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d8dd5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acd8dd54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7151f6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ad7151f6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d8dd5421_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acd8dd542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dce0d2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acdce0d2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d8dd542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acd8dd54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d8dd5421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cd8dd542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d8dd5421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acd8dd542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cd8dd5421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acd8dd542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dce0d2b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acdce0d2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d3adb014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ad3adb01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d3adb014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ad3adb01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1">
  <p:cSld name="SECTION_HEADER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jpg"/><Relationship Id="rId10" Type="http://schemas.openxmlformats.org/officeDocument/2006/relationships/image" Target="../media/image15.jpg"/><Relationship Id="rId13" Type="http://schemas.openxmlformats.org/officeDocument/2006/relationships/image" Target="../media/image13.jp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9" Type="http://schemas.openxmlformats.org/officeDocument/2006/relationships/image" Target="../media/image18.jpg"/><Relationship Id="rId5" Type="http://schemas.openxmlformats.org/officeDocument/2006/relationships/image" Target="../media/image11.jpg"/><Relationship Id="rId6" Type="http://schemas.openxmlformats.org/officeDocument/2006/relationships/image" Target="../media/image3.jpg"/><Relationship Id="rId7" Type="http://schemas.openxmlformats.org/officeDocument/2006/relationships/image" Target="../media/image19.jpg"/><Relationship Id="rId8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99" y="167312"/>
            <a:ext cx="937100" cy="134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7150" y="3895338"/>
            <a:ext cx="836525" cy="8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566800" y="692524"/>
            <a:ext cx="62433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pt-BR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Desmistificando a Internet das Coisas -</a:t>
            </a:r>
            <a:r>
              <a:rPr b="1" lang="pt-BR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IoT </a:t>
            </a:r>
            <a:endParaRPr sz="5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613197"/>
            <a:ext cx="9144000" cy="53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6">
            <a:alphaModFix/>
          </a:blip>
          <a:srcRect b="5361" l="36379" r="37882" t="53619"/>
          <a:stretch/>
        </p:blipFill>
        <p:spPr>
          <a:xfrm>
            <a:off x="6626675" y="3727500"/>
            <a:ext cx="1166900" cy="11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28650" y="273844"/>
            <a:ext cx="7886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Experimentos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26175" y="1205150"/>
            <a:ext cx="8285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aleway"/>
              <a:buChar char="●"/>
            </a:pPr>
            <a:r>
              <a:rPr lang="pt-BR" sz="1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Contador de pessoas.</a:t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13197"/>
            <a:ext cx="9144000" cy="53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925" y="1762225"/>
            <a:ext cx="4873700" cy="25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427900" y="4490325"/>
            <a:ext cx="25866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ARDUINO &amp; CIA. 2014 </a:t>
            </a:r>
            <a:endParaRPr sz="13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28650" y="1609694"/>
            <a:ext cx="7886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pt-BR" sz="6000">
                <a:latin typeface="Raleway"/>
                <a:ea typeface="Raleway"/>
                <a:cs typeface="Raleway"/>
                <a:sym typeface="Raleway"/>
              </a:rPr>
              <a:t>Mãos à obra!!!!</a:t>
            </a:r>
            <a:endParaRPr b="1" sz="6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13197"/>
            <a:ext cx="9144000" cy="53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9755" l="0" r="0" t="0"/>
          <a:stretch/>
        </p:blipFill>
        <p:spPr>
          <a:xfrm>
            <a:off x="3545200" y="2567750"/>
            <a:ext cx="1881100" cy="1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725775" y="452734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TIC DOMICILIOS. 2018</a:t>
            </a:r>
            <a:endParaRPr sz="13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9371" t="0"/>
          <a:stretch/>
        </p:blipFill>
        <p:spPr>
          <a:xfrm rot="5400000">
            <a:off x="-2308529" y="2308529"/>
            <a:ext cx="5155709" cy="5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9371" t="0"/>
          <a:stretch/>
        </p:blipFill>
        <p:spPr>
          <a:xfrm rot="-5400000">
            <a:off x="6303951" y="2308528"/>
            <a:ext cx="5155709" cy="5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400" y="477525"/>
            <a:ext cx="5526275" cy="39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26788" y="1282313"/>
            <a:ext cx="7783800" cy="26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pt-BR" sz="2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Para Sampaio, “estamos em um mundo em que as tecnologias interferem no cotidiano, sendo relevante…”</a:t>
            </a:r>
            <a:endParaRPr sz="2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32213" y="3856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Sampaio (1999, apud BRITO, 2006, p.20)</a:t>
            </a:r>
            <a:endParaRPr sz="15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49155" t="0"/>
          <a:stretch/>
        </p:blipFill>
        <p:spPr>
          <a:xfrm>
            <a:off x="4318725" y="572606"/>
            <a:ext cx="255423" cy="50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49155" t="0"/>
          <a:stretch/>
        </p:blipFill>
        <p:spPr>
          <a:xfrm>
            <a:off x="4663284" y="572606"/>
            <a:ext cx="255423" cy="50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9371" t="0"/>
          <a:stretch/>
        </p:blipFill>
        <p:spPr>
          <a:xfrm rot="5400000">
            <a:off x="-2308529" y="2308529"/>
            <a:ext cx="5155709" cy="5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9371" t="0"/>
          <a:stretch/>
        </p:blipFill>
        <p:spPr>
          <a:xfrm rot="-5400000">
            <a:off x="6303951" y="2308528"/>
            <a:ext cx="5155709" cy="5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5775" y="452734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AEVO</a:t>
            </a: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 2017</a:t>
            </a:r>
            <a:endParaRPr sz="13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9371" t="0"/>
          <a:stretch/>
        </p:blipFill>
        <p:spPr>
          <a:xfrm rot="5400000">
            <a:off x="-2308529" y="2308529"/>
            <a:ext cx="5155709" cy="5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9371" t="0"/>
          <a:stretch/>
        </p:blipFill>
        <p:spPr>
          <a:xfrm rot="-5400000">
            <a:off x="6303951" y="2308528"/>
            <a:ext cx="5155709" cy="5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338" y="304800"/>
            <a:ext cx="6852439" cy="422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28650" y="273844"/>
            <a:ext cx="7886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2600">
                <a:latin typeface="Raleway"/>
                <a:ea typeface="Raleway"/>
                <a:cs typeface="Raleway"/>
                <a:sym typeface="Raleway"/>
              </a:rPr>
              <a:t>Internet das Coisas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13197"/>
            <a:ext cx="9144000" cy="53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075" y="1072476"/>
            <a:ext cx="4961125" cy="357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725775" y="452734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PISCIOTTA</a:t>
            </a: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 2016</a:t>
            </a:r>
            <a:endParaRPr sz="13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28650" y="273844"/>
            <a:ext cx="7886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Exemplos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26175" y="1205156"/>
            <a:ext cx="4052100" cy="3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aleway"/>
              <a:buChar char="●"/>
            </a:pPr>
            <a:r>
              <a:rPr lang="pt-BR" sz="1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Interruptor inteligente (Sonoff);</a:t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30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aleway"/>
              <a:buChar char="●"/>
            </a:pPr>
            <a:r>
              <a:rPr lang="pt-BR" sz="1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Barreira infravermelho;</a:t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30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aleway"/>
              <a:buChar char="●"/>
            </a:pPr>
            <a:r>
              <a:rPr lang="pt-BR" sz="1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Sensor de movimento;</a:t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30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aleway"/>
              <a:buChar char="●"/>
            </a:pPr>
            <a:r>
              <a:rPr lang="pt-BR" sz="1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Termômetro infravermelho;</a:t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30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aleway"/>
              <a:buChar char="●"/>
            </a:pPr>
            <a:r>
              <a:rPr lang="pt-BR" sz="1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Fotocélula.</a:t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13197"/>
            <a:ext cx="9144000" cy="53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10656" l="26802" r="28392" t="17868"/>
          <a:stretch/>
        </p:blipFill>
        <p:spPr>
          <a:xfrm>
            <a:off x="5346813" y="338988"/>
            <a:ext cx="749050" cy="10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5">
            <a:alphaModFix/>
          </a:blip>
          <a:srcRect b="25967" l="8555" r="7233" t="21114"/>
          <a:stretch/>
        </p:blipFill>
        <p:spPr>
          <a:xfrm>
            <a:off x="6818750" y="454899"/>
            <a:ext cx="1228450" cy="7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0150" y="1624987"/>
            <a:ext cx="1079925" cy="10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2025" y="1660863"/>
            <a:ext cx="1502749" cy="10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8250" y="2962200"/>
            <a:ext cx="1003725" cy="10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53050" y="3084075"/>
            <a:ext cx="900200" cy="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99925" y="3146074"/>
            <a:ext cx="693576" cy="52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91094" y="1556500"/>
            <a:ext cx="817625" cy="128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86375" y="4016300"/>
            <a:ext cx="817625" cy="8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97750" y="4113963"/>
            <a:ext cx="1003725" cy="6223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201450" y="462634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GOOGLE IMAGENS</a:t>
            </a:r>
            <a:r>
              <a:rPr lang="pt-BR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 2020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628650" y="273844"/>
            <a:ext cx="7886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Experimentos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26175" y="1205150"/>
            <a:ext cx="8189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aleway"/>
              <a:buChar char="●"/>
            </a:pPr>
            <a:r>
              <a:rPr lang="pt-BR" sz="1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Medidor de temperatura e umidade.</a:t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13197"/>
            <a:ext cx="9144000" cy="53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75" y="1848725"/>
            <a:ext cx="6857148" cy="25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25775" y="452734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FILIPEFLOP</a:t>
            </a: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 2014</a:t>
            </a:r>
            <a:endParaRPr sz="13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628650" y="273844"/>
            <a:ext cx="7886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Experimentos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26175" y="1205150"/>
            <a:ext cx="8286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aleway"/>
              <a:buChar char="●"/>
            </a:pPr>
            <a:r>
              <a:rPr lang="pt-BR" sz="1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Dispenser automático de álcool.</a:t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13197"/>
            <a:ext cx="9144000" cy="53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25" y="1780525"/>
            <a:ext cx="4819775" cy="27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5775" y="452734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USINAINFO</a:t>
            </a: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 2020</a:t>
            </a:r>
            <a:endParaRPr sz="13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28650" y="273844"/>
            <a:ext cx="7886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Experimentos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26175" y="1205150"/>
            <a:ext cx="8285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aleway"/>
              <a:buChar char="●"/>
            </a:pPr>
            <a:r>
              <a:rPr lang="pt-BR" sz="1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Controle de acesso com RFID e contador de pessoas.</a:t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13197"/>
            <a:ext cx="9144000" cy="53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350" y="1782850"/>
            <a:ext cx="6059173" cy="25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277325" y="4446125"/>
            <a:ext cx="25866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FILIPEFLOP</a:t>
            </a:r>
            <a:r>
              <a:rPr lang="pt-BR"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 2014 </a:t>
            </a:r>
            <a:endParaRPr sz="13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