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077F6-596F-2648-B629-7EC663E84B3E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D8F33-A4B0-FA4C-A957-8E4CC0E5D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for flash talk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745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C937-7FF7-9149-8168-9656CA7F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0A8FF-7745-7E4C-AD63-2F1BB2D38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EF1A3-394B-F04F-B97E-38034EF7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7B43F-C02F-524D-A131-67DEF01F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02F9-E79F-534D-B214-7D7E8ACA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7399-2B17-FC40-915F-B5A9D64F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E4DA0-542F-D84C-B3A2-8C7653053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38D1C-07E8-284A-BB36-113BF3EB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EB6BB-0013-C340-B14F-B4F3C351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0882-7EAE-684E-B234-F87BC345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AE496-6320-5E4B-A9B5-AAC4D632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891B2-824A-9A4D-B2E3-63247629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25524-AD4C-FD4E-B40B-5ACE684B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16AC4-9ABC-E74D-BB41-59F9822E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16C7-EAA2-474A-9916-C416916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83F28-6DB1-BE4E-83B3-7E8F6F3E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EDFC-B09A-1F4E-B6F2-AC54AE1E1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AE1D1-35D1-E74A-904F-179A3284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2D56-C1CC-C847-96BE-92DCC554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19F9A-6935-BB47-9813-4ADBDDF1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8603-EC94-2A47-A8B9-1F4759CC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6F06B-8D99-A740-89BD-DD9DCABE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2052-F830-D348-BD45-ABD60452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E91C-C9D8-B741-BD4C-2A3985F1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9735-51E6-214D-AC2F-3FE2D1C4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21D3-F8B5-7646-A324-2F5D77F6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5CEA6-FC4E-234E-A9CC-7AF1CBA9B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AB1E5-CADE-C14C-88CB-62C898DE3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B845E-D356-744A-9EEC-8C9B5AAF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0A2B2-7615-2A49-B5F6-32E784AB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D00DE-06DE-4742-9216-6643E232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0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E515-8040-9546-A85B-DFC67BCB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7F6D-89B9-1944-BF8A-C9F6EF1E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FD7A9-4BA3-0D47-8CB3-47CFF414F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FEF30-0352-9C4E-BE1A-63FF0FCC4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40F33-455D-4E43-BEA2-4B0471A98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AD91C-17A8-774E-B2A0-701DD987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D3423-6D00-2546-98CC-F37944E2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32CB7-F23F-054E-A739-7391BF83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7A27-5094-1949-B950-B4966836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038CC-894E-2A41-A1A4-53CC1634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8411C-B81F-9848-9D61-91083502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42938-4E7E-B043-92DD-CC469F12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6D7B0-9194-F641-A54D-8E350570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C1D53-DD87-AF48-A57F-2C8A30CC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E86ED-6404-D847-AC7B-1162B260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1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1902-EF56-F04B-B477-0F6C1FDC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145A-EF84-C643-BD22-1BC121BE1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9C65-CEAF-D14F-A406-55DA8FD7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D5C3E-DC50-C042-9CA3-712E5FAB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3BA63-BF4B-E441-B0B6-4B66FA68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357D5-7361-B241-AE47-62DA9163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3DC5-DFD6-1145-A266-C3091FA2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365FE-3395-254F-9B80-2AE584E25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E434-96EC-FE44-85AD-54D1047B3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E3DA5-5B65-F449-B4CC-94955947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06AA-F0A3-5540-BBA6-61739779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A6E30-4585-A144-A4FB-EB7604F6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45CA5-0EF3-A84E-945C-22C37375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4754B-2C82-CD47-A393-9B739EE3D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83FF-3A9E-4549-B505-422E0383F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94C8F-C605-3F41-995C-0CD19CBA0D36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E229-3BCB-6B40-B5D1-FD475D9AE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139D-20E9-144C-9C53-EAA332959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7CA1B-6ED0-8647-8A86-801A6467D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812-896C-F14D-9233-47AFD588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and performance portable matrix-free p-multigrid solvers for solid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BD795-44A9-2B41-A8A2-9B4AA0FF9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D8AF3-095B-AC4B-85D4-D75A1F9D48FF}"/>
              </a:ext>
            </a:extLst>
          </p:cNvPr>
          <p:cNvSpPr txBox="1"/>
          <p:nvPr/>
        </p:nvSpPr>
        <p:spPr>
          <a:xfrm>
            <a:off x="7847814" y="5692516"/>
            <a:ext cx="4080641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buSzPts val="2400"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PSAAP III ASC PI Meeting</a:t>
            </a:r>
          </a:p>
          <a:p>
            <a:pPr lvl="0" algn="ctr"/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Center for </a:t>
            </a:r>
            <a:r>
              <a:rPr lang="en-US" sz="1200" i="1" dirty="0" err="1">
                <a:latin typeface="Times New Roman"/>
                <a:ea typeface="Times New Roman"/>
                <a:cs typeface="Times New Roman"/>
                <a:sym typeface="Times New Roman"/>
              </a:rPr>
              <a:t>micromorphic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i="1" dirty="0" err="1">
                <a:latin typeface="Times New Roman"/>
                <a:ea typeface="Times New Roman"/>
                <a:cs typeface="Times New Roman"/>
                <a:sym typeface="Times New Roman"/>
              </a:rPr>
              <a:t>multiphysics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 porous and particulate materials simulations </a:t>
            </a:r>
          </a:p>
          <a:p>
            <a:pPr lvl="0" algn="ctr"/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within </a:t>
            </a:r>
            <a:r>
              <a:rPr lang="en-US" sz="1200" i="1" dirty="0" err="1">
                <a:latin typeface="Times New Roman"/>
                <a:ea typeface="Times New Roman"/>
                <a:cs typeface="Times New Roman"/>
                <a:sym typeface="Times New Roman"/>
              </a:rPr>
              <a:t>exascale</a:t>
            </a:r>
            <a: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  <a:t> computing workflows</a:t>
            </a:r>
            <a:br>
              <a:rPr lang="en-US" sz="1200" i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Multi-disciplinary Simulation Center (MSC)</a:t>
            </a:r>
            <a:endParaRPr lang="en-US" sz="1200" dirty="0">
              <a:ea typeface="Times New Roman"/>
            </a:endParaRPr>
          </a:p>
          <a:p>
            <a:pPr algn="ctr"/>
            <a:endParaRPr lang="en-US" sz="1200" dirty="0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05D26326-21A3-FC40-ADAD-3B53CB5B1F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2"/>
          <a:stretch/>
        </p:blipFill>
        <p:spPr>
          <a:xfrm>
            <a:off x="466924" y="1690688"/>
            <a:ext cx="2743200" cy="2505240"/>
          </a:xfrm>
          <a:prstGeom prst="rect">
            <a:avLst/>
          </a:prstGeom>
        </p:spPr>
      </p:pic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53A879E5-3882-0A4E-8BEA-745374592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2"/>
          <a:stretch/>
        </p:blipFill>
        <p:spPr>
          <a:xfrm>
            <a:off x="466924" y="4268871"/>
            <a:ext cx="2743201" cy="2505240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8CCC1057-5D3D-244E-8953-571419EAE7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2"/>
          <a:stretch/>
        </p:blipFill>
        <p:spPr>
          <a:xfrm>
            <a:off x="3352799" y="1690688"/>
            <a:ext cx="2743200" cy="250524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331C88C7-778D-C244-96A6-20D2E15C7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82"/>
          <a:stretch/>
        </p:blipFill>
        <p:spPr>
          <a:xfrm>
            <a:off x="3352799" y="4268871"/>
            <a:ext cx="2743200" cy="25052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0871EEA1-43AB-8643-ADCB-CFE62FA2E6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5999" y="3221205"/>
              <a:ext cx="6049489" cy="2216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8386">
                      <a:extLst>
                        <a:ext uri="{9D8B030D-6E8A-4147-A177-3AD203B41FA5}">
                          <a16:colId xmlns:a16="http://schemas.microsoft.com/office/drawing/2014/main" val="2804785199"/>
                        </a:ext>
                      </a:extLst>
                    </a:gridCol>
                    <a:gridCol w="1545021">
                      <a:extLst>
                        <a:ext uri="{9D8B030D-6E8A-4147-A177-3AD203B41FA5}">
                          <a16:colId xmlns:a16="http://schemas.microsoft.com/office/drawing/2014/main" val="862111584"/>
                        </a:ext>
                      </a:extLst>
                    </a:gridCol>
                    <a:gridCol w="2055558">
                      <a:extLst>
                        <a:ext uri="{9D8B030D-6E8A-4147-A177-3AD203B41FA5}">
                          <a16:colId xmlns:a16="http://schemas.microsoft.com/office/drawing/2014/main" val="474187005"/>
                        </a:ext>
                      </a:extLst>
                    </a:gridCol>
                    <a:gridCol w="1040524">
                      <a:extLst>
                        <a:ext uri="{9D8B030D-6E8A-4147-A177-3AD203B41FA5}">
                          <a16:colId xmlns:a16="http://schemas.microsoft.com/office/drawing/2014/main" val="3606859297"/>
                        </a:ext>
                      </a:extLst>
                    </a:gridCol>
                  </a:tblGrid>
                  <a:tr h="5186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Configuration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Static 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Computed 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scalars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535462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Initial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𝑑𝑒𝑡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3883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Initial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𝑑𝑒𝑡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096656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Current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𝑑𝑒𝑡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504275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Current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𝑑𝑒𝑡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7337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0871EEA1-43AB-8643-ADCB-CFE62FA2E68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95999" y="3221205"/>
              <a:ext cx="6049489" cy="22167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8386">
                      <a:extLst>
                        <a:ext uri="{9D8B030D-6E8A-4147-A177-3AD203B41FA5}">
                          <a16:colId xmlns:a16="http://schemas.microsoft.com/office/drawing/2014/main" val="2804785199"/>
                        </a:ext>
                      </a:extLst>
                    </a:gridCol>
                    <a:gridCol w="1545021">
                      <a:extLst>
                        <a:ext uri="{9D8B030D-6E8A-4147-A177-3AD203B41FA5}">
                          <a16:colId xmlns:a16="http://schemas.microsoft.com/office/drawing/2014/main" val="862111584"/>
                        </a:ext>
                      </a:extLst>
                    </a:gridCol>
                    <a:gridCol w="2055558">
                      <a:extLst>
                        <a:ext uri="{9D8B030D-6E8A-4147-A177-3AD203B41FA5}">
                          <a16:colId xmlns:a16="http://schemas.microsoft.com/office/drawing/2014/main" val="474187005"/>
                        </a:ext>
                      </a:extLst>
                    </a:gridCol>
                    <a:gridCol w="1040524">
                      <a:extLst>
                        <a:ext uri="{9D8B030D-6E8A-4147-A177-3AD203B41FA5}">
                          <a16:colId xmlns:a16="http://schemas.microsoft.com/office/drawing/2014/main" val="36068592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Configuration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Static 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Computed Storage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# scalars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6535462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Initial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84" t="-170968" r="-202459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45" t="-170968" r="-51534" b="-3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233883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Initial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84" t="-270968" r="-20245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45" t="-270968" r="-5153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8096656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Current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84" t="-359375" r="-20245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45" t="-359375" r="-5153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0504275"/>
                      </a:ext>
                    </a:extLst>
                  </a:tr>
                  <a:tr h="3941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Current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84" t="-474194" r="-202459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2945" t="-474194" r="-51534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773377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1B92B4-5459-574A-A6A5-CACE2089193E}"/>
                  </a:ext>
                </a:extLst>
              </p:cNvPr>
              <p:cNvSpPr txBox="1"/>
              <p:nvPr/>
            </p:nvSpPr>
            <p:spPr>
              <a:xfrm>
                <a:off x="7417841" y="2670290"/>
                <a:ext cx="34058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Hyperelasticity Finite Strain in </a:t>
                </a:r>
                <a:r>
                  <a:rPr lang="en-US" dirty="0" err="1"/>
                  <a:t>libCEED</a:t>
                </a:r>
                <a:endParaRPr lang="en-US" dirty="0"/>
              </a:p>
              <a:p>
                <a:r>
                  <a:rPr lang="en-US" dirty="0"/>
                  <a:t> for Neo Hookean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1B92B4-5459-574A-A6A5-CACE20891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41" y="2670290"/>
                <a:ext cx="3405804" cy="523220"/>
              </a:xfrm>
              <a:prstGeom prst="rect">
                <a:avLst/>
              </a:prstGeom>
              <a:blipFill>
                <a:blip r:embed="rId5"/>
                <a:stretch>
                  <a:fillRect l="-1859" t="-4762" r="-20074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A2D3A16-95B9-7449-B688-6164C4574BC4}"/>
              </a:ext>
            </a:extLst>
          </p:cNvPr>
          <p:cNvSpPr txBox="1"/>
          <p:nvPr/>
        </p:nvSpPr>
        <p:spPr>
          <a:xfrm>
            <a:off x="2227714" y="1690688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52B536-4FD2-3244-9EEA-86A64514CD21}"/>
              </a:ext>
            </a:extLst>
          </p:cNvPr>
          <p:cNvSpPr txBox="1"/>
          <p:nvPr/>
        </p:nvSpPr>
        <p:spPr>
          <a:xfrm>
            <a:off x="2212735" y="4268871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29EDB3-B2FC-D54D-A446-C46F0BF8A8F8}"/>
              </a:ext>
            </a:extLst>
          </p:cNvPr>
          <p:cNvSpPr txBox="1"/>
          <p:nvPr/>
        </p:nvSpPr>
        <p:spPr>
          <a:xfrm>
            <a:off x="4878521" y="1690688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Current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5B8BA-F2AC-944F-BBC7-3AE656363300}"/>
              </a:ext>
            </a:extLst>
          </p:cNvPr>
          <p:cNvSpPr txBox="1"/>
          <p:nvPr/>
        </p:nvSpPr>
        <p:spPr>
          <a:xfrm>
            <a:off x="4878521" y="4268871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Current 2</a:t>
            </a:r>
          </a:p>
        </p:txBody>
      </p:sp>
    </p:spTree>
    <p:extLst>
      <p:ext uri="{BB962C8B-B14F-4D97-AF65-F5344CB8AC3E}">
        <p14:creationId xmlns:p14="http://schemas.microsoft.com/office/powerpoint/2010/main" val="237876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Efficient and performance portable matrix-free p-multigrid solvers for solid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and performance portable matrix-free p-multigrid solvers for solid mechanics</dc:title>
  <dc:creator>Stengel, Karen</dc:creator>
  <cp:lastModifiedBy>Stengel, Karen</cp:lastModifiedBy>
  <cp:revision>1</cp:revision>
  <dcterms:created xsi:type="dcterms:W3CDTF">2021-04-30T23:17:42Z</dcterms:created>
  <dcterms:modified xsi:type="dcterms:W3CDTF">2021-04-30T23:18:17Z</dcterms:modified>
</cp:coreProperties>
</file>