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659D503-D183-4BA2-B347-A62AC180AB2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9082-412D-4207-BCC7-95F063B428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04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9D503-D183-4BA2-B347-A62AC180AB2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141373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9D503-D183-4BA2-B347-A62AC180AB2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9082-412D-4207-BCC7-95F063B428D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81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9D503-D183-4BA2-B347-A62AC180AB2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35596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59D503-D183-4BA2-B347-A62AC180AB2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69082-412D-4207-BCC7-95F063B428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63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59D503-D183-4BA2-B347-A62AC180AB2B}"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330998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59D503-D183-4BA2-B347-A62AC180AB2B}" type="datetimeFigureOut">
              <a:rPr lang="en-US" smtClean="0"/>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63079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59D503-D183-4BA2-B347-A62AC180AB2B}" type="datetimeFigureOut">
              <a:rPr lang="en-US" smtClean="0"/>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41403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9D503-D183-4BA2-B347-A62AC180AB2B}" type="datetimeFigureOut">
              <a:rPr lang="en-US" smtClean="0"/>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27590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59D503-D183-4BA2-B347-A62AC180AB2B}"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69082-412D-4207-BCC7-95F063B428DD}" type="slidenum">
              <a:rPr lang="en-US" smtClean="0"/>
              <a:t>‹#›</a:t>
            </a:fld>
            <a:endParaRPr lang="en-US"/>
          </a:p>
        </p:txBody>
      </p:sp>
    </p:spTree>
    <p:extLst>
      <p:ext uri="{BB962C8B-B14F-4D97-AF65-F5344CB8AC3E}">
        <p14:creationId xmlns:p14="http://schemas.microsoft.com/office/powerpoint/2010/main" val="247595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59D503-D183-4BA2-B347-A62AC180AB2B}"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69082-412D-4207-BCC7-95F063B428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24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59D503-D183-4BA2-B347-A62AC180AB2B}" type="datetimeFigureOut">
              <a:rPr lang="en-US" smtClean="0"/>
              <a:t>11/11/2017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469082-412D-4207-BCC7-95F063B428D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2947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forbes.com/sites/emmawoollacott/2017/09/09/exclusive-amazons-fake-review-problem-is-now-worse-than-ever/#2fee58c47c0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09257" y="2717681"/>
            <a:ext cx="6683829" cy="1397119"/>
          </a:xfrm>
        </p:spPr>
        <p:txBody>
          <a:bodyPr>
            <a:normAutofit/>
          </a:bodyPr>
          <a:lstStyle/>
          <a:p>
            <a:pPr algn="ctr"/>
            <a:r>
              <a:rPr lang="en-US" b="1" dirty="0"/>
              <a:t>Deception Detective</a:t>
            </a:r>
            <a:br>
              <a:rPr lang="en-US" b="1" dirty="0"/>
            </a:br>
            <a:endParaRPr lang="en-US" b="1" dirty="0"/>
          </a:p>
        </p:txBody>
      </p:sp>
      <p:sp>
        <p:nvSpPr>
          <p:cNvPr id="3" name="Subtitle 2"/>
          <p:cNvSpPr>
            <a:spLocks noGrp="1"/>
          </p:cNvSpPr>
          <p:nvPr>
            <p:ph type="body" sz="half" idx="2"/>
          </p:nvPr>
        </p:nvSpPr>
        <p:spPr>
          <a:xfrm>
            <a:off x="1872343" y="4441371"/>
            <a:ext cx="9938657" cy="1981807"/>
          </a:xfrm>
        </p:spPr>
        <p:txBody>
          <a:bodyPr/>
          <a:lstStyle/>
          <a:p>
            <a:pPr algn="ctr"/>
            <a:r>
              <a:rPr lang="en-US" dirty="0" smtClean="0"/>
              <a:t>Identifying Fake Reviews using Natural Language Processing</a:t>
            </a:r>
            <a:br>
              <a:rPr lang="en-US" dirty="0" smtClean="0"/>
            </a:br>
            <a:r>
              <a:rPr lang="en-US" dirty="0" smtClean="0"/>
              <a:t>11/7/2017</a:t>
            </a:r>
            <a:endParaRPr lang="en-US" dirty="0"/>
          </a:p>
        </p:txBody>
      </p:sp>
    </p:spTree>
    <p:extLst>
      <p:ext uri="{BB962C8B-B14F-4D97-AF65-F5344CB8AC3E}">
        <p14:creationId xmlns:p14="http://schemas.microsoft.com/office/powerpoint/2010/main" val="977817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2790107"/>
            <a:ext cx="6096000" cy="1277786"/>
          </a:xfrm>
          <a:prstGeom prst="rect">
            <a:avLst/>
          </a:prstGeom>
        </p:spPr>
        <p:txBody>
          <a:bodyPr>
            <a:spAutoFit/>
          </a:bodyPr>
          <a:lstStyle/>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Topic Modeling</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1920"/>
              </a:spcAft>
            </a:pP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The next portion of the analysis applies a natural language processing technique called topic modeling. Topic models group related words together to identify topics.</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23177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64979"/>
            <a:ext cx="10515600" cy="1325563"/>
          </a:xfrm>
        </p:spPr>
        <p:txBody>
          <a:bodyPr/>
          <a:lstStyle/>
          <a:p>
            <a:pPr algn="ctr"/>
            <a:r>
              <a:rPr lang="en-US" b="1" dirty="0">
                <a:solidFill>
                  <a:srgbClr val="E14934"/>
                </a:solidFill>
                <a:latin typeface="Calibri" panose="020F0502020204030204" pitchFamily="34" charset="0"/>
                <a:ea typeface="Times New Roman" panose="02020603050405020304" pitchFamily="18" charset="0"/>
                <a:cs typeface="Times New Roman" panose="02020603050405020304" pitchFamily="18" charset="0"/>
              </a:rPr>
              <a:t>The Models</a:t>
            </a:r>
          </a:p>
        </p:txBody>
      </p:sp>
    </p:spTree>
    <p:extLst>
      <p:ext uri="{BB962C8B-B14F-4D97-AF65-F5344CB8AC3E}">
        <p14:creationId xmlns:p14="http://schemas.microsoft.com/office/powerpoint/2010/main" val="4236564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1562464"/>
            <a:ext cx="6096000" cy="3733073"/>
          </a:xfrm>
          <a:prstGeom prst="rect">
            <a:avLst/>
          </a:prstGeom>
        </p:spPr>
        <p:txBody>
          <a:bodyPr>
            <a:spAutoFit/>
          </a:bodyPr>
          <a:lstStyle/>
          <a:p>
            <a:endParaRPr lang="en-US" sz="24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latin typeface="Calibri Light" panose="020F0302020204030204" pitchFamily="34" charset="0"/>
                <a:ea typeface="Times New Roman" panose="02020603050405020304" pitchFamily="18" charset="0"/>
                <a:cs typeface="Times New Roman" panose="02020603050405020304" pitchFamily="18" charset="0"/>
              </a:rPr>
              <a:t>With TD-IDF matrix input:</a:t>
            </a:r>
            <a:endParaRPr lang="en-US" sz="16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a:latin typeface="Calibri Light" panose="020F0302020204030204" pitchFamily="34" charset="0"/>
                <a:ea typeface="Times New Roman" panose="02020603050405020304" pitchFamily="18" charset="0"/>
                <a:cs typeface="Times New Roman" panose="02020603050405020304" pitchFamily="18" charset="0"/>
              </a:rPr>
              <a:t>Logistic Regression</a:t>
            </a:r>
            <a:endParaRPr lang="en-US" sz="16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a:latin typeface="Calibri Light" panose="020F0302020204030204" pitchFamily="34" charset="0"/>
                <a:ea typeface="Times New Roman" panose="02020603050405020304" pitchFamily="18" charset="0"/>
                <a:cs typeface="Times New Roman" panose="02020603050405020304" pitchFamily="18" charset="0"/>
              </a:rPr>
              <a:t>Linear Support Machine</a:t>
            </a:r>
            <a:endParaRPr lang="en-US" sz="16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a:latin typeface="Calibri Light" panose="020F0302020204030204" pitchFamily="34" charset="0"/>
                <a:ea typeface="Times New Roman" panose="02020603050405020304" pitchFamily="18" charset="0"/>
                <a:cs typeface="Times New Roman" panose="02020603050405020304" pitchFamily="18" charset="0"/>
              </a:rPr>
              <a:t>Because the matrix we are using is a sparse matrix with the majority of the word counts for each individual word in the corpus being zero, most of the models require conversion of the matrix to an input with more “dense” data. For this reason, we will apply topic modeling to reduce the number of “topics” in the matrix from the total number of words in the corpus to 100, thus providing a more dense matrix to the models.</a:t>
            </a:r>
            <a:endParaRPr lang="en-US" sz="16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36504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2005630"/>
            <a:ext cx="6096000" cy="2846741"/>
          </a:xfrm>
          <a:prstGeom prst="rect">
            <a:avLst/>
          </a:prstGeom>
        </p:spPr>
        <p:txBody>
          <a:bodyPr>
            <a:spAutoFit/>
          </a:bodyPr>
          <a:lstStyle/>
          <a:p>
            <a:pPr>
              <a:lnSpc>
                <a:spcPct val="107000"/>
              </a:lnSpc>
              <a:spcAft>
                <a:spcPts val="800"/>
              </a:spcAft>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Topic Modeling</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We will use the following six models from the </a:t>
            </a:r>
            <a:r>
              <a:rPr lang="en-US" sz="1600" dirty="0" err="1" smtClean="0">
                <a:effectLst/>
                <a:latin typeface="Calibri Light" panose="020F0302020204030204" pitchFamily="34" charset="0"/>
                <a:ea typeface="Times New Roman" panose="02020603050405020304" pitchFamily="18" charset="0"/>
                <a:cs typeface="Times New Roman" panose="02020603050405020304" pitchFamily="18" charset="0"/>
              </a:rPr>
              <a:t>scikit</a:t>
            </a: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 learn machine learning library for our predictive accuracy results comparison: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Calibri Light" panose="020F0302020204030204" pitchFamily="34" charset="0"/>
                <a:cs typeface="Times New Roman" panose="02020603050405020304" pitchFamily="18" charset="0"/>
              </a:rPr>
              <a:t>Logistic Regression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Calibri Light" panose="020F0302020204030204" pitchFamily="34" charset="0"/>
                <a:cs typeface="Times New Roman" panose="02020603050405020304" pitchFamily="18" charset="0"/>
              </a:rPr>
              <a:t>Gaussian Naïve Bayes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Calibri Light" panose="020F0302020204030204" pitchFamily="34" charset="0"/>
                <a:cs typeface="Times New Roman" panose="02020603050405020304" pitchFamily="18" charset="0"/>
              </a:rPr>
              <a:t>Support Vector Classification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Calibri Light" panose="020F0302020204030204" pitchFamily="34" charset="0"/>
                <a:cs typeface="Times New Roman" panose="02020603050405020304" pitchFamily="18" charset="0"/>
              </a:rPr>
              <a:t>Linear Support Vector Classification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Calibri Light" panose="020F0302020204030204" pitchFamily="34" charset="0"/>
                <a:cs typeface="Times New Roman" panose="02020603050405020304" pitchFamily="18" charset="0"/>
              </a:rPr>
              <a:t>Random Forest Classifier</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r>
              <a:rPr lang="en-US" dirty="0">
                <a:latin typeface="Calibri Light" panose="020F0302020204030204" pitchFamily="34" charset="0"/>
                <a:ea typeface="Calibri Light" panose="020F0302020204030204" pitchFamily="34" charset="0"/>
                <a:cs typeface="Times New Roman" panose="02020603050405020304" pitchFamily="18" charset="0"/>
              </a:rPr>
              <a:t>Linear Discriminant Analysis</a:t>
            </a:r>
            <a:endParaRPr lang="en-US" dirty="0"/>
          </a:p>
        </p:txBody>
      </p:sp>
    </p:spTree>
    <p:extLst>
      <p:ext uri="{BB962C8B-B14F-4D97-AF65-F5344CB8AC3E}">
        <p14:creationId xmlns:p14="http://schemas.microsoft.com/office/powerpoint/2010/main" val="2926351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699150"/>
            <a:ext cx="6096000" cy="5459700"/>
          </a:xfrm>
          <a:prstGeom prst="rect">
            <a:avLst/>
          </a:prstGeom>
        </p:spPr>
        <p:txBody>
          <a:bodyPr>
            <a:spAutoFit/>
          </a:bodyPr>
          <a:lstStyle/>
          <a:p>
            <a:pPr marL="342900" marR="0" lvl="0" indent="-342900">
              <a:lnSpc>
                <a:spcPct val="107000"/>
              </a:lnSpc>
              <a:spcBef>
                <a:spcPts val="0"/>
              </a:spcBef>
              <a:spcAft>
                <a:spcPts val="1920"/>
              </a:spcAft>
              <a:buFont typeface="+mj-lt"/>
              <a:buAutoNum type="arabicPeriod"/>
            </a:pP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Logistic Regression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457200" marR="0">
              <a:lnSpc>
                <a:spcPct val="107000"/>
              </a:lnSpc>
              <a:spcBef>
                <a:spcPts val="0"/>
              </a:spcBef>
              <a:spcAft>
                <a:spcPts val="1920"/>
              </a:spcAft>
            </a:pPr>
            <a:r>
              <a:rPr lang="en-US" dirty="0">
                <a:solidFill>
                  <a:srgbClr val="555555"/>
                </a:solidFill>
                <a:latin typeface="Calibri Light" panose="020F0302020204030204" pitchFamily="34" charset="0"/>
                <a:ea typeface="Calibri Light" panose="020F0302020204030204" pitchFamily="34" charset="0"/>
                <a:cs typeface="Helvetica" panose="020B0604020202020204" pitchFamily="34" charset="0"/>
              </a:rPr>
              <a:t>Logistic regression fits a logistic model to data and makes predictions about the probability of an event (between 0 and 1).</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R="0" lvl="0">
              <a:lnSpc>
                <a:spcPct val="107000"/>
              </a:lnSpc>
              <a:spcBef>
                <a:spcPts val="0"/>
              </a:spcBef>
              <a:spcAft>
                <a:spcPts val="1920"/>
              </a:spcAft>
            </a:pPr>
            <a:r>
              <a:rPr lang="en-US" dirty="0" smtClean="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2. Gaussian </a:t>
            </a: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Naïve Bayes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457200" marR="0">
              <a:lnSpc>
                <a:spcPct val="107000"/>
              </a:lnSpc>
              <a:spcBef>
                <a:spcPts val="0"/>
              </a:spcBef>
              <a:spcAft>
                <a:spcPts val="1920"/>
              </a:spcAft>
            </a:pPr>
            <a:r>
              <a:rPr lang="en-US" dirty="0">
                <a:solidFill>
                  <a:srgbClr val="555555"/>
                </a:solidFill>
                <a:latin typeface="Calibri Light" panose="020F0302020204030204" pitchFamily="34" charset="0"/>
                <a:ea typeface="Calibri Light" panose="020F0302020204030204" pitchFamily="34" charset="0"/>
                <a:cs typeface="Helvetica" panose="020B0604020202020204" pitchFamily="34" charset="0"/>
              </a:rPr>
              <a:t>Naive Bayes uses Bayes Theorem to model the conditional relationship of each attribute (the x’s) to the class variable (y, the target variable).</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R="0" lvl="0">
              <a:lnSpc>
                <a:spcPct val="107000"/>
              </a:lnSpc>
              <a:spcBef>
                <a:spcPts val="0"/>
              </a:spcBef>
              <a:spcAft>
                <a:spcPts val="1920"/>
              </a:spcAft>
            </a:pPr>
            <a:r>
              <a:rPr lang="en-US" dirty="0" smtClean="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3. Support </a:t>
            </a: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Vector Machines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457200" marR="0">
              <a:lnSpc>
                <a:spcPct val="107000"/>
              </a:lnSpc>
              <a:spcBef>
                <a:spcPts val="0"/>
              </a:spcBef>
              <a:spcAft>
                <a:spcPts val="1920"/>
              </a:spcAft>
            </a:pPr>
            <a:r>
              <a:rPr lang="en-US" dirty="0">
                <a:solidFill>
                  <a:srgbClr val="555555"/>
                </a:solidFill>
                <a:latin typeface="Calibri Light" panose="020F0302020204030204" pitchFamily="34" charset="0"/>
                <a:ea typeface="Calibri Light" panose="020F0302020204030204" pitchFamily="34" charset="0"/>
                <a:cs typeface="Helvetica" panose="020B0604020202020204" pitchFamily="34" charset="0"/>
              </a:rPr>
              <a:t>Support Vector Machines (SVM) is a method that uses points that best separate classes into two groups in order to predict classification. The non-linear version defaults to the </a:t>
            </a:r>
            <a:r>
              <a:rPr lang="en-US" dirty="0" err="1">
                <a:solidFill>
                  <a:srgbClr val="555555"/>
                </a:solidFill>
                <a:latin typeface="Calibri Light" panose="020F0302020204030204" pitchFamily="34" charset="0"/>
                <a:ea typeface="Calibri Light" panose="020F0302020204030204" pitchFamily="34" charset="0"/>
                <a:cs typeface="Helvetica" panose="020B0604020202020204" pitchFamily="34" charset="0"/>
              </a:rPr>
              <a:t>rbm</a:t>
            </a:r>
            <a:r>
              <a:rPr lang="en-US" dirty="0">
                <a:solidFill>
                  <a:srgbClr val="555555"/>
                </a:solidFill>
                <a:latin typeface="Calibri Light" panose="020F0302020204030204" pitchFamily="34" charset="0"/>
                <a:ea typeface="Calibri Light" panose="020F0302020204030204" pitchFamily="34" charset="0"/>
                <a:cs typeface="Helvetica" panose="020B0604020202020204" pitchFamily="34" charset="0"/>
              </a:rPr>
              <a:t> kernel which is optimized for polynomial rather than linear variables.</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51673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3048000" y="1064635"/>
            <a:ext cx="6096000" cy="4419223"/>
          </a:xfrm>
          <a:prstGeom prst="rect">
            <a:avLst/>
          </a:prstGeom>
        </p:spPr>
        <p:txBody>
          <a:bodyPr>
            <a:spAutoFit/>
          </a:bodyPr>
          <a:lstStyle/>
          <a:p>
            <a:pPr marR="0" lvl="0">
              <a:lnSpc>
                <a:spcPct val="107000"/>
              </a:lnSpc>
              <a:spcBef>
                <a:spcPts val="0"/>
              </a:spcBef>
              <a:spcAft>
                <a:spcPts val="1920"/>
              </a:spcAft>
            </a:pPr>
            <a:r>
              <a:rPr lang="en-US" dirty="0" smtClean="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4. Linear </a:t>
            </a: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Support Vector Machine (LSVM) </a:t>
            </a:r>
            <a:r>
              <a:rPr lang="en-US" dirty="0">
                <a:solidFill>
                  <a:srgbClr val="555555"/>
                </a:solidFill>
                <a:latin typeface="Calibri Light" panose="020F0302020204030204" pitchFamily="34" charset="0"/>
                <a:ea typeface="Calibri Light" panose="020F0302020204030204" pitchFamily="34" charset="0"/>
                <a:cs typeface="Helvetica" panose="020B0604020202020204" pitchFamily="34" charset="0"/>
              </a:rPr>
              <a:t>is a method that uses points that best separate classes into two groups in order to predict classification.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R="0" lvl="0">
              <a:lnSpc>
                <a:spcPct val="107000"/>
              </a:lnSpc>
              <a:spcBef>
                <a:spcPts val="0"/>
              </a:spcBef>
              <a:spcAft>
                <a:spcPts val="1920"/>
              </a:spcAft>
            </a:pPr>
            <a:r>
              <a:rPr lang="en-US" dirty="0" smtClean="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5. Random </a:t>
            </a: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Forest is an ensemble model which aggregates the results of a specified number of decision trees to predict the most likely classification. Decision trees are randomly generated, and each prediction is summed up the winning prediction is chosen.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R="0" lvl="0">
              <a:lnSpc>
                <a:spcPct val="107000"/>
              </a:lnSpc>
              <a:spcBef>
                <a:spcPts val="0"/>
              </a:spcBef>
              <a:spcAft>
                <a:spcPts val="1920"/>
              </a:spcAft>
            </a:pPr>
            <a:r>
              <a:rPr lang="en-US" dirty="0" smtClean="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6. Linear </a:t>
            </a:r>
            <a:r>
              <a:rPr lang="en-US" dirty="0">
                <a:solidFill>
                  <a:srgbClr val="333333"/>
                </a:solidFill>
                <a:latin typeface="Calibri Light" panose="020F0302020204030204" pitchFamily="34" charset="0"/>
                <a:ea typeface="Calibri Light" panose="020F0302020204030204" pitchFamily="34" charset="0"/>
                <a:cs typeface="Times New Roman" panose="02020603050405020304" pitchFamily="18" charset="0"/>
              </a:rPr>
              <a:t>Discriminant Analysis </a:t>
            </a:r>
            <a:r>
              <a:rPr lang="en-US" dirty="0">
                <a:solidFill>
                  <a:srgbClr val="383838"/>
                </a:solidFill>
                <a:latin typeface="Calibri Light" panose="020F0302020204030204" pitchFamily="34" charset="0"/>
                <a:ea typeface="Calibri Light" panose="020F0302020204030204" pitchFamily="34" charset="0"/>
                <a:cs typeface="Times New Roman" panose="02020603050405020304" pitchFamily="18" charset="0"/>
              </a:rPr>
              <a:t>The purpose of linear discriminant analysis (LDA) is to estimate the probability that a sample belongs to a specific class given a data sample. Applying Bayes Theorem results in. The shared covariance matrix and mean vectors are estimated from the training data.</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154837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119418" y="2810224"/>
            <a:ext cx="3371222" cy="830997"/>
          </a:xfrm>
          <a:prstGeom prst="rect">
            <a:avLst/>
          </a:prstGeom>
        </p:spPr>
        <p:txBody>
          <a:bodyPr wrap="square">
            <a:spAutoFit/>
          </a:bodyPr>
          <a:lstStyle/>
          <a:p>
            <a:pPr algn="ctr"/>
            <a:r>
              <a:rPr lang="en-US" sz="4800" b="1" dirty="0">
                <a:solidFill>
                  <a:srgbClr val="E14934"/>
                </a:solidFill>
                <a:latin typeface="Calibri" panose="020F0502020204030204" pitchFamily="34" charset="0"/>
                <a:ea typeface="Times New Roman" panose="02020603050405020304" pitchFamily="18" charset="0"/>
                <a:cs typeface="Times New Roman" panose="02020603050405020304" pitchFamily="18" charset="0"/>
              </a:rPr>
              <a:t>The Results</a:t>
            </a:r>
          </a:p>
        </p:txBody>
      </p:sp>
    </p:spTree>
    <p:extLst>
      <p:ext uri="{BB962C8B-B14F-4D97-AF65-F5344CB8AC3E}">
        <p14:creationId xmlns:p14="http://schemas.microsoft.com/office/powerpoint/2010/main" val="2038179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34055" y="3696494"/>
          <a:ext cx="3123890" cy="731520"/>
        </p:xfrm>
        <a:graphic>
          <a:graphicData uri="http://schemas.openxmlformats.org/drawingml/2006/table">
            <a:tbl>
              <a:tblPr firstRow="1" firstCol="1" bandRow="1">
                <a:tableStyleId>{5C22544A-7EE6-4342-B048-85BDC9FD1C3A}</a:tableStyleId>
              </a:tblPr>
              <a:tblGrid>
                <a:gridCol w="509905">
                  <a:extLst>
                    <a:ext uri="{9D8B030D-6E8A-4147-A177-3AD203B41FA5}">
                      <a16:colId xmlns="" xmlns:a16="http://schemas.microsoft.com/office/drawing/2014/main" val="2328237868"/>
                    </a:ext>
                  </a:extLst>
                </a:gridCol>
                <a:gridCol w="343860">
                  <a:extLst>
                    <a:ext uri="{9D8B030D-6E8A-4147-A177-3AD203B41FA5}">
                      <a16:colId xmlns="" xmlns:a16="http://schemas.microsoft.com/office/drawing/2014/main" val="1667580911"/>
                    </a:ext>
                  </a:extLst>
                </a:gridCol>
                <a:gridCol w="525145">
                  <a:extLst>
                    <a:ext uri="{9D8B030D-6E8A-4147-A177-3AD203B41FA5}">
                      <a16:colId xmlns="" xmlns:a16="http://schemas.microsoft.com/office/drawing/2014/main" val="4144885757"/>
                    </a:ext>
                  </a:extLst>
                </a:gridCol>
                <a:gridCol w="581660">
                  <a:extLst>
                    <a:ext uri="{9D8B030D-6E8A-4147-A177-3AD203B41FA5}">
                      <a16:colId xmlns="" xmlns:a16="http://schemas.microsoft.com/office/drawing/2014/main" val="2654923814"/>
                    </a:ext>
                  </a:extLst>
                </a:gridCol>
                <a:gridCol w="581660">
                  <a:extLst>
                    <a:ext uri="{9D8B030D-6E8A-4147-A177-3AD203B41FA5}">
                      <a16:colId xmlns="" xmlns:a16="http://schemas.microsoft.com/office/drawing/2014/main" val="1535411099"/>
                    </a:ext>
                  </a:extLst>
                </a:gridCol>
                <a:gridCol w="581660">
                  <a:extLst>
                    <a:ext uri="{9D8B030D-6E8A-4147-A177-3AD203B41FA5}">
                      <a16:colId xmlns="" xmlns:a16="http://schemas.microsoft.com/office/drawing/2014/main" val="2719360101"/>
                    </a:ext>
                  </a:extLst>
                </a:gridCol>
              </a:tblGrid>
              <a:tr h="0">
                <a:tc>
                  <a:txBody>
                    <a:bodyPr/>
                    <a:lstStyle/>
                    <a:p>
                      <a:r>
                        <a:rPr lang="en-US" sz="800">
                          <a:effectLst/>
                          <a:highlight>
                            <a:srgbClr val="D3D3D3"/>
                          </a:highlight>
                        </a:rPr>
                        <a:t> </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r>
                        <a:rPr lang="en-US" sz="800">
                          <a:effectLst/>
                          <a:highlight>
                            <a:srgbClr val="D3D3D3"/>
                          </a:highlight>
                        </a:rPr>
                        <a:t>precision</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highlight>
                            <a:srgbClr val="D3D3D3"/>
                          </a:highlight>
                        </a:rPr>
                        <a:t>recall</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highlight>
                            <a:srgbClr val="D3D3D3"/>
                          </a:highlight>
                        </a:rPr>
                        <a:t>f1-score</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highlight>
                            <a:srgbClr val="D3D3D3"/>
                          </a:highlight>
                        </a:rPr>
                        <a:t>support</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990517251"/>
                  </a:ext>
                </a:extLst>
              </a:tr>
              <a:tr h="0">
                <a:tc gridSpan="2">
                  <a:txBody>
                    <a:bodyPr/>
                    <a:lstStyle/>
                    <a:p>
                      <a:r>
                        <a:rPr lang="en-US" sz="800">
                          <a:effectLst/>
                        </a:rPr>
                        <a:t>deceptive</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rPr>
                        <a:t>0.86</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0.94</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0.89</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77</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954616227"/>
                  </a:ext>
                </a:extLst>
              </a:tr>
              <a:tr h="0">
                <a:tc>
                  <a:txBody>
                    <a:bodyPr/>
                    <a:lstStyle/>
                    <a:p>
                      <a:r>
                        <a:rPr lang="en-US" sz="800">
                          <a:effectLst/>
                        </a:rPr>
                        <a:t>truthful</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r>
                        <a:rPr lang="en-US" sz="800">
                          <a:effectLst/>
                        </a:rPr>
                        <a:t>0.93</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rPr>
                        <a:t>0.86</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0.89</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83</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977992880"/>
                  </a:ext>
                </a:extLst>
              </a:tr>
              <a:tr h="0">
                <a:tc>
                  <a:txBody>
                    <a:bodyPr/>
                    <a:lstStyle/>
                    <a:p>
                      <a:r>
                        <a:rPr lang="en-US" sz="800">
                          <a:effectLst/>
                        </a:rPr>
                        <a:t>avg / total</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r>
                        <a:rPr lang="en-US" sz="800">
                          <a:effectLst/>
                        </a:rPr>
                        <a:t>0.90</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rPr>
                        <a:t>0.89</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0.89</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dirty="0">
                          <a:effectLst/>
                        </a:rPr>
                        <a:t>160</a:t>
                      </a:r>
                      <a:endParaRPr lang="en-US" sz="12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24400415"/>
                  </a:ext>
                </a:extLst>
              </a:tr>
            </a:tbl>
          </a:graphicData>
        </a:graphic>
      </p:graphicFrame>
      <p:sp>
        <p:nvSpPr>
          <p:cNvPr id="8" name="TextBox 7"/>
          <p:cNvSpPr txBox="1"/>
          <p:nvPr/>
        </p:nvSpPr>
        <p:spPr>
          <a:xfrm>
            <a:off x="4197927" y="1919307"/>
            <a:ext cx="4165600" cy="646331"/>
          </a:xfrm>
          <a:prstGeom prst="rect">
            <a:avLst/>
          </a:prstGeom>
          <a:noFill/>
        </p:spPr>
        <p:txBody>
          <a:bodyPr wrap="square" rtlCol="0">
            <a:spAutoFit/>
          </a:bodyPr>
          <a:lstStyle/>
          <a:p>
            <a:pPr algn="ctr"/>
            <a:r>
              <a:rPr lang="en-US" dirty="0" smtClean="0"/>
              <a:t>TD-IDF Linear Support Vector Classification Results</a:t>
            </a:r>
            <a:endParaRPr lang="en-US" dirty="0"/>
          </a:p>
        </p:txBody>
      </p:sp>
      <p:sp>
        <p:nvSpPr>
          <p:cNvPr id="9" name="TextBox 8"/>
          <p:cNvSpPr txBox="1"/>
          <p:nvPr/>
        </p:nvSpPr>
        <p:spPr>
          <a:xfrm>
            <a:off x="4704080" y="2946400"/>
            <a:ext cx="2590800" cy="369332"/>
          </a:xfrm>
          <a:prstGeom prst="rect">
            <a:avLst/>
          </a:prstGeom>
          <a:noFill/>
        </p:spPr>
        <p:txBody>
          <a:bodyPr wrap="square" rtlCol="0">
            <a:spAutoFit/>
          </a:bodyPr>
          <a:lstStyle/>
          <a:p>
            <a:r>
              <a:rPr lang="en-US" dirty="0" smtClean="0"/>
              <a:t>Accuracy Score .89035</a:t>
            </a:r>
            <a:endParaRPr lang="en-US" dirty="0"/>
          </a:p>
        </p:txBody>
      </p:sp>
    </p:spTree>
    <p:extLst>
      <p:ext uri="{BB962C8B-B14F-4D97-AF65-F5344CB8AC3E}">
        <p14:creationId xmlns:p14="http://schemas.microsoft.com/office/powerpoint/2010/main" val="415420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677727" y="3757454"/>
          <a:ext cx="2836545" cy="487680"/>
        </p:xfrm>
        <a:graphic>
          <a:graphicData uri="http://schemas.openxmlformats.org/drawingml/2006/table">
            <a:tbl>
              <a:tblPr firstRow="1" firstCol="1" bandRow="1">
                <a:tableStyleId>{5C22544A-7EE6-4342-B048-85BDC9FD1C3A}</a:tableStyleId>
              </a:tblPr>
              <a:tblGrid>
                <a:gridCol w="566420">
                  <a:extLst>
                    <a:ext uri="{9D8B030D-6E8A-4147-A177-3AD203B41FA5}">
                      <a16:colId xmlns="" xmlns:a16="http://schemas.microsoft.com/office/drawing/2014/main" val="1892236596"/>
                    </a:ext>
                  </a:extLst>
                </a:gridCol>
                <a:gridCol w="525145">
                  <a:extLst>
                    <a:ext uri="{9D8B030D-6E8A-4147-A177-3AD203B41FA5}">
                      <a16:colId xmlns="" xmlns:a16="http://schemas.microsoft.com/office/drawing/2014/main" val="776256520"/>
                    </a:ext>
                  </a:extLst>
                </a:gridCol>
                <a:gridCol w="581660">
                  <a:extLst>
                    <a:ext uri="{9D8B030D-6E8A-4147-A177-3AD203B41FA5}">
                      <a16:colId xmlns="" xmlns:a16="http://schemas.microsoft.com/office/drawing/2014/main" val="3368447169"/>
                    </a:ext>
                  </a:extLst>
                </a:gridCol>
                <a:gridCol w="581660">
                  <a:extLst>
                    <a:ext uri="{9D8B030D-6E8A-4147-A177-3AD203B41FA5}">
                      <a16:colId xmlns="" xmlns:a16="http://schemas.microsoft.com/office/drawing/2014/main" val="1245870304"/>
                    </a:ext>
                  </a:extLst>
                </a:gridCol>
                <a:gridCol w="581660">
                  <a:extLst>
                    <a:ext uri="{9D8B030D-6E8A-4147-A177-3AD203B41FA5}">
                      <a16:colId xmlns="" xmlns:a16="http://schemas.microsoft.com/office/drawing/2014/main" val="2440845271"/>
                    </a:ext>
                  </a:extLst>
                </a:gridCol>
              </a:tblGrid>
              <a:tr h="0">
                <a:tc>
                  <a:txBody>
                    <a:bodyPr/>
                    <a:lstStyle/>
                    <a:p>
                      <a:r>
                        <a:rPr lang="en-US" sz="800">
                          <a:effectLst/>
                        </a:rPr>
                        <a:t> </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precision</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recall</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f1-score</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support</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868137957"/>
                  </a:ext>
                </a:extLst>
              </a:tr>
              <a:tr h="0">
                <a:tc>
                  <a:txBody>
                    <a:bodyPr/>
                    <a:lstStyle/>
                    <a:p>
                      <a:r>
                        <a:rPr lang="en-US" sz="800">
                          <a:effectLst/>
                        </a:rPr>
                        <a:t>deceptive</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0.83</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94</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0.88</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77</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416207225"/>
                  </a:ext>
                </a:extLst>
              </a:tr>
              <a:tr h="0">
                <a:tc>
                  <a:txBody>
                    <a:bodyPr/>
                    <a:lstStyle/>
                    <a:p>
                      <a:r>
                        <a:rPr lang="en-US" sz="800">
                          <a:effectLst/>
                        </a:rPr>
                        <a:t>truthful</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0.93</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0.82</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0.87</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83</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420583201"/>
                  </a:ext>
                </a:extLst>
              </a:tr>
              <a:tr h="0">
                <a:tc>
                  <a:txBody>
                    <a:bodyPr/>
                    <a:lstStyle/>
                    <a:p>
                      <a:r>
                        <a:rPr lang="en-US" sz="800">
                          <a:effectLst/>
                        </a:rPr>
                        <a:t>avg/total</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0.88</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0.88</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0.87</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dirty="0">
                          <a:effectLst/>
                        </a:rPr>
                        <a:t>160</a:t>
                      </a:r>
                      <a:endParaRPr lang="en-US" sz="12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843293066"/>
                  </a:ext>
                </a:extLst>
              </a:tr>
            </a:tbl>
          </a:graphicData>
        </a:graphic>
      </p:graphicFrame>
      <p:sp>
        <p:nvSpPr>
          <p:cNvPr id="3" name="TextBox 2"/>
          <p:cNvSpPr txBox="1"/>
          <p:nvPr/>
        </p:nvSpPr>
        <p:spPr>
          <a:xfrm>
            <a:off x="4043680" y="1513840"/>
            <a:ext cx="3667760" cy="369332"/>
          </a:xfrm>
          <a:prstGeom prst="rect">
            <a:avLst/>
          </a:prstGeom>
          <a:noFill/>
        </p:spPr>
        <p:txBody>
          <a:bodyPr wrap="square" rtlCol="0">
            <a:spAutoFit/>
          </a:bodyPr>
          <a:lstStyle/>
          <a:p>
            <a:pPr algn="ctr"/>
            <a:r>
              <a:rPr lang="en-US" dirty="0" smtClean="0"/>
              <a:t>TD-IDF Logistic Regression</a:t>
            </a:r>
            <a:endParaRPr lang="en-US" dirty="0"/>
          </a:p>
        </p:txBody>
      </p:sp>
      <p:sp>
        <p:nvSpPr>
          <p:cNvPr id="4" name="TextBox 3"/>
          <p:cNvSpPr txBox="1"/>
          <p:nvPr/>
        </p:nvSpPr>
        <p:spPr>
          <a:xfrm>
            <a:off x="4714239" y="2763520"/>
            <a:ext cx="2763520" cy="369332"/>
          </a:xfrm>
          <a:prstGeom prst="rect">
            <a:avLst/>
          </a:prstGeom>
          <a:noFill/>
        </p:spPr>
        <p:txBody>
          <a:bodyPr wrap="square" rtlCol="0">
            <a:spAutoFit/>
          </a:bodyPr>
          <a:lstStyle/>
          <a:p>
            <a:r>
              <a:rPr lang="en-US" dirty="0" smtClean="0"/>
              <a:t>Accuracy Score: .875</a:t>
            </a:r>
            <a:endParaRPr lang="en-US" dirty="0"/>
          </a:p>
        </p:txBody>
      </p:sp>
    </p:spTree>
    <p:extLst>
      <p:ext uri="{BB962C8B-B14F-4D97-AF65-F5344CB8AC3E}">
        <p14:creationId xmlns:p14="http://schemas.microsoft.com/office/powerpoint/2010/main" val="1217766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59720130"/>
              </p:ext>
            </p:extLst>
          </p:nvPr>
        </p:nvGraphicFramePr>
        <p:xfrm>
          <a:off x="3630613" y="3916996"/>
          <a:ext cx="4931410" cy="1541844"/>
        </p:xfrm>
        <a:graphic>
          <a:graphicData uri="http://schemas.openxmlformats.org/drawingml/2006/table">
            <a:tbl>
              <a:tblPr firstRow="1" firstCol="1" bandRow="1">
                <a:tableStyleId>{5C22544A-7EE6-4342-B048-85BDC9FD1C3A}</a:tableStyleId>
              </a:tblPr>
              <a:tblGrid>
                <a:gridCol w="1643380">
                  <a:extLst>
                    <a:ext uri="{9D8B030D-6E8A-4147-A177-3AD203B41FA5}">
                      <a16:colId xmlns="" xmlns:a16="http://schemas.microsoft.com/office/drawing/2014/main" val="3906314519"/>
                    </a:ext>
                  </a:extLst>
                </a:gridCol>
                <a:gridCol w="1644015">
                  <a:extLst>
                    <a:ext uri="{9D8B030D-6E8A-4147-A177-3AD203B41FA5}">
                      <a16:colId xmlns="" xmlns:a16="http://schemas.microsoft.com/office/drawing/2014/main" val="83373903"/>
                    </a:ext>
                  </a:extLst>
                </a:gridCol>
                <a:gridCol w="1644015">
                  <a:extLst>
                    <a:ext uri="{9D8B030D-6E8A-4147-A177-3AD203B41FA5}">
                      <a16:colId xmlns="" xmlns:a16="http://schemas.microsoft.com/office/drawing/2014/main" val="1778240294"/>
                    </a:ext>
                  </a:extLst>
                </a:gridCol>
              </a:tblGrid>
              <a:tr h="0">
                <a:tc>
                  <a:txBody>
                    <a:bodyPr/>
                    <a:lstStyle/>
                    <a:p>
                      <a:pPr marL="0" marR="0">
                        <a:lnSpc>
                          <a:spcPct val="107000"/>
                        </a:lnSpc>
                        <a:spcBef>
                          <a:spcPts val="0"/>
                        </a:spcBef>
                        <a:spcAft>
                          <a:spcPts val="0"/>
                        </a:spcAft>
                      </a:pPr>
                      <a:r>
                        <a:rPr lang="en-US" sz="1100">
                          <a:effectLst/>
                          <a:highlight>
                            <a:srgbClr val="D3D3D3"/>
                          </a:highlight>
                        </a:rPr>
                        <a:t>Model</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highlight>
                            <a:srgbClr val="D3D3D3"/>
                          </a:highlight>
                        </a:rPr>
                        <a:t>Accuracy</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highlight>
                            <a:srgbClr val="D3D3D3"/>
                          </a:highlight>
                        </a:rPr>
                        <a:t>(Standard Deviation)</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53428565"/>
                  </a:ext>
                </a:extLst>
              </a:tr>
              <a:tr h="0">
                <a:tc>
                  <a:txBody>
                    <a:bodyPr/>
                    <a:lstStyle/>
                    <a:p>
                      <a:pPr marL="0" marR="0">
                        <a:lnSpc>
                          <a:spcPct val="107000"/>
                        </a:lnSpc>
                        <a:spcBef>
                          <a:spcPts val="0"/>
                        </a:spcBef>
                        <a:spcAft>
                          <a:spcPts val="0"/>
                        </a:spcAft>
                      </a:pPr>
                      <a:r>
                        <a:rPr lang="en-US" sz="1100">
                          <a:effectLst/>
                        </a:rPr>
                        <a:t>Logistic Regression:</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0.764375</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(0.072460)</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61149300"/>
                  </a:ext>
                </a:extLst>
              </a:tr>
              <a:tr h="0">
                <a:tc>
                  <a:txBody>
                    <a:bodyPr/>
                    <a:lstStyle/>
                    <a:p>
                      <a:pPr marL="0" marR="0" fontAlgn="base" latinLnBrk="1">
                        <a:lnSpc>
                          <a:spcPct val="107000"/>
                        </a:lnSpc>
                        <a:spcBef>
                          <a:spcPts val="0"/>
                        </a:spcBef>
                        <a:spcAft>
                          <a:spcPts val="0"/>
                        </a:spcAft>
                      </a:pPr>
                      <a:r>
                        <a:rPr lang="en-US" sz="1100">
                          <a:effectLst/>
                        </a:rPr>
                        <a:t>Naïve Bayes: </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rPr>
                        <a:t>0.710000</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rPr>
                        <a:t>(0.134809)</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33449068"/>
                  </a:ext>
                </a:extLst>
              </a:tr>
              <a:tr h="0">
                <a:tc>
                  <a:txBody>
                    <a:bodyPr/>
                    <a:lstStyle/>
                    <a:p>
                      <a:pPr marL="0" marR="0" fontAlgn="base" latinLnBrk="1">
                        <a:lnSpc>
                          <a:spcPct val="107000"/>
                        </a:lnSpc>
                        <a:spcBef>
                          <a:spcPts val="0"/>
                        </a:spcBef>
                        <a:spcAft>
                          <a:spcPts val="0"/>
                        </a:spcAft>
                      </a:pPr>
                      <a:r>
                        <a:rPr lang="en-US" sz="1100">
                          <a:effectLst/>
                        </a:rPr>
                        <a:t>Support Vector Machine:</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rPr>
                        <a:t>0.175625</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rPr>
                        <a:t>(0.351253)</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92365991"/>
                  </a:ext>
                </a:extLst>
              </a:tr>
              <a:tr h="0">
                <a:tc>
                  <a:txBody>
                    <a:bodyPr/>
                    <a:lstStyle/>
                    <a:p>
                      <a:r>
                        <a:rPr lang="en-US" sz="1100">
                          <a:effectLst/>
                        </a:rPr>
                        <a:t>Linear Support Vector Machine:</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0.838125</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(0.035072)</a:t>
                      </a:r>
                      <a:endParaRPr lang="en-US" sz="12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265252133"/>
                  </a:ext>
                </a:extLst>
              </a:tr>
              <a:tr h="0">
                <a:tc>
                  <a:txBody>
                    <a:bodyPr/>
                    <a:lstStyle/>
                    <a:p>
                      <a:pPr marL="0" marR="0" fontAlgn="base" latinLnBrk="1">
                        <a:lnSpc>
                          <a:spcPct val="107000"/>
                        </a:lnSpc>
                        <a:spcBef>
                          <a:spcPts val="0"/>
                        </a:spcBef>
                        <a:spcAft>
                          <a:spcPts val="0"/>
                        </a:spcAft>
                      </a:pPr>
                      <a:r>
                        <a:rPr lang="en-US" sz="1100">
                          <a:effectLst/>
                        </a:rPr>
                        <a:t>Random Forest:</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rPr>
                        <a:t>0.782500</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rPr>
                        <a:t>(0.067419)</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652235389"/>
                  </a:ext>
                </a:extLst>
              </a:tr>
              <a:tr h="0">
                <a:tc>
                  <a:txBody>
                    <a:bodyPr/>
                    <a:lstStyle/>
                    <a:p>
                      <a:pPr marL="0" marR="0" fontAlgn="base" latinLnBrk="1">
                        <a:lnSpc>
                          <a:spcPct val="107000"/>
                        </a:lnSpc>
                        <a:spcBef>
                          <a:spcPts val="0"/>
                        </a:spcBef>
                        <a:spcAft>
                          <a:spcPts val="0"/>
                        </a:spcAft>
                      </a:pPr>
                      <a:r>
                        <a:rPr lang="en-US" sz="1100">
                          <a:effectLst/>
                          <a:highlight>
                            <a:srgbClr val="FFFF00"/>
                          </a:highlight>
                        </a:rPr>
                        <a:t>Linear Discriminant Analysis:</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a:effectLst/>
                          <a:highlight>
                            <a:srgbClr val="FFFF00"/>
                          </a:highlight>
                        </a:rPr>
                        <a:t>0.845000</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pPr>
                      <a:r>
                        <a:rPr lang="en-US" sz="1100" dirty="0">
                          <a:effectLst/>
                          <a:highlight>
                            <a:srgbClr val="FFFF00"/>
                          </a:highlight>
                        </a:rPr>
                        <a:t>(0.033981)</a:t>
                      </a:r>
                      <a:endParaRPr lang="en-US" sz="1100" dirty="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72733594"/>
                  </a:ext>
                </a:extLst>
              </a:tr>
            </a:tbl>
          </a:graphicData>
        </a:graphic>
      </p:graphicFrame>
      <p:sp>
        <p:nvSpPr>
          <p:cNvPr id="3" name="Rectangle 1"/>
          <p:cNvSpPr>
            <a:spLocks noChangeArrowheads="1"/>
          </p:cNvSpPr>
          <p:nvPr/>
        </p:nvSpPr>
        <p:spPr bwMode="auto">
          <a:xfrm>
            <a:off x="3902076" y="2428239"/>
            <a:ext cx="390810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Topic Modeling Results</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2374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2099341"/>
            <a:ext cx="6096000" cy="2659318"/>
          </a:xfrm>
          <a:prstGeom prst="rect">
            <a:avLst/>
          </a:prstGeom>
        </p:spPr>
        <p:txBody>
          <a:bodyPr>
            <a:spAutoFit/>
          </a:bodyPr>
          <a:lstStyle/>
          <a:p>
            <a:pPr algn="ctr"/>
            <a:r>
              <a:rPr lang="en-US" sz="3200" b="1" kern="0" dirty="0" smtClean="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Contents</a:t>
            </a:r>
          </a:p>
          <a:p>
            <a:pPr marL="342900" marR="0" lvl="0" indent="-342900">
              <a:lnSpc>
                <a:spcPct val="107000"/>
              </a:lnSpc>
              <a:spcBef>
                <a:spcPts val="0"/>
              </a:spcBef>
              <a:spcAft>
                <a:spcPts val="0"/>
              </a:spcAft>
              <a:buFont typeface="+mj-lt"/>
              <a:buAutoNum type="romanU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The Problem</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The Data</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Natural Language Processing</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The Models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The Results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latin typeface="Times New Roman" panose="02020603050405020304" pitchFamily="18" charset="0"/>
                <a:ea typeface="Calibri Light" panose="020F0302020204030204" pitchFamily="34" charset="0"/>
                <a:cs typeface="Times New Roman" panose="02020603050405020304" pitchFamily="18" charset="0"/>
              </a:rPr>
              <a:t>Results Analysis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575964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3537527" y="1976582"/>
            <a:ext cx="2033698" cy="369332"/>
          </a:xfrm>
          <a:prstGeom prst="rect">
            <a:avLst/>
          </a:prstGeom>
          <a:noFill/>
        </p:spPr>
        <p:txBody>
          <a:bodyPr wrap="none" rtlCol="0">
            <a:spAutoFit/>
          </a:bodyPr>
          <a:lstStyle/>
          <a:p>
            <a:r>
              <a:rPr lang="en-US" dirty="0" smtClean="0"/>
              <a:t>Results Comparison</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606069" y="2585863"/>
            <a:ext cx="4763135" cy="3201035"/>
          </a:xfrm>
          <a:prstGeom prst="rect">
            <a:avLst/>
          </a:prstGeom>
        </p:spPr>
      </p:pic>
    </p:spTree>
    <p:extLst>
      <p:ext uri="{BB962C8B-B14F-4D97-AF65-F5344CB8AC3E}">
        <p14:creationId xmlns:p14="http://schemas.microsoft.com/office/powerpoint/2010/main" val="3941149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452553" y="2726173"/>
            <a:ext cx="4617698" cy="769441"/>
          </a:xfrm>
          <a:prstGeom prst="rect">
            <a:avLst/>
          </a:prstGeom>
          <a:noFill/>
        </p:spPr>
        <p:txBody>
          <a:bodyPr wrap="square">
            <a:spAutoFit/>
          </a:bodyPr>
          <a:lstStyle/>
          <a:p>
            <a:pPr algn="ctr"/>
            <a:r>
              <a:rPr lang="en-US" sz="4400" b="1" dirty="0">
                <a:solidFill>
                  <a:srgbClr val="E14934"/>
                </a:solidFill>
                <a:latin typeface="Calibri" panose="020F0502020204030204" pitchFamily="34" charset="0"/>
                <a:ea typeface="Times New Roman" panose="02020603050405020304" pitchFamily="18" charset="0"/>
                <a:cs typeface="Times New Roman" panose="02020603050405020304" pitchFamily="18" charset="0"/>
              </a:rPr>
              <a:t> Results Analysis</a:t>
            </a:r>
          </a:p>
        </p:txBody>
      </p:sp>
    </p:spTree>
    <p:extLst>
      <p:ext uri="{BB962C8B-B14F-4D97-AF65-F5344CB8AC3E}">
        <p14:creationId xmlns:p14="http://schemas.microsoft.com/office/powerpoint/2010/main" val="3952806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336799" y="1690218"/>
            <a:ext cx="7592292" cy="4119076"/>
          </a:xfrm>
          <a:prstGeom prst="rect">
            <a:avLst/>
          </a:prstGeom>
        </p:spPr>
        <p:txBody>
          <a:bodyPr wrap="square">
            <a:spAutoFit/>
          </a:bodyPr>
          <a:lstStyle/>
          <a:p>
            <a:pPr fontAlgn="base">
              <a:lnSpc>
                <a:spcPts val="2400"/>
              </a:lnSpc>
              <a:spcAft>
                <a:spcPts val="1800"/>
              </a:spcAft>
            </a:pPr>
            <a:r>
              <a:rPr lang="en-US" sz="1400" b="1" dirty="0">
                <a:solidFill>
                  <a:srgbClr val="7F7F7F"/>
                </a:solidFill>
                <a:latin typeface="Calibri Light" panose="020F0302020204030204" pitchFamily="34" charset="0"/>
                <a:ea typeface="Times New Roman" panose="02020603050405020304" pitchFamily="18" charset="0"/>
                <a:cs typeface="Times New Roman" panose="02020603050405020304" pitchFamily="18" charset="0"/>
              </a:rPr>
              <a:t>There are various ways to evaluate the success of a predictive model. Some of them are listed below:</a:t>
            </a:r>
            <a:endParaRPr lang="en-US" sz="1400" b="1" dirty="0" smtClean="0">
              <a:solidFill>
                <a:srgbClr val="7F7F7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sz="1100" b="1" dirty="0">
                <a:latin typeface="Calibri Light" panose="020F0302020204030204" pitchFamily="34" charset="0"/>
                <a:ea typeface="Calibri Light" panose="020F0302020204030204" pitchFamily="34" charset="0"/>
                <a:cs typeface="Times New Roman" panose="02020603050405020304" pitchFamily="18" charset="0"/>
              </a:rPr>
              <a:t>Predictive Accuracy</a:t>
            </a:r>
            <a:r>
              <a:rPr lang="en-US" sz="1100" dirty="0">
                <a:latin typeface="Calibri Light" panose="020F0302020204030204" pitchFamily="34" charset="0"/>
                <a:ea typeface="Calibri Light" panose="020F0302020204030204" pitchFamily="34" charset="0"/>
                <a:cs typeface="Times New Roman" panose="02020603050405020304" pitchFamily="18" charset="0"/>
              </a:rPr>
              <a:t>: How many does it get right? This is generally the most important metric and is shown in the above chart. However, some other important considerations are:</a:t>
            </a:r>
            <a:endParaRPr lang="en-US" sz="11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sz="1100" b="1" dirty="0">
                <a:latin typeface="Calibri Light" panose="020F0302020204030204" pitchFamily="34" charset="0"/>
                <a:ea typeface="Calibri Light" panose="020F0302020204030204" pitchFamily="34" charset="0"/>
                <a:cs typeface="Times New Roman" panose="02020603050405020304" pitchFamily="18" charset="0"/>
              </a:rPr>
              <a:t>Speed</a:t>
            </a:r>
            <a:r>
              <a:rPr lang="en-US" sz="1100" dirty="0">
                <a:latin typeface="Calibri Light" panose="020F0302020204030204" pitchFamily="34" charset="0"/>
                <a:ea typeface="Calibri Light" panose="020F0302020204030204" pitchFamily="34" charset="0"/>
                <a:cs typeface="Times New Roman" panose="02020603050405020304" pitchFamily="18" charset="0"/>
              </a:rPr>
              <a:t>: How long does it take for the model to deploy? Since the dataset we are evaluating is not overly large, 5 x 1600, 5 columns, or variables, and 1600 rows, or instances, the time for the model to deploy is not much of a factor. For larger datasets this would be more of an issue.</a:t>
            </a:r>
            <a:endParaRPr lang="en-US" sz="11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sz="1100" b="1" dirty="0">
                <a:latin typeface="Calibri Light" panose="020F0302020204030204" pitchFamily="34" charset="0"/>
                <a:ea typeface="Calibri Light" panose="020F0302020204030204" pitchFamily="34" charset="0"/>
                <a:cs typeface="Times New Roman" panose="02020603050405020304" pitchFamily="18" charset="0"/>
              </a:rPr>
              <a:t>Scalability</a:t>
            </a:r>
            <a:r>
              <a:rPr lang="en-US" sz="1100" dirty="0">
                <a:latin typeface="Calibri Light" panose="020F0302020204030204" pitchFamily="34" charset="0"/>
                <a:ea typeface="Calibri Light" panose="020F0302020204030204" pitchFamily="34" charset="0"/>
                <a:cs typeface="Times New Roman" panose="02020603050405020304" pitchFamily="18" charset="0"/>
              </a:rPr>
              <a:t>: Can the model handle large datasets? Given the size of the dataset, this is not a significant evaluative issue.</a:t>
            </a:r>
            <a:endParaRPr lang="en-US" sz="11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sz="1100" b="1" dirty="0">
                <a:latin typeface="Calibri Light" panose="020F0302020204030204" pitchFamily="34" charset="0"/>
                <a:ea typeface="Calibri Light" panose="020F0302020204030204" pitchFamily="34" charset="0"/>
                <a:cs typeface="Times New Roman" panose="02020603050405020304" pitchFamily="18" charset="0"/>
              </a:rPr>
              <a:t>Robustness</a:t>
            </a:r>
            <a:r>
              <a:rPr lang="en-US" sz="1100" dirty="0">
                <a:latin typeface="Calibri Light" panose="020F0302020204030204" pitchFamily="34" charset="0"/>
                <a:ea typeface="Calibri Light" panose="020F0302020204030204" pitchFamily="34" charset="0"/>
                <a:cs typeface="Times New Roman" panose="02020603050405020304" pitchFamily="18" charset="0"/>
              </a:rPr>
              <a:t>: How well does the model handle outliers and missing values? The dataset comes already curated within certain parameters with no outliers or missing values. Therefore robustness is not an evaluative factor.</a:t>
            </a:r>
            <a:endParaRPr lang="en-US" sz="11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sz="1100" b="1" dirty="0">
                <a:latin typeface="Calibri Light" panose="020F0302020204030204" pitchFamily="34" charset="0"/>
                <a:ea typeface="Calibri Light" panose="020F0302020204030204" pitchFamily="34" charset="0"/>
                <a:cs typeface="Times New Roman" panose="02020603050405020304" pitchFamily="18" charset="0"/>
              </a:rPr>
              <a:t>Understandability</a:t>
            </a:r>
            <a:r>
              <a:rPr lang="en-US" sz="1100" dirty="0">
                <a:latin typeface="Calibri Light" panose="020F0302020204030204" pitchFamily="34" charset="0"/>
                <a:ea typeface="Calibri Light" panose="020F0302020204030204" pitchFamily="34" charset="0"/>
                <a:cs typeface="Times New Roman" panose="02020603050405020304" pitchFamily="18" charset="0"/>
              </a:rPr>
              <a:t>: Is the model easy to understand? Linear classification models work by dividing the data into two classes and drawing a line separating the two classes, making them some of the easiest algorithms to understand and interpret.</a:t>
            </a:r>
            <a:endParaRPr lang="en-US" sz="11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19350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403928" y="2740439"/>
            <a:ext cx="8238836"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TF-IDF/Linear Support Vector Classification:</a:t>
            </a:r>
            <a:endParaRPr kumimoji="0" lang="en-US" altLang="en-US" sz="2400" b="0" i="0" u="none" strike="noStrike" cap="none" normalizeH="0" baseline="0" dirty="0" smtClean="0">
              <a:ln>
                <a:noFill/>
              </a:ln>
              <a:solidFill>
                <a:srgbClr val="333333"/>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smtClean="0">
                <a:ln>
                  <a:noFill/>
                </a:ln>
                <a:solidFill>
                  <a:srgbClr val="333333"/>
                </a:solidFill>
                <a:effectLst/>
                <a:latin typeface="Calibri Light" panose="020F0302020204030204" pitchFamily="34" charset="0"/>
                <a:ea typeface="Times New Roman" panose="02020603050405020304" pitchFamily="18" charset="0"/>
                <a:cs typeface="Calibri Light" panose="020F0302020204030204" pitchFamily="34" charset="0"/>
              </a:rPr>
              <a:t>accuracy score: </a:t>
            </a:r>
            <a:r>
              <a:rPr kumimoji="0" lang="en-US" altLang="en-US" sz="2400" b="0" i="0" u="none" strike="noStrike" cap="none" normalizeH="0" baseline="0" dirty="0" smtClean="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0.89375</a:t>
            </a:r>
            <a:r>
              <a:rPr kumimoji="0" lang="en-US" altLang="en-US" sz="2400" b="0" i="0" u="none" strike="noStrike" cap="none" normalizeH="0" baseline="0" dirty="0" smtClean="0">
                <a:ln>
                  <a:noFill/>
                </a:ln>
                <a:solidFill>
                  <a:schemeClr val="tx1"/>
                </a:solidFill>
                <a:effectLst/>
              </a:rPr>
              <a:t> </a:t>
            </a: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Runner-Up:	</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Topic Modeling/Linear Discriminant Analysis:</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smtClean="0">
                <a:ln>
                  <a:noFill/>
                </a:ln>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accuracy score: 0.845000</a:t>
            </a:r>
            <a:endParaRPr kumimoji="0" lang="en-US" altLang="en-US" sz="2400" b="0" i="0" u="none" strike="noStrike" cap="none" normalizeH="0" baseline="0" dirty="0" smtClean="0">
              <a:ln>
                <a:noFill/>
              </a:ln>
              <a:solidFill>
                <a:schemeClr val="tx1"/>
              </a:solidFill>
              <a:effectLst/>
            </a:endParaRPr>
          </a:p>
        </p:txBody>
      </p:sp>
      <p:sp>
        <p:nvSpPr>
          <p:cNvPr id="5" name="TextBox 4"/>
          <p:cNvSpPr txBox="1"/>
          <p:nvPr/>
        </p:nvSpPr>
        <p:spPr>
          <a:xfrm>
            <a:off x="3657707" y="1533236"/>
            <a:ext cx="3731278" cy="707886"/>
          </a:xfrm>
          <a:prstGeom prst="rect">
            <a:avLst/>
          </a:prstGeom>
          <a:noFill/>
        </p:spPr>
        <p:txBody>
          <a:bodyPr wrap="none" rtlCol="0">
            <a:spAutoFit/>
          </a:bodyPr>
          <a:lstStyle/>
          <a:p>
            <a:r>
              <a:rPr lang="en-US" sz="4000" b="1" dirty="0" smtClean="0"/>
              <a:t>The winners are:</a:t>
            </a:r>
            <a:endParaRPr lang="en-US" sz="4000" b="1" dirty="0"/>
          </a:p>
        </p:txBody>
      </p:sp>
    </p:spTree>
    <p:extLst>
      <p:ext uri="{BB962C8B-B14F-4D97-AF65-F5344CB8AC3E}">
        <p14:creationId xmlns:p14="http://schemas.microsoft.com/office/powerpoint/2010/main" val="592585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10492" y="1473152"/>
            <a:ext cx="11243571" cy="3247043"/>
          </a:xfrm>
          <a:prstGeom prst="rect">
            <a:avLst/>
          </a:prstGeom>
          <a:noFill/>
        </p:spPr>
        <p:txBody>
          <a:bodyPr wrap="square" rtlCol="0">
            <a:spAutoFit/>
          </a:bodyPr>
          <a:lstStyle/>
          <a:p>
            <a:pPr algn="ctr"/>
            <a:r>
              <a:rPr lang="en-US" sz="2800" b="1" dirty="0"/>
              <a:t>References</a:t>
            </a:r>
          </a:p>
          <a:p>
            <a:r>
              <a:rPr lang="en-US" dirty="0"/>
              <a:t> </a:t>
            </a:r>
          </a:p>
          <a:p>
            <a:pPr fontAlgn="base">
              <a:spcAft>
                <a:spcPts val="600"/>
              </a:spcAft>
            </a:pPr>
            <a:r>
              <a:rPr lang="en-US" dirty="0"/>
              <a:t>[1] M. </a:t>
            </a:r>
            <a:r>
              <a:rPr lang="en-US" dirty="0" err="1"/>
              <a:t>Ott</a:t>
            </a:r>
            <a:r>
              <a:rPr lang="en-US" dirty="0"/>
              <a:t>, Y. Choi, C. </a:t>
            </a:r>
            <a:r>
              <a:rPr lang="en-US" dirty="0" err="1"/>
              <a:t>Cardie</a:t>
            </a:r>
            <a:r>
              <a:rPr lang="en-US" dirty="0"/>
              <a:t>, and J.T. Hancock. 2011. Finding Deceptive Opinion Spam by Any Stretch of the Imagination. In Proceedings of the 49th Annual Meeting of the Association for Computational Linguistics: Human Language Technologies.</a:t>
            </a:r>
          </a:p>
          <a:p>
            <a:pPr fontAlgn="base">
              <a:spcAft>
                <a:spcPts val="600"/>
              </a:spcAft>
            </a:pPr>
            <a:r>
              <a:rPr lang="en-US" dirty="0"/>
              <a:t>[2] M. </a:t>
            </a:r>
            <a:r>
              <a:rPr lang="en-US" dirty="0" err="1"/>
              <a:t>Ott</a:t>
            </a:r>
            <a:r>
              <a:rPr lang="en-US" dirty="0"/>
              <a:t>, C. </a:t>
            </a:r>
            <a:r>
              <a:rPr lang="en-US" dirty="0" err="1"/>
              <a:t>Cardie</a:t>
            </a:r>
            <a:r>
              <a:rPr lang="en-US" dirty="0"/>
              <a:t>, and J.T. Hancock. 2013. Negative Deceptive Opinion Spam. In Proceedings of the 2013 Conference of the North American Chapter of the Association for Computational Linguistics: Human Language Technologies.</a:t>
            </a:r>
          </a:p>
          <a:p>
            <a:pPr>
              <a:spcAft>
                <a:spcPts val="600"/>
              </a:spcAft>
            </a:pPr>
            <a:r>
              <a:rPr lang="en-US" dirty="0"/>
              <a:t>[3] </a:t>
            </a:r>
            <a:r>
              <a:rPr lang="en-US" dirty="0" err="1"/>
              <a:t>Woolacott</a:t>
            </a:r>
            <a:r>
              <a:rPr lang="en-US" dirty="0"/>
              <a:t> 2017 </a:t>
            </a:r>
            <a:r>
              <a:rPr lang="en-US" u="sng" dirty="0">
                <a:hlinkClick r:id="rId2"/>
              </a:rPr>
              <a:t>https://www.forbes.com/sites/emmawoollacott/2017/09/09/exclusive-amazons-fake-review-problem-is-now-worse-than-ever/#2fee58c47c0f</a:t>
            </a:r>
            <a:endParaRPr lang="en-US" dirty="0"/>
          </a:p>
          <a:p>
            <a:endParaRPr lang="en-US" dirty="0"/>
          </a:p>
        </p:txBody>
      </p:sp>
    </p:spTree>
    <p:extLst>
      <p:ext uri="{BB962C8B-B14F-4D97-AF65-F5344CB8AC3E}">
        <p14:creationId xmlns:p14="http://schemas.microsoft.com/office/powerpoint/2010/main" val="1714861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786803"/>
            <a:ext cx="6096000" cy="4417941"/>
          </a:xfrm>
          <a:prstGeom prst="rect">
            <a:avLst/>
          </a:prstGeom>
        </p:spPr>
        <p:txBody>
          <a:bodyPr>
            <a:spAutoFit/>
          </a:bodyPr>
          <a:lstStyle/>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One of these two reviews is a genuine Yelp review and one is a fake review. Can you tell which is which?</a:t>
            </a:r>
            <a:endParaRPr lang="en-US" sz="16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65760" marR="365760" algn="just">
              <a:lnSpc>
                <a:spcPct val="107000"/>
              </a:lnSpc>
              <a:spcBef>
                <a:spcPts val="600"/>
              </a:spcBef>
              <a:spcAft>
                <a:spcPts val="0"/>
              </a:spcAft>
            </a:pPr>
            <a:r>
              <a:rPr lang="en-US" sz="1200" dirty="0">
                <a:latin typeface="Calibri Light" panose="020F0302020204030204" pitchFamily="34" charset="0"/>
                <a:ea typeface="Calibri Light" panose="020F0302020204030204" pitchFamily="34" charset="0"/>
                <a:cs typeface="Times New Roman" panose="02020603050405020304" pitchFamily="18" charset="0"/>
              </a:rPr>
              <a:t>1. have stayed at many hotels traveling for both business and pleasure and I can honestly stay that The James is tops. The service at the hotel is first class. The rooms are modern and very comfortable. The location is perfect within walking distance to all of the great sights and restaurants. Highly recommend to both business </a:t>
            </a:r>
            <a:r>
              <a:rPr lang="en-US" sz="1200" dirty="0" err="1">
                <a:latin typeface="Calibri Light" panose="020F0302020204030204" pitchFamily="34" charset="0"/>
                <a:ea typeface="Calibri Light" panose="020F0302020204030204" pitchFamily="34" charset="0"/>
                <a:cs typeface="Times New Roman" panose="02020603050405020304" pitchFamily="18" charset="0"/>
              </a:rPr>
              <a:t>travellers</a:t>
            </a:r>
            <a:r>
              <a:rPr lang="en-US" sz="1200" dirty="0">
                <a:latin typeface="Calibri Light" panose="020F0302020204030204" pitchFamily="34" charset="0"/>
                <a:ea typeface="Calibri Light" panose="020F0302020204030204" pitchFamily="34" charset="0"/>
                <a:cs typeface="Times New Roman" panose="02020603050405020304" pitchFamily="18" charset="0"/>
              </a:rPr>
              <a:t> and couples. </a:t>
            </a:r>
            <a:endParaRPr lang="en-US" sz="12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65760" marR="365760" algn="just">
              <a:lnSpc>
                <a:spcPct val="107000"/>
              </a:lnSpc>
              <a:spcBef>
                <a:spcPts val="600"/>
              </a:spcBef>
              <a:spcAft>
                <a:spcPts val="0"/>
              </a:spcAft>
            </a:pPr>
            <a:r>
              <a:rPr lang="en-US" sz="1200" dirty="0">
                <a:latin typeface="Calibri Light" panose="020F0302020204030204" pitchFamily="34" charset="0"/>
                <a:ea typeface="Calibri Light" panose="020F0302020204030204" pitchFamily="34" charset="0"/>
                <a:cs typeface="Times New Roman" panose="02020603050405020304" pitchFamily="18" charset="0"/>
              </a:rPr>
              <a:t>2. My husband and I stayed at the James Chicago Hotel for our anniversary. This place is fantastic! We knew as soon as we arrived we made the right choice! The rooms are BEAUTIFUL and the staff very attentive and wonderful!! The area of the hotel is great, since I love to shop I couldn’t ask for more!! We will </a:t>
            </a:r>
            <a:r>
              <a:rPr lang="en-US" sz="1200" dirty="0" err="1">
                <a:latin typeface="Calibri Light" panose="020F0302020204030204" pitchFamily="34" charset="0"/>
                <a:ea typeface="Calibri Light" panose="020F0302020204030204" pitchFamily="34" charset="0"/>
                <a:cs typeface="Times New Roman" panose="02020603050405020304" pitchFamily="18" charset="0"/>
              </a:rPr>
              <a:t>definatly</a:t>
            </a:r>
            <a:r>
              <a:rPr lang="en-US" sz="1200" dirty="0">
                <a:latin typeface="Calibri Light" panose="020F0302020204030204" pitchFamily="34" charset="0"/>
                <a:ea typeface="Calibri Light" panose="020F0302020204030204" pitchFamily="34" charset="0"/>
                <a:cs typeface="Times New Roman" panose="02020603050405020304" pitchFamily="18" charset="0"/>
              </a:rPr>
              <a:t> be back to Chicago and we will for sure be back to the James </a:t>
            </a:r>
            <a:r>
              <a:rPr lang="en-US" sz="1200" dirty="0" smtClean="0">
                <a:latin typeface="Calibri Light" panose="020F0302020204030204" pitchFamily="34" charset="0"/>
                <a:ea typeface="Calibri Light" panose="020F0302020204030204" pitchFamily="34" charset="0"/>
                <a:cs typeface="Times New Roman" panose="02020603050405020304" pitchFamily="18" charset="0"/>
              </a:rPr>
              <a:t>Chicago.</a:t>
            </a:r>
          </a:p>
          <a:p>
            <a:pPr marL="365760" marR="365760" algn="just">
              <a:lnSpc>
                <a:spcPct val="107000"/>
              </a:lnSpc>
              <a:spcBef>
                <a:spcPts val="600"/>
              </a:spcBef>
              <a:spcAft>
                <a:spcPts val="0"/>
              </a:spcAft>
            </a:pPr>
            <a:r>
              <a:rPr lang="en-US" dirty="0" smtClean="0"/>
              <a:t>If </a:t>
            </a:r>
            <a:r>
              <a:rPr lang="en-US" dirty="0"/>
              <a:t>you have trouble identifying the fake one, you are not alone (#2 is the fake.). In a study done by Mylie </a:t>
            </a:r>
            <a:r>
              <a:rPr lang="en-US" dirty="0" err="1"/>
              <a:t>Ott</a:t>
            </a:r>
            <a:r>
              <a:rPr lang="en-US" dirty="0"/>
              <a:t> [1], human judges identified fake opinion reviews correctly with about the same accuracy as a random pick.</a:t>
            </a:r>
          </a:p>
          <a:p>
            <a:pPr marL="365760" marR="365760" algn="just">
              <a:lnSpc>
                <a:spcPct val="107000"/>
              </a:lnSpc>
              <a:spcBef>
                <a:spcPts val="600"/>
              </a:spcBef>
              <a:spcAft>
                <a:spcPts val="0"/>
              </a:spcAft>
            </a:pPr>
            <a:endParaRPr lang="en-US" sz="16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893019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2049199"/>
            <a:ext cx="6096000" cy="2759602"/>
          </a:xfrm>
          <a:prstGeom prst="rect">
            <a:avLst/>
          </a:prstGeom>
        </p:spPr>
        <p:txBody>
          <a:bodyPr>
            <a:spAutoFit/>
          </a:bodyPr>
          <a:lstStyle/>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Humans are poorly equipped to distinguish between fake and genuine reviews. This project describes a use-case where machine learning algorithms using natural language processing are better at identifying opinion spam than human judges. For this reason, machine learning algorithms which can detect fake reviews would be useful for any commercial endeavor which wants to assure that their customers have access to genuine reviews. Review sites such as Yelp and TripAdvisor could use the models to flag potential fake reviews.</a:t>
            </a:r>
            <a:endParaRPr lang="en-US" sz="16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405777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2012715"/>
            <a:ext cx="6096000" cy="2832570"/>
          </a:xfrm>
          <a:prstGeom prst="rect">
            <a:avLst/>
          </a:prstGeom>
        </p:spPr>
        <p:txBody>
          <a:bodyPr>
            <a:spAutoFit/>
          </a:bodyPr>
          <a:lstStyle/>
          <a:p>
            <a:r>
              <a:rPr lang="en-US" sz="24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rPr>
              <a:t>The Data</a:t>
            </a:r>
          </a:p>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The dataset contains 1600 reviews: each review is tagged with four identifiers: 1. whether it is deceptive or truthful, 2. the name of the hotel (one of twenty of the most popular hotels in Chicago), 3. polarity (negative or positive) 4. the source of the review (Yelp, TripAdvisor, or Mechanical Turk). There are 400 genuine positive reviews, 400 truthful negative reviews, 400 deceptive positive and 400 deceptive negative reviews for each of 20 of the most popular hotels in Chicago. </a:t>
            </a:r>
            <a:endParaRPr lang="en-US" sz="16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522563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838200" y="3334544"/>
          <a:ext cx="10515600" cy="1333500"/>
        </p:xfrm>
        <a:graphic>
          <a:graphicData uri="http://schemas.openxmlformats.org/drawingml/2006/table">
            <a:tbl>
              <a:tblPr firstRow="1" firstCol="1" lastRow="1" lastCol="1" bandRow="1" bandCol="1">
                <a:tableStyleId>{5C22544A-7EE6-4342-B048-85BDC9FD1C3A}</a:tableStyleId>
              </a:tblPr>
              <a:tblGrid>
                <a:gridCol w="1752600">
                  <a:extLst>
                    <a:ext uri="{9D8B030D-6E8A-4147-A177-3AD203B41FA5}">
                      <a16:colId xmlns="" xmlns:a16="http://schemas.microsoft.com/office/drawing/2014/main" val="512151647"/>
                    </a:ext>
                  </a:extLst>
                </a:gridCol>
                <a:gridCol w="1752600">
                  <a:extLst>
                    <a:ext uri="{9D8B030D-6E8A-4147-A177-3AD203B41FA5}">
                      <a16:colId xmlns="" xmlns:a16="http://schemas.microsoft.com/office/drawing/2014/main" val="2264477460"/>
                    </a:ext>
                  </a:extLst>
                </a:gridCol>
                <a:gridCol w="1752600">
                  <a:extLst>
                    <a:ext uri="{9D8B030D-6E8A-4147-A177-3AD203B41FA5}">
                      <a16:colId xmlns="" xmlns:a16="http://schemas.microsoft.com/office/drawing/2014/main" val="311241322"/>
                    </a:ext>
                  </a:extLst>
                </a:gridCol>
                <a:gridCol w="1752600">
                  <a:extLst>
                    <a:ext uri="{9D8B030D-6E8A-4147-A177-3AD203B41FA5}">
                      <a16:colId xmlns="" xmlns:a16="http://schemas.microsoft.com/office/drawing/2014/main" val="2398218345"/>
                    </a:ext>
                  </a:extLst>
                </a:gridCol>
                <a:gridCol w="1752600">
                  <a:extLst>
                    <a:ext uri="{9D8B030D-6E8A-4147-A177-3AD203B41FA5}">
                      <a16:colId xmlns="" xmlns:a16="http://schemas.microsoft.com/office/drawing/2014/main" val="68095282"/>
                    </a:ext>
                  </a:extLst>
                </a:gridCol>
                <a:gridCol w="1752600">
                  <a:extLst>
                    <a:ext uri="{9D8B030D-6E8A-4147-A177-3AD203B41FA5}">
                      <a16:colId xmlns="" xmlns:a16="http://schemas.microsoft.com/office/drawing/2014/main" val="3864686587"/>
                    </a:ext>
                  </a:extLst>
                </a:gridCol>
              </a:tblGrid>
              <a:tr h="266700">
                <a:tc>
                  <a:txBody>
                    <a:bodyPr/>
                    <a:lstStyle/>
                    <a:p>
                      <a:pPr marL="0" marR="0">
                        <a:lnSpc>
                          <a:spcPct val="107000"/>
                        </a:lnSpc>
                        <a:spcBef>
                          <a:spcPts val="0"/>
                        </a:spcBef>
                        <a:spcAft>
                          <a:spcPts val="0"/>
                        </a:spcAft>
                      </a:pPr>
                      <a:r>
                        <a:rPr lang="en-US" sz="8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8735" marR="0">
                        <a:lnSpc>
                          <a:spcPct val="107000"/>
                        </a:lnSpc>
                        <a:spcBef>
                          <a:spcPts val="440"/>
                        </a:spcBef>
                        <a:spcAft>
                          <a:spcPts val="0"/>
                        </a:spcAft>
                      </a:pPr>
                      <a:r>
                        <a:rPr lang="en-US" sz="800">
                          <a:effectLst/>
                        </a:rPr>
                        <a:t>deceptive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25730" marR="0">
                        <a:lnSpc>
                          <a:spcPct val="107000"/>
                        </a:lnSpc>
                        <a:spcBef>
                          <a:spcPts val="440"/>
                        </a:spcBef>
                        <a:spcAft>
                          <a:spcPts val="0"/>
                        </a:spcAft>
                      </a:pPr>
                      <a:r>
                        <a:rPr lang="en-US" sz="800">
                          <a:effectLst/>
                        </a:rPr>
                        <a:t>hotel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22860" marR="23495" algn="ctr">
                        <a:lnSpc>
                          <a:spcPct val="107000"/>
                        </a:lnSpc>
                        <a:spcBef>
                          <a:spcPts val="440"/>
                        </a:spcBef>
                        <a:spcAft>
                          <a:spcPts val="0"/>
                        </a:spcAft>
                      </a:pPr>
                      <a:r>
                        <a:rPr lang="en-US" sz="800">
                          <a:effectLst/>
                        </a:rPr>
                        <a:t>polarity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39370" algn="r">
                        <a:lnSpc>
                          <a:spcPct val="107000"/>
                        </a:lnSpc>
                        <a:spcBef>
                          <a:spcPts val="440"/>
                        </a:spcBef>
                        <a:spcAft>
                          <a:spcPts val="0"/>
                        </a:spcAft>
                      </a:pPr>
                      <a:r>
                        <a:rPr lang="en-US" sz="800">
                          <a:effectLst/>
                        </a:rPr>
                        <a:t>source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39370" algn="r">
                        <a:lnSpc>
                          <a:spcPct val="107000"/>
                        </a:lnSpc>
                        <a:spcBef>
                          <a:spcPts val="440"/>
                        </a:spcBef>
                        <a:spcAft>
                          <a:spcPts val="0"/>
                        </a:spcAft>
                      </a:pPr>
                      <a:r>
                        <a:rPr lang="en-US" sz="800">
                          <a:effectLst/>
                        </a:rPr>
                        <a:t>text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886642076"/>
                  </a:ext>
                </a:extLst>
              </a:tr>
              <a:tr h="266700">
                <a:tc>
                  <a:txBody>
                    <a:bodyPr/>
                    <a:lstStyle/>
                    <a:p>
                      <a:pPr marL="0" marR="6985" algn="ctr">
                        <a:lnSpc>
                          <a:spcPct val="107000"/>
                        </a:lnSpc>
                        <a:spcBef>
                          <a:spcPts val="440"/>
                        </a:spcBef>
                        <a:spcAft>
                          <a:spcPts val="0"/>
                        </a:spcAft>
                      </a:pPr>
                      <a:r>
                        <a:rPr lang="en-US" sz="800">
                          <a:effectLst/>
                        </a:rPr>
                        <a:t>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truthful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conrad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22860" marR="60960" algn="ctr">
                        <a:lnSpc>
                          <a:spcPct val="107000"/>
                        </a:lnSpc>
                        <a:spcBef>
                          <a:spcPts val="440"/>
                        </a:spcBef>
                        <a:spcAft>
                          <a:spcPts val="0"/>
                        </a:spcAft>
                      </a:pPr>
                      <a:r>
                        <a:rPr lang="en-US" sz="800">
                          <a:effectLst/>
                        </a:rPr>
                        <a:t>positive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46355" algn="r">
                        <a:lnSpc>
                          <a:spcPct val="107000"/>
                        </a:lnSpc>
                        <a:spcBef>
                          <a:spcPts val="440"/>
                        </a:spcBef>
                        <a:spcAft>
                          <a:spcPts val="0"/>
                        </a:spcAft>
                      </a:pPr>
                      <a:r>
                        <a:rPr lang="en-US" sz="800">
                          <a:effectLst/>
                        </a:rPr>
                        <a:t>TripAdvisor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We stayed for a one night getaway with family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3743818995"/>
                  </a:ext>
                </a:extLst>
              </a:tr>
              <a:tr h="266700">
                <a:tc>
                  <a:txBody>
                    <a:bodyPr/>
                    <a:lstStyle/>
                    <a:p>
                      <a:pPr marL="0" marR="6985" algn="ctr">
                        <a:lnSpc>
                          <a:spcPct val="107000"/>
                        </a:lnSpc>
                        <a:spcBef>
                          <a:spcPts val="440"/>
                        </a:spcBef>
                        <a:spcAft>
                          <a:spcPts val="0"/>
                        </a:spcAft>
                      </a:pPr>
                      <a:r>
                        <a:rPr lang="en-US" sz="8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truthful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hyatt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22860" marR="60960" algn="ctr">
                        <a:lnSpc>
                          <a:spcPct val="107000"/>
                        </a:lnSpc>
                        <a:spcBef>
                          <a:spcPts val="440"/>
                        </a:spcBef>
                        <a:spcAft>
                          <a:spcPts val="0"/>
                        </a:spcAft>
                      </a:pPr>
                      <a:r>
                        <a:rPr lang="en-US" sz="800">
                          <a:effectLst/>
                        </a:rPr>
                        <a:t>positive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46355" algn="r">
                        <a:lnSpc>
                          <a:spcPct val="107000"/>
                        </a:lnSpc>
                        <a:spcBef>
                          <a:spcPts val="440"/>
                        </a:spcBef>
                        <a:spcAft>
                          <a:spcPts val="0"/>
                        </a:spcAft>
                      </a:pPr>
                      <a:r>
                        <a:rPr lang="en-US" sz="800">
                          <a:effectLst/>
                        </a:rPr>
                        <a:t>TripAdvisor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Triple A rate with upgrade to view room was le...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578140645"/>
                  </a:ext>
                </a:extLst>
              </a:tr>
              <a:tr h="266700">
                <a:tc>
                  <a:txBody>
                    <a:bodyPr/>
                    <a:lstStyle/>
                    <a:p>
                      <a:pPr marL="0" marR="6985" algn="ctr">
                        <a:lnSpc>
                          <a:spcPct val="107000"/>
                        </a:lnSpc>
                        <a:spcBef>
                          <a:spcPts val="440"/>
                        </a:spcBef>
                        <a:spcAft>
                          <a:spcPts val="0"/>
                        </a:spcAft>
                      </a:pPr>
                      <a:r>
                        <a:rPr lang="en-US" sz="8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truthful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hyatt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22860" marR="60960" algn="ctr">
                        <a:lnSpc>
                          <a:spcPct val="107000"/>
                        </a:lnSpc>
                        <a:spcBef>
                          <a:spcPts val="440"/>
                        </a:spcBef>
                        <a:spcAft>
                          <a:spcPts val="0"/>
                        </a:spcAft>
                      </a:pPr>
                      <a:r>
                        <a:rPr lang="en-US" sz="800">
                          <a:effectLst/>
                        </a:rPr>
                        <a:t>positive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46355" algn="r">
                        <a:lnSpc>
                          <a:spcPct val="107000"/>
                        </a:lnSpc>
                        <a:spcBef>
                          <a:spcPts val="440"/>
                        </a:spcBef>
                        <a:spcAft>
                          <a:spcPts val="0"/>
                        </a:spcAft>
                      </a:pPr>
                      <a:r>
                        <a:rPr lang="en-US" sz="800">
                          <a:effectLst/>
                        </a:rPr>
                        <a:t>TripAdvisor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This comes a little late as I'm finally catchi...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2125988561"/>
                  </a:ext>
                </a:extLst>
              </a:tr>
              <a:tr h="266700">
                <a:tc>
                  <a:txBody>
                    <a:bodyPr/>
                    <a:lstStyle/>
                    <a:p>
                      <a:pPr marL="0" marR="6985" algn="ctr">
                        <a:lnSpc>
                          <a:spcPct val="107000"/>
                        </a:lnSpc>
                        <a:spcBef>
                          <a:spcPts val="440"/>
                        </a:spcBef>
                        <a:spcAft>
                          <a:spcPts val="0"/>
                        </a:spcAft>
                      </a:pPr>
                      <a:r>
                        <a:rPr lang="en-US" sz="8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truthful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a:effectLst/>
                        </a:rPr>
                        <a:t>omni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22860" marR="60960" algn="ctr">
                        <a:lnSpc>
                          <a:spcPct val="107000"/>
                        </a:lnSpc>
                        <a:spcBef>
                          <a:spcPts val="440"/>
                        </a:spcBef>
                        <a:spcAft>
                          <a:spcPts val="0"/>
                        </a:spcAft>
                      </a:pPr>
                      <a:r>
                        <a:rPr lang="en-US" sz="800">
                          <a:effectLst/>
                        </a:rPr>
                        <a:t>positive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46355" algn="r">
                        <a:lnSpc>
                          <a:spcPct val="107000"/>
                        </a:lnSpc>
                        <a:spcBef>
                          <a:spcPts val="440"/>
                        </a:spcBef>
                        <a:spcAft>
                          <a:spcPts val="0"/>
                        </a:spcAft>
                      </a:pPr>
                      <a:r>
                        <a:rPr lang="en-US" sz="800">
                          <a:effectLst/>
                        </a:rPr>
                        <a:t>TripAdvisor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4925" marR="0">
                        <a:lnSpc>
                          <a:spcPct val="107000"/>
                        </a:lnSpc>
                        <a:spcBef>
                          <a:spcPts val="440"/>
                        </a:spcBef>
                        <a:spcAft>
                          <a:spcPts val="0"/>
                        </a:spcAft>
                      </a:pPr>
                      <a:r>
                        <a:rPr lang="en-US" sz="800" dirty="0">
                          <a:effectLst/>
                        </a:rPr>
                        <a:t>The Omni Chicago really delivers on all fronts...</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3647264924"/>
                  </a:ext>
                </a:extLst>
              </a:tr>
            </a:tbl>
          </a:graphicData>
        </a:graphic>
      </p:graphicFrame>
      <p:sp>
        <p:nvSpPr>
          <p:cNvPr id="6" name="TextBox 5"/>
          <p:cNvSpPr txBox="1"/>
          <p:nvPr/>
        </p:nvSpPr>
        <p:spPr>
          <a:xfrm>
            <a:off x="4673599" y="1450109"/>
            <a:ext cx="3509935" cy="369332"/>
          </a:xfrm>
          <a:prstGeom prst="rect">
            <a:avLst/>
          </a:prstGeom>
          <a:noFill/>
        </p:spPr>
        <p:txBody>
          <a:bodyPr wrap="none" rtlCol="0">
            <a:spAutoFit/>
          </a:bodyPr>
          <a:lstStyle/>
          <a:p>
            <a:r>
              <a:rPr lang="en-US" dirty="0" smtClean="0"/>
              <a:t>The First Three Rows of the Dataset</a:t>
            </a:r>
            <a:endParaRPr lang="en-US" dirty="0"/>
          </a:p>
        </p:txBody>
      </p:sp>
    </p:spTree>
    <p:extLst>
      <p:ext uri="{BB962C8B-B14F-4D97-AF65-F5344CB8AC3E}">
        <p14:creationId xmlns:p14="http://schemas.microsoft.com/office/powerpoint/2010/main" val="199150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2493744"/>
            <a:ext cx="6096000" cy="1870512"/>
          </a:xfrm>
          <a:prstGeom prst="rect">
            <a:avLst/>
          </a:prstGeom>
        </p:spPr>
        <p:txBody>
          <a:bodyPr>
            <a:spAutoFit/>
          </a:bodyPr>
          <a:lstStyle/>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A statistical examination of the mean word length reveals that there is no statistically significant difference between the average word length of deceptive reviews and truthful reviews. However, there is a statistically relevant difference between the positive and negative reviews. The bar charts below illustrate this examination.</a:t>
            </a:r>
            <a:endParaRPr lang="en-US" sz="16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433974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50932" y="1123632"/>
            <a:ext cx="4890135" cy="3309823"/>
          </a:xfrm>
          <a:prstGeom prst="rect">
            <a:avLst/>
          </a:prstGeom>
        </p:spPr>
      </p:pic>
      <p:sp>
        <p:nvSpPr>
          <p:cNvPr id="5" name="Rectangle 4"/>
          <p:cNvSpPr/>
          <p:nvPr/>
        </p:nvSpPr>
        <p:spPr>
          <a:xfrm>
            <a:off x="3047999" y="4433455"/>
            <a:ext cx="6096000" cy="1870512"/>
          </a:xfrm>
          <a:prstGeom prst="rect">
            <a:avLst/>
          </a:prstGeom>
        </p:spPr>
        <p:txBody>
          <a:bodyPr>
            <a:spAutoFit/>
          </a:bodyPr>
          <a:lstStyle/>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A statistical examination of the mean word length reveals that there is no statistically significant difference between the average word length of deceptive reviews and truthful reviews. However, there is a statistically relevant difference between the positive and negative reviews. The bar </a:t>
            </a:r>
            <a:r>
              <a:rPr lang="en-US" dirty="0" smtClean="0">
                <a:latin typeface="Calibri Light" panose="020F0302020204030204" pitchFamily="34" charset="0"/>
                <a:ea typeface="Times New Roman" panose="02020603050405020304" pitchFamily="18" charset="0"/>
                <a:cs typeface="Times New Roman" panose="02020603050405020304" pitchFamily="18" charset="0"/>
              </a:rPr>
              <a:t>chart above illustrates </a:t>
            </a:r>
            <a:r>
              <a:rPr lang="en-US" dirty="0">
                <a:latin typeface="Calibri Light" panose="020F0302020204030204" pitchFamily="34" charset="0"/>
                <a:ea typeface="Times New Roman" panose="02020603050405020304" pitchFamily="18" charset="0"/>
                <a:cs typeface="Times New Roman" panose="02020603050405020304" pitchFamily="18" charset="0"/>
              </a:rPr>
              <a:t>this examination.</a:t>
            </a:r>
            <a:endParaRPr lang="en-US" sz="16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99241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048000" y="1319031"/>
            <a:ext cx="6096000" cy="4219938"/>
          </a:xfrm>
          <a:prstGeom prst="rect">
            <a:avLst/>
          </a:prstGeom>
        </p:spPr>
        <p:txBody>
          <a:bodyPr>
            <a:spAutoFit/>
          </a:bodyPr>
          <a:lstStyle/>
          <a:p>
            <a:r>
              <a:rPr lang="en-US" sz="20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rPr>
              <a:t>Natural Language Processing</a:t>
            </a:r>
          </a:p>
          <a:p>
            <a:pPr>
              <a:lnSpc>
                <a:spcPct val="107000"/>
              </a:lnSpc>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Text Frequency-Inverse Document Frequency (TD-IDF)</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a:latin typeface="Calibri Light" panose="020F0302020204030204" pitchFamily="34" charset="0"/>
                <a:ea typeface="Times New Roman" panose="02020603050405020304" pitchFamily="18" charset="0"/>
                <a:cs typeface="Times New Roman" panose="02020603050405020304" pitchFamily="18" charset="0"/>
              </a:rPr>
              <a:t>First we apply a technique frequently used in data mining called TD-IDF. Each review is counted as one document of our corpus, and individual word frequencies are counted for each document. The frequency vectors for each document are combined into a matrix with the dimensions </a:t>
            </a:r>
            <a:r>
              <a:rPr lang="en-US" dirty="0" err="1">
                <a:latin typeface="Calibri Light" panose="020F0302020204030204" pitchFamily="34" charset="0"/>
                <a:ea typeface="Times New Roman" panose="02020603050405020304" pitchFamily="18" charset="0"/>
                <a:cs typeface="Times New Roman" panose="02020603050405020304" pitchFamily="18" charset="0"/>
              </a:rPr>
              <a:t>TxF</a:t>
            </a:r>
            <a:r>
              <a:rPr lang="en-US" dirty="0">
                <a:latin typeface="Calibri Light" panose="020F0302020204030204" pitchFamily="34" charset="0"/>
                <a:ea typeface="Times New Roman" panose="02020603050405020304" pitchFamily="18" charset="0"/>
                <a:cs typeface="Times New Roman" panose="02020603050405020304" pitchFamily="18" charset="0"/>
              </a:rPr>
              <a:t>, where T is the number of documents and F is the number of individual terms in the collection of documents. The resulting matrix is used to predict the binary class that the document belongs to: either deceptive or truthful. This matrix is used as the input for two machine learning algorithms: </a:t>
            </a:r>
            <a:r>
              <a:rPr lang="en-US" dirty="0">
                <a:solidFill>
                  <a:srgbClr val="1D1F22"/>
                </a:solidFill>
                <a:latin typeface="Calibri Light" panose="020F0302020204030204" pitchFamily="34" charset="0"/>
                <a:ea typeface="Calibri Light" panose="020F0302020204030204" pitchFamily="34" charset="0"/>
                <a:cs typeface="Times New Roman" panose="02020603050405020304" pitchFamily="18" charset="0"/>
              </a:rPr>
              <a:t>Linear Support Machine Classification and Logistic Regression.</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2208904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113</TotalTime>
  <Words>1360</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Helvetica</vt:lpstr>
      <vt:lpstr>Symbol</vt:lpstr>
      <vt:lpstr>Times New Roman</vt:lpstr>
      <vt:lpstr>Tw Cen MT</vt:lpstr>
      <vt:lpstr>Tw Cen MT Condensed</vt:lpstr>
      <vt:lpstr>Wingdings 3</vt:lpstr>
      <vt:lpstr>Integral</vt:lpstr>
      <vt:lpstr>Deception Detective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dc:title>
  <dc:creator>Karen Masterson</dc:creator>
  <cp:lastModifiedBy>Karen Masterson</cp:lastModifiedBy>
  <cp:revision>19</cp:revision>
  <dcterms:created xsi:type="dcterms:W3CDTF">2017-11-12T04:12:56Z</dcterms:created>
  <dcterms:modified xsi:type="dcterms:W3CDTF">2017-11-12T07:40:02Z</dcterms:modified>
</cp:coreProperties>
</file>