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33" d="100"/>
          <a:sy n="33" d="100"/>
        </p:scale>
        <p:origin x="1452"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en\Documents\GitHub\PredictingDivorce\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Comparison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c:f>
              <c:strCache>
                <c:ptCount val="1"/>
                <c:pt idx="0">
                  <c:v>Accuracy_Score</c:v>
                </c:pt>
              </c:strCache>
            </c:strRef>
          </c:tx>
          <c:spPr>
            <a:solidFill>
              <a:schemeClr val="accent1"/>
            </a:solidFill>
            <a:ln>
              <a:noFill/>
            </a:ln>
            <a:effectLst/>
          </c:spPr>
          <c:invertIfNegative val="0"/>
          <c:cat>
            <c:strRef>
              <c:f>Sheet1!$A$4:$A$7</c:f>
              <c:strCache>
                <c:ptCount val="4"/>
                <c:pt idx="0">
                  <c:v>Logistic Regression:</c:v>
                </c:pt>
                <c:pt idx="1">
                  <c:v>Gradient Boosting Classifier: </c:v>
                </c:pt>
                <c:pt idx="2">
                  <c:v>Decision Tree Classifier:</c:v>
                </c:pt>
                <c:pt idx="3">
                  <c:v>Random Forest:</c:v>
                </c:pt>
              </c:strCache>
            </c:strRef>
          </c:cat>
          <c:val>
            <c:numRef>
              <c:f>Sheet1!$B$4:$B$7</c:f>
              <c:numCache>
                <c:formatCode>General</c:formatCode>
                <c:ptCount val="4"/>
                <c:pt idx="0">
                  <c:v>0.82324455205799996</c:v>
                </c:pt>
                <c:pt idx="1">
                  <c:v>0.80871670702200005</c:v>
                </c:pt>
                <c:pt idx="2">
                  <c:v>0.67433414043600004</c:v>
                </c:pt>
                <c:pt idx="3">
                  <c:v>0.81719128329299995</c:v>
                </c:pt>
              </c:numCache>
            </c:numRef>
          </c:val>
        </c:ser>
        <c:ser>
          <c:idx val="1"/>
          <c:order val="1"/>
          <c:tx>
            <c:strRef>
              <c:f>Sheet1!$C$3</c:f>
              <c:strCache>
                <c:ptCount val="1"/>
                <c:pt idx="0">
                  <c:v>ROC_Score</c:v>
                </c:pt>
              </c:strCache>
            </c:strRef>
          </c:tx>
          <c:spPr>
            <a:solidFill>
              <a:schemeClr val="accent2"/>
            </a:solidFill>
            <a:ln>
              <a:noFill/>
            </a:ln>
            <a:effectLst/>
          </c:spPr>
          <c:invertIfNegative val="0"/>
          <c:cat>
            <c:strRef>
              <c:f>Sheet1!$A$4:$A$7</c:f>
              <c:strCache>
                <c:ptCount val="4"/>
                <c:pt idx="0">
                  <c:v>Logistic Regression:</c:v>
                </c:pt>
                <c:pt idx="1">
                  <c:v>Gradient Boosting Classifier: </c:v>
                </c:pt>
                <c:pt idx="2">
                  <c:v>Decision Tree Classifier:</c:v>
                </c:pt>
                <c:pt idx="3">
                  <c:v>Random Forest:</c:v>
                </c:pt>
              </c:strCache>
            </c:strRef>
          </c:cat>
          <c:val>
            <c:numRef>
              <c:f>Sheet1!$C$4:$C$7</c:f>
              <c:numCache>
                <c:formatCode>General</c:formatCode>
                <c:ptCount val="4"/>
                <c:pt idx="0">
                  <c:v>0.85729581566699997</c:v>
                </c:pt>
                <c:pt idx="1">
                  <c:v>0.81855361192099996</c:v>
                </c:pt>
                <c:pt idx="2">
                  <c:v>0.78658082280531205</c:v>
                </c:pt>
                <c:pt idx="3">
                  <c:v>0.84214041307700005</c:v>
                </c:pt>
              </c:numCache>
            </c:numRef>
          </c:val>
        </c:ser>
        <c:dLbls>
          <c:showLegendKey val="0"/>
          <c:showVal val="0"/>
          <c:showCatName val="0"/>
          <c:showSerName val="0"/>
          <c:showPercent val="0"/>
          <c:showBubbleSize val="0"/>
        </c:dLbls>
        <c:gapWidth val="219"/>
        <c:overlap val="-27"/>
        <c:axId val="471029176"/>
        <c:axId val="471028392"/>
      </c:barChart>
      <c:catAx>
        <c:axId val="471029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028392"/>
        <c:crosses val="autoZero"/>
        <c:auto val="1"/>
        <c:lblAlgn val="ctr"/>
        <c:lblOffset val="100"/>
        <c:noMultiLvlLbl val="0"/>
      </c:catAx>
      <c:valAx>
        <c:axId val="471028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1029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E86B8C-2EA0-48D6-8404-D07385877F4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407958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E86B8C-2EA0-48D6-8404-D07385877F4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359740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E86B8C-2EA0-48D6-8404-D07385877F4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266353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E86B8C-2EA0-48D6-8404-D07385877F4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339147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E86B8C-2EA0-48D6-8404-D07385877F47}"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310971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E86B8C-2EA0-48D6-8404-D07385877F47}"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369317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E86B8C-2EA0-48D6-8404-D07385877F47}" type="datetimeFigureOut">
              <a:rPr lang="en-US" smtClean="0"/>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32549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E86B8C-2EA0-48D6-8404-D07385877F47}" type="datetimeFigureOut">
              <a:rPr lang="en-US" smtClean="0"/>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20266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86B8C-2EA0-48D6-8404-D07385877F47}" type="datetimeFigureOut">
              <a:rPr lang="en-US" smtClean="0"/>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260809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86B8C-2EA0-48D6-8404-D07385877F47}"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427546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E86B8C-2EA0-48D6-8404-D07385877F47}"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046B6-E7BE-4F2C-848D-B124EE2BD3F5}" type="slidenum">
              <a:rPr lang="en-US" smtClean="0"/>
              <a:t>‹#›</a:t>
            </a:fld>
            <a:endParaRPr lang="en-US"/>
          </a:p>
        </p:txBody>
      </p:sp>
    </p:spTree>
    <p:extLst>
      <p:ext uri="{BB962C8B-B14F-4D97-AF65-F5344CB8AC3E}">
        <p14:creationId xmlns:p14="http://schemas.microsoft.com/office/powerpoint/2010/main" val="3161248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86B8C-2EA0-48D6-8404-D07385877F47}" type="datetimeFigureOut">
              <a:rPr lang="en-US" smtClean="0"/>
              <a:t>11/13/2017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046B6-E7BE-4F2C-848D-B124EE2BD3F5}" type="slidenum">
              <a:rPr lang="en-US" smtClean="0"/>
              <a:t>‹#›</a:t>
            </a:fld>
            <a:endParaRPr lang="en-US"/>
          </a:p>
        </p:txBody>
      </p:sp>
    </p:spTree>
    <p:extLst>
      <p:ext uri="{BB962C8B-B14F-4D97-AF65-F5344CB8AC3E}">
        <p14:creationId xmlns:p14="http://schemas.microsoft.com/office/powerpoint/2010/main" val="330408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cdc.gov/nchs/nsfg/index.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icpsr.umich.edu/nsfg6/Controller?displayPage=femaleRes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Divorce</a:t>
            </a:r>
            <a:br>
              <a:rPr lang="en-US" dirty="0"/>
            </a:br>
            <a:endParaRPr lang="en-US" dirty="0"/>
          </a:p>
        </p:txBody>
      </p:sp>
      <p:sp>
        <p:nvSpPr>
          <p:cNvPr id="3" name="Subtitle 2"/>
          <p:cNvSpPr>
            <a:spLocks noGrp="1"/>
          </p:cNvSpPr>
          <p:nvPr>
            <p:ph type="subTitle" idx="1"/>
          </p:nvPr>
        </p:nvSpPr>
        <p:spPr/>
        <p:txBody>
          <a:bodyPr/>
          <a:lstStyle/>
          <a:p>
            <a:r>
              <a:rPr lang="en-US" dirty="0"/>
              <a:t>A Social Problem Yields to Machine Learning Binary Classification</a:t>
            </a:r>
          </a:p>
          <a:p>
            <a:endParaRPr lang="en-US" dirty="0"/>
          </a:p>
        </p:txBody>
      </p:sp>
    </p:spTree>
    <p:extLst>
      <p:ext uri="{BB962C8B-B14F-4D97-AF65-F5344CB8AC3E}">
        <p14:creationId xmlns:p14="http://schemas.microsoft.com/office/powerpoint/2010/main" val="140305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The Results</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543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Logistic Regression</a:t>
            </a:r>
            <a:endParaRPr lang="en-US" dirty="0"/>
          </a:p>
        </p:txBody>
      </p:sp>
      <p:sp>
        <p:nvSpPr>
          <p:cNvPr id="3" name="Content Placeholder 2"/>
          <p:cNvSpPr>
            <a:spLocks noGrp="1"/>
          </p:cNvSpPr>
          <p:nvPr>
            <p:ph idx="1"/>
          </p:nvPr>
        </p:nvSpPr>
        <p:spPr>
          <a:xfrm>
            <a:off x="1386840" y="-2175669"/>
            <a:ext cx="10515600" cy="435133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970753368"/>
              </p:ext>
            </p:extLst>
          </p:nvPr>
        </p:nvGraphicFramePr>
        <p:xfrm>
          <a:off x="3298246" y="4579136"/>
          <a:ext cx="3123890" cy="609600"/>
        </p:xfrm>
        <a:graphic>
          <a:graphicData uri="http://schemas.openxmlformats.org/drawingml/2006/table">
            <a:tbl>
              <a:tblPr firstRow="1" firstCol="1" bandRow="1">
                <a:tableStyleId>{5C22544A-7EE6-4342-B048-85BDC9FD1C3A}</a:tableStyleId>
              </a:tblPr>
              <a:tblGrid>
                <a:gridCol w="509905"/>
                <a:gridCol w="343860"/>
                <a:gridCol w="525145"/>
                <a:gridCol w="581660"/>
                <a:gridCol w="581660"/>
                <a:gridCol w="581660"/>
              </a:tblGrid>
              <a:tr h="0">
                <a:tc>
                  <a:txBody>
                    <a:bodyPr/>
                    <a:lstStyle/>
                    <a:p>
                      <a:r>
                        <a:rPr lang="en-US" sz="800">
                          <a:effectLst/>
                          <a:highlight>
                            <a:srgbClr val="D3D3D3"/>
                          </a:highlight>
                        </a:rPr>
                        <a:t> </a:t>
                      </a:r>
                      <a:endParaRPr lang="en-US" sz="1200">
                        <a:effectLst/>
                        <a:latin typeface="Calibri Light" panose="020F0302020204030204" pitchFamily="34" charset="0"/>
                        <a:ea typeface="Times New Roman" panose="02020603050405020304" pitchFamily="18" charset="0"/>
                      </a:endParaRPr>
                    </a:p>
                  </a:txBody>
                  <a:tcPr marL="68580" marR="68580" marT="0" marB="0"/>
                </a:tc>
                <a:tc gridSpan="2">
                  <a:txBody>
                    <a:bodyPr/>
                    <a:lstStyle/>
                    <a:p>
                      <a:r>
                        <a:rPr lang="en-US" sz="800">
                          <a:effectLst/>
                          <a:highlight>
                            <a:srgbClr val="D3D3D3"/>
                          </a:highlight>
                        </a:rPr>
                        <a:t>precision</a:t>
                      </a:r>
                      <a:endParaRPr lang="en-US" sz="1200">
                        <a:effectLst/>
                        <a:latin typeface="Calibri Light" panose="020F0302020204030204" pitchFamily="34" charset="0"/>
                        <a:ea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highlight>
                            <a:srgbClr val="D3D3D3"/>
                          </a:highlight>
                        </a:rPr>
                        <a:t>recall</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highlight>
                            <a:srgbClr val="D3D3D3"/>
                          </a:highlight>
                        </a:rPr>
                        <a:t>f1-score</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highlight>
                            <a:srgbClr val="D3D3D3"/>
                          </a:highlight>
                        </a:rPr>
                        <a:t>support</a:t>
                      </a:r>
                      <a:endParaRPr lang="en-US" sz="1200">
                        <a:effectLst/>
                        <a:latin typeface="Calibri Light" panose="020F0302020204030204" pitchFamily="34" charset="0"/>
                        <a:ea typeface="Times New Roman" panose="02020603050405020304" pitchFamily="18" charset="0"/>
                      </a:endParaRPr>
                    </a:p>
                  </a:txBody>
                  <a:tcPr marL="68580" marR="68580" marT="0" marB="0"/>
                </a:tc>
              </a:tr>
              <a:tr h="0">
                <a:tc gridSpan="2">
                  <a:txBody>
                    <a:bodyPr/>
                    <a:lstStyle/>
                    <a:p>
                      <a:r>
                        <a:rPr lang="en-US" sz="800">
                          <a:effectLst/>
                        </a:rPr>
                        <a:t>0</a:t>
                      </a:r>
                      <a:endParaRPr lang="en-US" sz="1200">
                        <a:effectLst/>
                        <a:latin typeface="Calibri Light" panose="020F0302020204030204" pitchFamily="34" charset="0"/>
                        <a:ea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rPr>
                        <a:t>0.85</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0.93</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0.89</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645</a:t>
                      </a:r>
                      <a:endParaRPr lang="en-US" sz="1200">
                        <a:effectLst/>
                        <a:latin typeface="Calibri Light" panose="020F0302020204030204" pitchFamily="34" charset="0"/>
                        <a:ea typeface="Times New Roman" panose="02020603050405020304" pitchFamily="18" charset="0"/>
                      </a:endParaRPr>
                    </a:p>
                  </a:txBody>
                  <a:tcPr marL="68580" marR="68580" marT="0" marB="0"/>
                </a:tc>
              </a:tr>
              <a:tr h="0">
                <a:tc>
                  <a:txBody>
                    <a:bodyPr/>
                    <a:lstStyle/>
                    <a:p>
                      <a:r>
                        <a:rPr lang="en-US" sz="800">
                          <a:effectLst/>
                        </a:rPr>
                        <a:t>1</a:t>
                      </a:r>
                      <a:endParaRPr lang="en-US" sz="1200">
                        <a:effectLst/>
                        <a:latin typeface="Calibri Light" panose="020F0302020204030204" pitchFamily="34" charset="0"/>
                        <a:ea typeface="Times New Roman" panose="02020603050405020304" pitchFamily="18" charset="0"/>
                      </a:endParaRPr>
                    </a:p>
                  </a:txBody>
                  <a:tcPr marL="68580" marR="68580" marT="0" marB="0"/>
                </a:tc>
                <a:tc gridSpan="2">
                  <a:txBody>
                    <a:bodyPr/>
                    <a:lstStyle/>
                    <a:p>
                      <a:r>
                        <a:rPr lang="en-US" sz="800">
                          <a:effectLst/>
                        </a:rPr>
                        <a:t>0.64</a:t>
                      </a:r>
                      <a:endParaRPr lang="en-US" sz="1200">
                        <a:effectLst/>
                        <a:latin typeface="Calibri Light" panose="020F0302020204030204" pitchFamily="34" charset="0"/>
                        <a:ea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rPr>
                        <a:t>0.43</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0.52</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181</a:t>
                      </a:r>
                      <a:endParaRPr lang="en-US" sz="1200">
                        <a:effectLst/>
                        <a:latin typeface="Calibri Light" panose="020F0302020204030204" pitchFamily="34" charset="0"/>
                        <a:ea typeface="Times New Roman" panose="02020603050405020304" pitchFamily="18" charset="0"/>
                      </a:endParaRPr>
                    </a:p>
                  </a:txBody>
                  <a:tcPr marL="68580" marR="68580" marT="0" marB="0"/>
                </a:tc>
              </a:tr>
              <a:tr h="0">
                <a:tc>
                  <a:txBody>
                    <a:bodyPr/>
                    <a:lstStyle/>
                    <a:p>
                      <a:r>
                        <a:rPr lang="en-US" sz="800">
                          <a:effectLst/>
                        </a:rPr>
                        <a:t>avg / total</a:t>
                      </a:r>
                      <a:endParaRPr lang="en-US" sz="1200">
                        <a:effectLst/>
                        <a:latin typeface="Calibri Light" panose="020F0302020204030204" pitchFamily="34" charset="0"/>
                        <a:ea typeface="Times New Roman" panose="02020603050405020304" pitchFamily="18" charset="0"/>
                      </a:endParaRPr>
                    </a:p>
                  </a:txBody>
                  <a:tcPr marL="68580" marR="68580" marT="0" marB="0"/>
                </a:tc>
                <a:tc gridSpan="2">
                  <a:txBody>
                    <a:bodyPr/>
                    <a:lstStyle/>
                    <a:p>
                      <a:r>
                        <a:rPr lang="en-US" sz="800">
                          <a:effectLst/>
                        </a:rPr>
                        <a:t>0.81</a:t>
                      </a:r>
                      <a:endParaRPr lang="en-US" sz="1200">
                        <a:effectLst/>
                        <a:latin typeface="Calibri Light" panose="020F0302020204030204" pitchFamily="34" charset="0"/>
                        <a:ea typeface="Times New Roman" panose="02020603050405020304" pitchFamily="18" charset="0"/>
                      </a:endParaRPr>
                    </a:p>
                  </a:txBody>
                  <a:tcPr marL="68580" marR="68580" marT="0" marB="0"/>
                </a:tc>
                <a:tc hMerge="1">
                  <a:txBody>
                    <a:bodyPr/>
                    <a:lstStyle/>
                    <a:p>
                      <a:endParaRPr lang="en-US"/>
                    </a:p>
                  </a:txBody>
                  <a:tcPr/>
                </a:tc>
                <a:tc>
                  <a:txBody>
                    <a:bodyPr/>
                    <a:lstStyle/>
                    <a:p>
                      <a:r>
                        <a:rPr lang="en-US" sz="800">
                          <a:effectLst/>
                        </a:rPr>
                        <a:t>0.82</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0.81</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dirty="0">
                          <a:effectLst/>
                        </a:rPr>
                        <a:t>826</a:t>
                      </a:r>
                      <a:endParaRPr lang="en-US" sz="1200" dirty="0">
                        <a:effectLst/>
                        <a:latin typeface="Calibri Light" panose="020F0302020204030204" pitchFamily="34" charset="0"/>
                        <a:ea typeface="Times New Roman" panose="02020603050405020304" pitchFamily="18" charset="0"/>
                      </a:endParaRPr>
                    </a:p>
                  </a:txBody>
                  <a:tcPr marL="68580" marR="68580" marT="0" marB="0"/>
                </a:tc>
              </a:tr>
            </a:tbl>
          </a:graphicData>
        </a:graphic>
      </p:graphicFrame>
      <p:sp>
        <p:nvSpPr>
          <p:cNvPr id="10" name="Rectangle 2"/>
          <p:cNvSpPr>
            <a:spLocks noChangeArrowheads="1"/>
          </p:cNvSpPr>
          <p:nvPr/>
        </p:nvSpPr>
        <p:spPr bwMode="auto">
          <a:xfrm>
            <a:off x="3791712" y="2477156"/>
            <a:ext cx="2630424"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3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The prediction results for Logistic Regression Classification are: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accuracy score:	</a:t>
            </a:r>
            <a:r>
              <a:rPr kumimoji="0" lang="en-US" altLang="en-US" sz="1200" b="0" i="0" u="none" strike="noStrike" cap="none" normalizeH="0" baseline="0" dirty="0" smtClean="0">
                <a:ln>
                  <a:noFill/>
                </a:ln>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0.823244552058</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0" i="0" u="none" strike="noStrike" cap="none" normalizeH="0" baseline="0" dirty="0" err="1"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roc_auc_score</a:t>
            </a:r>
            <a:r>
              <a:rPr kumimoji="0" lang="en-US" altLang="en-US" sz="1200" b="0"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 </a:t>
            </a:r>
            <a:r>
              <a:rPr kumimoji="0" lang="en-US" altLang="en-US" sz="1200" b="0" i="0" u="none" strike="noStrike" cap="none" normalizeH="0" baseline="0" dirty="0" smtClean="0">
                <a:ln>
                  <a:noFill/>
                </a:ln>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0.857295815667</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100" b="1" i="0" u="none" strike="noStrike" cap="none" normalizeH="0" baseline="0" dirty="0" smtClean="0">
                <a:ln>
                  <a:noFill/>
                </a:ln>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Logistic Regression Confusion Matrix</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[[602  43]</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[103  78]]</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83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Gradient Boosting Classifier</a:t>
            </a:r>
            <a:br>
              <a:rPr lang="en-US" dirty="0"/>
            </a:br>
            <a:endParaRPr lang="en-US" dirty="0"/>
          </a:p>
        </p:txBody>
      </p:sp>
      <p:sp>
        <p:nvSpPr>
          <p:cNvPr id="3" name="Content Placeholder 2"/>
          <p:cNvSpPr>
            <a:spLocks noGrp="1"/>
          </p:cNvSpPr>
          <p:nvPr>
            <p:ph idx="1"/>
          </p:nvPr>
        </p:nvSpPr>
        <p:spPr/>
        <p:txBody>
          <a:bodyPr/>
          <a:lstStyle/>
          <a:p>
            <a:pPr marL="548640" algn="ctr" fontAlgn="base" latinLnBrk="1"/>
            <a:r>
              <a:rPr lang="en-US" dirty="0"/>
              <a:t>accuracy score: 0.808716707022</a:t>
            </a:r>
          </a:p>
          <a:p>
            <a:pPr marL="548640" algn="ctr" fontAlgn="base" latinLnBrk="1"/>
            <a:r>
              <a:rPr lang="en-US" dirty="0" err="1"/>
              <a:t>roc_auc_score</a:t>
            </a:r>
            <a:r>
              <a:rPr lang="en-US" dirty="0"/>
              <a:t>: 0.818553611921</a:t>
            </a:r>
          </a:p>
          <a:p>
            <a:pPr algn="ctr"/>
            <a:endParaRPr lang="en-US" dirty="0" smtClean="0"/>
          </a:p>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97699411"/>
              </p:ext>
            </p:extLst>
          </p:nvPr>
        </p:nvGraphicFramePr>
        <p:xfrm>
          <a:off x="4677727" y="3757452"/>
          <a:ext cx="4466273" cy="1961084"/>
        </p:xfrm>
        <a:graphic>
          <a:graphicData uri="http://schemas.openxmlformats.org/drawingml/2006/table">
            <a:tbl>
              <a:tblPr firstRow="1" firstCol="1" bandRow="1">
                <a:tableStyleId>{5C22544A-7EE6-4342-B048-85BDC9FD1C3A}</a:tableStyleId>
              </a:tblPr>
              <a:tblGrid>
                <a:gridCol w="891855"/>
                <a:gridCol w="826865"/>
                <a:gridCol w="915851"/>
                <a:gridCol w="915851"/>
                <a:gridCol w="915851"/>
              </a:tblGrid>
              <a:tr h="490271">
                <a:tc>
                  <a:txBody>
                    <a:bodyPr/>
                    <a:lstStyle/>
                    <a:p>
                      <a:r>
                        <a:rPr lang="en-US" sz="800">
                          <a:effectLst/>
                        </a:rPr>
                        <a:t> </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precision</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recall</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f1-score</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support</a:t>
                      </a:r>
                      <a:endParaRPr lang="en-US" sz="1200">
                        <a:effectLst/>
                        <a:latin typeface="Calibri Light" panose="020F0302020204030204" pitchFamily="34" charset="0"/>
                        <a:ea typeface="Times New Roman" panose="02020603050405020304" pitchFamily="18" charset="0"/>
                      </a:endParaRPr>
                    </a:p>
                  </a:txBody>
                  <a:tcPr marL="68580" marR="68580" marT="0" marB="0"/>
                </a:tc>
              </a:tr>
              <a:tr h="490271">
                <a:tc>
                  <a:txBody>
                    <a:bodyPr/>
                    <a:lstStyle/>
                    <a:p>
                      <a:r>
                        <a:rPr lang="en-US" sz="800">
                          <a:effectLst/>
                        </a:rPr>
                        <a:t>0</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0.84</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0.92</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0.88</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630</a:t>
                      </a:r>
                      <a:endParaRPr lang="en-US" sz="1200">
                        <a:effectLst/>
                        <a:latin typeface="Calibri Light" panose="020F0302020204030204" pitchFamily="34" charset="0"/>
                        <a:ea typeface="Times New Roman" panose="02020603050405020304" pitchFamily="18" charset="0"/>
                      </a:endParaRPr>
                    </a:p>
                  </a:txBody>
                  <a:tcPr marL="68580" marR="68580" marT="0" marB="0"/>
                </a:tc>
              </a:tr>
              <a:tr h="490271">
                <a:tc>
                  <a:txBody>
                    <a:bodyPr/>
                    <a:lstStyle/>
                    <a:p>
                      <a:r>
                        <a:rPr lang="en-US" sz="800">
                          <a:effectLst/>
                        </a:rPr>
                        <a:t>1</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0.64</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0.45</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0.53</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196</a:t>
                      </a:r>
                      <a:endParaRPr lang="en-US" sz="1200">
                        <a:effectLst/>
                        <a:latin typeface="Calibri Light" panose="020F0302020204030204" pitchFamily="34" charset="0"/>
                        <a:ea typeface="Times New Roman" panose="02020603050405020304" pitchFamily="18" charset="0"/>
                      </a:endParaRPr>
                    </a:p>
                  </a:txBody>
                  <a:tcPr marL="68580" marR="68580" marT="0" marB="0"/>
                </a:tc>
              </a:tr>
              <a:tr h="490271">
                <a:tc>
                  <a:txBody>
                    <a:bodyPr/>
                    <a:lstStyle/>
                    <a:p>
                      <a:r>
                        <a:rPr lang="en-US" sz="800">
                          <a:effectLst/>
                        </a:rPr>
                        <a:t>avg/total</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0.79</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0.81</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0.80</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dirty="0">
                          <a:effectLst/>
                        </a:rPr>
                        <a:t>826</a:t>
                      </a:r>
                      <a:endParaRPr lang="en-US" sz="1200" dirty="0">
                        <a:effectLst/>
                        <a:latin typeface="Calibri Light" panose="020F03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8436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Tree Classifier</a:t>
            </a:r>
            <a:endParaRPr lang="en-US" dirty="0"/>
          </a:p>
        </p:txBody>
      </p:sp>
      <p:sp>
        <p:nvSpPr>
          <p:cNvPr id="4" name="Rectangle 1"/>
          <p:cNvSpPr>
            <a:spLocks noGrp="1" noChangeArrowheads="1"/>
          </p:cNvSpPr>
          <p:nvPr>
            <p:ph idx="1"/>
          </p:nvPr>
        </p:nvSpPr>
        <p:spPr bwMode="auto">
          <a:xfrm>
            <a:off x="2927664" y="3127482"/>
            <a:ext cx="6336671"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DecisionTree: Area under the ROC curve = 0.7865808228053126</a:t>
            </a:r>
            <a:endParaRPr kumimoji="0" lang="en-US" altLang="en-US" sz="14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DecisionTree: Accuracy score = 0.674334140436</a:t>
            </a:r>
            <a:r>
              <a:rPr kumimoji="0" lang="en-US" altLang="en-US" sz="1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219029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Random Forest Classifier</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pPr fontAlgn="base" latinLnBrk="1"/>
            <a:r>
              <a:rPr lang="en-US" dirty="0"/>
              <a:t>accuracy score: 0.817191283293</a:t>
            </a:r>
          </a:p>
          <a:p>
            <a:pPr fontAlgn="base" latinLnBrk="1"/>
            <a:r>
              <a:rPr lang="en-US" dirty="0" err="1"/>
              <a:t>roc_auc_score</a:t>
            </a:r>
            <a:r>
              <a:rPr lang="en-US" dirty="0"/>
              <a:t>: 0.842140413077</a:t>
            </a:r>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54790847"/>
              </p:ext>
            </p:extLst>
          </p:nvPr>
        </p:nvGraphicFramePr>
        <p:xfrm>
          <a:off x="2306362" y="3940549"/>
          <a:ext cx="2372001" cy="731520"/>
        </p:xfrm>
        <a:graphic>
          <a:graphicData uri="http://schemas.openxmlformats.org/drawingml/2006/table">
            <a:tbl>
              <a:tblPr firstRow="1" firstCol="1" bandRow="1">
                <a:tableStyleId>{5C22544A-7EE6-4342-B048-85BDC9FD1C3A}</a:tableStyleId>
              </a:tblPr>
              <a:tblGrid>
                <a:gridCol w="473657"/>
                <a:gridCol w="439141"/>
                <a:gridCol w="486401"/>
                <a:gridCol w="486401"/>
                <a:gridCol w="486401"/>
              </a:tblGrid>
              <a:tr h="0">
                <a:tc>
                  <a:txBody>
                    <a:bodyPr/>
                    <a:lstStyle/>
                    <a:p>
                      <a:r>
                        <a:rPr lang="en-US" sz="800">
                          <a:effectLst/>
                        </a:rPr>
                        <a:t> </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precision</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recall</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f1-score</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support</a:t>
                      </a:r>
                      <a:endParaRPr lang="en-US" sz="1200">
                        <a:effectLst/>
                        <a:latin typeface="Calibri Light" panose="020F0302020204030204" pitchFamily="34" charset="0"/>
                        <a:ea typeface="Times New Roman" panose="02020603050405020304" pitchFamily="18" charset="0"/>
                      </a:endParaRPr>
                    </a:p>
                  </a:txBody>
                  <a:tcPr marL="68580" marR="68580" marT="0" marB="0"/>
                </a:tc>
              </a:tr>
              <a:tr h="0">
                <a:tc>
                  <a:txBody>
                    <a:bodyPr/>
                    <a:lstStyle/>
                    <a:p>
                      <a:r>
                        <a:rPr lang="en-US" sz="800">
                          <a:effectLst/>
                        </a:rPr>
                        <a:t>0</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0.85</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0.93</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0.89</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635</a:t>
                      </a:r>
                      <a:endParaRPr lang="en-US" sz="1200">
                        <a:effectLst/>
                        <a:latin typeface="Calibri Light" panose="020F0302020204030204" pitchFamily="34" charset="0"/>
                        <a:ea typeface="Times New Roman" panose="02020603050405020304" pitchFamily="18" charset="0"/>
                      </a:endParaRPr>
                    </a:p>
                  </a:txBody>
                  <a:tcPr marL="68580" marR="68580" marT="0" marB="0"/>
                </a:tc>
              </a:tr>
              <a:tr h="0">
                <a:tc>
                  <a:txBody>
                    <a:bodyPr/>
                    <a:lstStyle/>
                    <a:p>
                      <a:r>
                        <a:rPr lang="en-US" sz="800">
                          <a:effectLst/>
                        </a:rPr>
                        <a:t>1</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0.65</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0.45</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0.53</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191</a:t>
                      </a:r>
                      <a:endParaRPr lang="en-US" sz="1200">
                        <a:effectLst/>
                        <a:latin typeface="Calibri Light" panose="020F0302020204030204" pitchFamily="34" charset="0"/>
                        <a:ea typeface="Times New Roman" panose="02020603050405020304" pitchFamily="18" charset="0"/>
                      </a:endParaRPr>
                    </a:p>
                  </a:txBody>
                  <a:tcPr marL="68580" marR="68580" marT="0" marB="0"/>
                </a:tc>
              </a:tr>
              <a:tr h="0">
                <a:tc>
                  <a:txBody>
                    <a:bodyPr/>
                    <a:lstStyle/>
                    <a:p>
                      <a:r>
                        <a:rPr lang="en-US" sz="800">
                          <a:effectLst/>
                        </a:rPr>
                        <a:t>avg/total</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0.80</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0.82</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a:effectLst/>
                        </a:rPr>
                        <a:t>0.80</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r>
                        <a:rPr lang="en-US" sz="800" dirty="0">
                          <a:effectLst/>
                        </a:rPr>
                        <a:t>826</a:t>
                      </a:r>
                      <a:endParaRPr lang="en-US" sz="1200" dirty="0">
                        <a:effectLst/>
                        <a:latin typeface="Calibri Light" panose="020F0302020204030204" pitchFamily="34" charset="0"/>
                        <a:ea typeface="Times New Roman" panose="02020603050405020304" pitchFamily="18" charset="0"/>
                      </a:endParaRPr>
                    </a:p>
                  </a:txBody>
                  <a:tcPr marL="68580" marR="68580" marT="0" marB="0"/>
                </a:tc>
              </a:tr>
            </a:tbl>
          </a:graphicData>
        </a:graphic>
      </p:graphicFrame>
      <p:sp>
        <p:nvSpPr>
          <p:cNvPr id="7" name="Rectangle 1"/>
          <p:cNvSpPr>
            <a:spLocks noChangeArrowheads="1"/>
          </p:cNvSpPr>
          <p:nvPr/>
        </p:nvSpPr>
        <p:spPr bwMode="auto">
          <a:xfrm>
            <a:off x="4678363" y="3757613"/>
            <a:ext cx="10195311"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688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Accuracy Comparison</a:t>
            </a:r>
            <a:endParaRPr lang="en-US" b="1"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91966408"/>
              </p:ext>
            </p:extLst>
          </p:nvPr>
        </p:nvGraphicFramePr>
        <p:xfrm>
          <a:off x="2979175" y="2713704"/>
          <a:ext cx="5582530" cy="1702118"/>
        </p:xfrm>
        <a:graphic>
          <a:graphicData uri="http://schemas.openxmlformats.org/drawingml/2006/table">
            <a:tbl>
              <a:tblPr firstRow="1" firstCol="1" bandRow="1">
                <a:tableStyleId>{5C22544A-7EE6-4342-B048-85BDC9FD1C3A}</a:tableStyleId>
              </a:tblPr>
              <a:tblGrid>
                <a:gridCol w="1860364"/>
                <a:gridCol w="1861083"/>
                <a:gridCol w="1861083"/>
              </a:tblGrid>
              <a:tr h="338867">
                <a:tc>
                  <a:txBody>
                    <a:bodyPr/>
                    <a:lstStyle/>
                    <a:p>
                      <a:pPr marL="0" marR="0" algn="ctr">
                        <a:lnSpc>
                          <a:spcPct val="107000"/>
                        </a:lnSpc>
                        <a:spcBef>
                          <a:spcPts val="0"/>
                        </a:spcBef>
                        <a:spcAft>
                          <a:spcPts val="0"/>
                        </a:spcAft>
                      </a:pPr>
                      <a:r>
                        <a:rPr lang="en-US" sz="1100">
                          <a:effectLst/>
                          <a:highlight>
                            <a:srgbClr val="D3D3D3"/>
                          </a:highlight>
                        </a:rPr>
                        <a:t>Model</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highlight>
                            <a:srgbClr val="D3D3D3"/>
                          </a:highlight>
                        </a:rPr>
                        <a:t>Accuracy</a:t>
                      </a:r>
                      <a:r>
                        <a:rPr lang="en-US" sz="1100">
                          <a:effectLst/>
                        </a:rPr>
                        <a:t>_Score</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highlight>
                            <a:srgbClr val="D3D3D3"/>
                          </a:highlight>
                        </a:rPr>
                        <a:t>ROC_Score</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r>
              <a:tr h="369742">
                <a:tc>
                  <a:txBody>
                    <a:bodyPr/>
                    <a:lstStyle/>
                    <a:p>
                      <a:pPr marL="0" marR="0" algn="ctr">
                        <a:lnSpc>
                          <a:spcPct val="107000"/>
                        </a:lnSpc>
                        <a:spcBef>
                          <a:spcPts val="0"/>
                        </a:spcBef>
                        <a:spcAft>
                          <a:spcPts val="0"/>
                        </a:spcAft>
                      </a:pPr>
                      <a:r>
                        <a:rPr lang="en-US" sz="1100">
                          <a:effectLst/>
                        </a:rPr>
                        <a:t>Logistic Regression:</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0.823244552058</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600"/>
                        </a:spcAft>
                      </a:pPr>
                      <a:r>
                        <a:rPr lang="en-US" sz="1200">
                          <a:effectLst/>
                        </a:rPr>
                        <a:t>0.857295815667</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r>
              <a:tr h="323305">
                <a:tc>
                  <a:txBody>
                    <a:bodyPr/>
                    <a:lstStyle/>
                    <a:p>
                      <a:pPr marL="0" marR="0" algn="ctr" fontAlgn="base" latinLnBrk="1">
                        <a:lnSpc>
                          <a:spcPct val="107000"/>
                        </a:lnSpc>
                        <a:spcBef>
                          <a:spcPts val="0"/>
                        </a:spcBef>
                        <a:spcAft>
                          <a:spcPts val="0"/>
                        </a:spcAft>
                      </a:pPr>
                      <a:r>
                        <a:rPr lang="en-US" sz="1000">
                          <a:effectLst/>
                        </a:rPr>
                        <a:t>Gradient Boosting Classifier: </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fontAlgn="base" latinLnBrk="1">
                        <a:lnSpc>
                          <a:spcPct val="107000"/>
                        </a:lnSpc>
                        <a:spcBef>
                          <a:spcPts val="0"/>
                        </a:spcBef>
                        <a:spcAft>
                          <a:spcPts val="0"/>
                        </a:spcAft>
                      </a:pPr>
                      <a:r>
                        <a:rPr lang="en-US" sz="1050">
                          <a:effectLst/>
                        </a:rPr>
                        <a:t>0.808716707022</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fontAlgn="base" latinLnBrk="1">
                        <a:lnSpc>
                          <a:spcPct val="107000"/>
                        </a:lnSpc>
                        <a:spcBef>
                          <a:spcPts val="0"/>
                        </a:spcBef>
                        <a:spcAft>
                          <a:spcPts val="0"/>
                        </a:spcAft>
                      </a:pPr>
                      <a:r>
                        <a:rPr lang="en-US" sz="1050">
                          <a:effectLst/>
                        </a:rPr>
                        <a:t>0.818553611921</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r>
              <a:tr h="338867">
                <a:tc>
                  <a:txBody>
                    <a:bodyPr/>
                    <a:lstStyle/>
                    <a:p>
                      <a:pPr marL="0" marR="0" algn="ctr" fontAlgn="base" latinLnBrk="1">
                        <a:lnSpc>
                          <a:spcPct val="107000"/>
                        </a:lnSpc>
                        <a:spcBef>
                          <a:spcPts val="0"/>
                        </a:spcBef>
                        <a:spcAft>
                          <a:spcPts val="0"/>
                        </a:spcAft>
                      </a:pPr>
                      <a:r>
                        <a:rPr lang="en-US" sz="1100">
                          <a:effectLst/>
                        </a:rPr>
                        <a:t>Decision Tree Classifier:</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fontAlgn="base" latinLnBrk="1">
                        <a:lnSpc>
                          <a:spcPct val="107000"/>
                        </a:lnSpc>
                        <a:spcBef>
                          <a:spcPts val="0"/>
                        </a:spcBef>
                        <a:spcAft>
                          <a:spcPts val="0"/>
                        </a:spcAft>
                      </a:pPr>
                      <a:r>
                        <a:rPr lang="en-US" sz="1050">
                          <a:effectLst/>
                        </a:rPr>
                        <a:t>0.674334140436</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c>
                  <a:txBody>
                    <a:bodyPr/>
                    <a:lstStyle/>
                    <a:p>
                      <a:pPr marL="0" marR="0" algn="ctr" fontAlgn="base" latinLnBrk="1">
                        <a:lnSpc>
                          <a:spcPct val="107000"/>
                        </a:lnSpc>
                        <a:spcBef>
                          <a:spcPts val="0"/>
                        </a:spcBef>
                        <a:spcAft>
                          <a:spcPts val="0"/>
                        </a:spcAft>
                      </a:pPr>
                      <a:r>
                        <a:rPr lang="en-US" sz="1050">
                          <a:effectLst/>
                        </a:rPr>
                        <a:t>0.7865808228053126</a:t>
                      </a:r>
                      <a:endParaRPr lang="en-US" sz="1100">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tc>
              </a:tr>
              <a:tr h="331337">
                <a:tc>
                  <a:txBody>
                    <a:bodyPr/>
                    <a:lstStyle/>
                    <a:p>
                      <a:pPr algn="ctr"/>
                      <a:r>
                        <a:rPr lang="en-US" sz="1100">
                          <a:effectLst/>
                        </a:rPr>
                        <a:t>Random Forest:</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pPr algn="ctr"/>
                      <a:r>
                        <a:rPr lang="en-US" sz="1050">
                          <a:effectLst/>
                        </a:rPr>
                        <a:t>0.817191283293</a:t>
                      </a:r>
                      <a:endParaRPr lang="en-US" sz="1200">
                        <a:effectLst/>
                        <a:latin typeface="Calibri Light" panose="020F0302020204030204" pitchFamily="34" charset="0"/>
                        <a:ea typeface="Times New Roman" panose="02020603050405020304" pitchFamily="18" charset="0"/>
                      </a:endParaRPr>
                    </a:p>
                  </a:txBody>
                  <a:tcPr marL="68580" marR="68580" marT="0" marB="0"/>
                </a:tc>
                <a:tc>
                  <a:txBody>
                    <a:bodyPr/>
                    <a:lstStyle/>
                    <a:p>
                      <a:pPr algn="ctr"/>
                      <a:r>
                        <a:rPr lang="en-US" sz="1050" dirty="0">
                          <a:effectLst/>
                        </a:rPr>
                        <a:t>0.842140413077</a:t>
                      </a:r>
                      <a:endParaRPr lang="en-US" sz="1200" dirty="0">
                        <a:effectLst/>
                        <a:latin typeface="Calibri Light" panose="020F03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4744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800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Analysis</a:t>
            </a:r>
            <a:br>
              <a:rPr lang="en-US" b="1" dirty="0"/>
            </a:br>
            <a:endParaRPr lang="en-US" dirty="0"/>
          </a:p>
        </p:txBody>
      </p:sp>
      <p:sp>
        <p:nvSpPr>
          <p:cNvPr id="3" name="Content Placeholder 2"/>
          <p:cNvSpPr>
            <a:spLocks noGrp="1"/>
          </p:cNvSpPr>
          <p:nvPr>
            <p:ph idx="1"/>
          </p:nvPr>
        </p:nvSpPr>
        <p:spPr/>
        <p:txBody>
          <a:bodyPr/>
          <a:lstStyle/>
          <a:p>
            <a:endParaRPr lang="en-US" dirty="0" smtClean="0"/>
          </a:p>
          <a:p>
            <a:pPr fontAlgn="base"/>
            <a:r>
              <a:rPr lang="en-US" b="1" dirty="0"/>
              <a:t>There are various ways to evaluate the success of a predictive model. Some of them are listed below:</a:t>
            </a:r>
          </a:p>
          <a:p>
            <a:pPr lvl="0" fontAlgn="base"/>
            <a:r>
              <a:rPr lang="en-US" b="1" dirty="0"/>
              <a:t>Predictive Accuracy</a:t>
            </a:r>
            <a:r>
              <a:rPr lang="en-US" dirty="0"/>
              <a:t>: How many does it get right? This is generally the most important metric and is shown in the above chart. However, some other important considerations are:</a:t>
            </a:r>
          </a:p>
          <a:p>
            <a:pPr lvl="0" fontAlgn="base"/>
            <a:r>
              <a:rPr lang="en-US" b="1" dirty="0"/>
              <a:t>ROC curve</a:t>
            </a:r>
            <a:r>
              <a:rPr lang="en-US" dirty="0"/>
              <a:t>: A receiver operating characteristic </a:t>
            </a:r>
            <a:r>
              <a:rPr lang="en-US" b="1" dirty="0"/>
              <a:t>curve</a:t>
            </a:r>
            <a:r>
              <a:rPr lang="en-US" dirty="0"/>
              <a:t>, or </a:t>
            </a:r>
            <a:r>
              <a:rPr lang="en-US" b="1" dirty="0"/>
              <a:t>ROC curve</a:t>
            </a:r>
            <a:r>
              <a:rPr lang="en-US" dirty="0"/>
              <a:t>, is a plot that illustrates the diagnostic ability of a binary classifier system as its discrimination threshold is varied. It measures the ability of the model to separate binary variables.</a:t>
            </a:r>
          </a:p>
          <a:p>
            <a:endParaRPr lang="en-US" dirty="0"/>
          </a:p>
        </p:txBody>
      </p:sp>
    </p:spTree>
    <p:extLst>
      <p:ext uri="{BB962C8B-B14F-4D97-AF65-F5344CB8AC3E}">
        <p14:creationId xmlns:p14="http://schemas.microsoft.com/office/powerpoint/2010/main" val="251272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4839" y="766733"/>
            <a:ext cx="8583561" cy="4914166"/>
          </a:xfrm>
          <a:prstGeom prst="rect">
            <a:avLst/>
          </a:prstGeom>
        </p:spPr>
        <p:txBody>
          <a:bodyPr wrap="square">
            <a:spAutoFit/>
          </a:bodyPr>
          <a:lstStyle/>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b="1" dirty="0" smtClean="0">
                <a:effectLst/>
                <a:latin typeface="Calibri Light" panose="020F0302020204030204" pitchFamily="34" charset="0"/>
                <a:ea typeface="Calibri Light" panose="020F0302020204030204" pitchFamily="34" charset="0"/>
                <a:cs typeface="Times New Roman" panose="02020603050405020304" pitchFamily="18" charset="0"/>
              </a:rPr>
              <a:t>Speed</a:t>
            </a: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 How long does it take for the model to deploy? Since the dataset we are evaluating is not overly large, 5 x 1600, 5 columns, or variables, and 1600 rows, or instances, the time for the model to deploy is not much of a factor. For larger datasets this would be more of an issue.</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b="1" dirty="0" smtClean="0">
                <a:effectLst/>
                <a:latin typeface="Calibri Light" panose="020F0302020204030204" pitchFamily="34" charset="0"/>
                <a:ea typeface="Calibri Light" panose="020F0302020204030204" pitchFamily="34" charset="0"/>
                <a:cs typeface="Times New Roman" panose="02020603050405020304" pitchFamily="18" charset="0"/>
              </a:rPr>
              <a:t>Scalability</a:t>
            </a: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 Can the model handle large datasets? Given the size of the dataset, this is not a significant evaluative issue.</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b="1" dirty="0" smtClean="0">
                <a:effectLst/>
                <a:latin typeface="Calibri Light" panose="020F0302020204030204" pitchFamily="34" charset="0"/>
                <a:ea typeface="Calibri Light" panose="020F0302020204030204" pitchFamily="34" charset="0"/>
                <a:cs typeface="Times New Roman" panose="02020603050405020304" pitchFamily="18" charset="0"/>
              </a:rPr>
              <a:t>Robustness</a:t>
            </a: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 How well does the model handle outliers and missing values? The dataset comes already curated within certain parameters with no outliers or missing values. Therefore robustness is not an evaluative factor.</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r>
              <a:rPr lang="en-US" b="1" dirty="0" smtClean="0">
                <a:effectLst/>
                <a:latin typeface="Calibri Light" panose="020F0302020204030204" pitchFamily="34" charset="0"/>
                <a:ea typeface="Calibri Light" panose="020F0302020204030204" pitchFamily="34" charset="0"/>
                <a:cs typeface="Times New Roman" panose="02020603050405020304" pitchFamily="18" charset="0"/>
              </a:rPr>
              <a:t>Understandability</a:t>
            </a: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 Is the model easy to understand? Linear classification models work by dividing the data into two classes and drawing a line separating the two classes, making them some of the easiest algorithms to understand and interpret.</a:t>
            </a:r>
          </a:p>
          <a:p>
            <a:pPr marL="342900" indent="-342900" fontAlgn="base">
              <a:lnSpc>
                <a:spcPts val="2400"/>
              </a:lnSpc>
              <a:spcAft>
                <a:spcPts val="800"/>
              </a:spcAft>
              <a:buSzPts val="1000"/>
              <a:buFont typeface="Symbol" panose="05050102010706020507" pitchFamily="18" charset="2"/>
              <a:buChar char=""/>
              <a:tabLst>
                <a:tab pos="457200" algn="l"/>
              </a:tabLst>
            </a:pPr>
            <a:r>
              <a:rPr lang="en-US" sz="1400" b="1" dirty="0"/>
              <a:t>For this binary classification use-case, the accuracy score is the most important evaluative tool.</a:t>
            </a:r>
            <a:endParaRPr lang="en-US" sz="1400" dirty="0"/>
          </a:p>
          <a:p>
            <a:pPr marL="342900" marR="0" lvl="0" indent="-342900" fontAlgn="base">
              <a:lnSpc>
                <a:spcPts val="2400"/>
              </a:lnSpc>
              <a:spcBef>
                <a:spcPts val="0"/>
              </a:spcBef>
              <a:spcAft>
                <a:spcPts val="800"/>
              </a:spcAft>
              <a:buSzPts val="1000"/>
              <a:buFont typeface="Symbol" panose="05050102010706020507" pitchFamily="18" charset="2"/>
              <a:buChar char=""/>
              <a:tabLst>
                <a:tab pos="457200" algn="l"/>
              </a:tabLst>
            </a:pP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80550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Recommendations</a:t>
            </a:r>
            <a:br>
              <a:rPr lang="en-US" b="1" dirty="0"/>
            </a:br>
            <a:endParaRPr lang="en-US" dirty="0"/>
          </a:p>
        </p:txBody>
      </p:sp>
      <p:sp>
        <p:nvSpPr>
          <p:cNvPr id="3" name="Content Placeholder 2"/>
          <p:cNvSpPr>
            <a:spLocks noGrp="1"/>
          </p:cNvSpPr>
          <p:nvPr>
            <p:ph idx="1"/>
          </p:nvPr>
        </p:nvSpPr>
        <p:spPr/>
        <p:txBody>
          <a:bodyPr/>
          <a:lstStyle/>
          <a:p>
            <a:r>
              <a:rPr lang="en-US" dirty="0"/>
              <a:t>Apply tuning to the model parameters to improve accuracy.</a:t>
            </a:r>
          </a:p>
          <a:p>
            <a:r>
              <a:rPr lang="en-US" dirty="0"/>
              <a:t>Apply a balancing algorithm such as SMOTE to balance the classes between ever divorced and never divorced.</a:t>
            </a:r>
          </a:p>
          <a:p>
            <a:r>
              <a:rPr lang="en-US" dirty="0"/>
              <a:t>Investigate male responses as well as female to determine if there are significant differences in predictive variables between genders.</a:t>
            </a:r>
          </a:p>
          <a:p>
            <a:r>
              <a:rPr lang="en-US" dirty="0"/>
              <a:t>Add more recent cohorts to the dataset.</a:t>
            </a:r>
          </a:p>
          <a:p>
            <a:r>
              <a:rPr lang="en-US" dirty="0"/>
              <a:t>Investigate differences in predictive variables based on age cohorts.</a:t>
            </a:r>
          </a:p>
          <a:p>
            <a:endParaRPr lang="en-US" dirty="0"/>
          </a:p>
        </p:txBody>
      </p:sp>
    </p:spTree>
    <p:extLst>
      <p:ext uri="{BB962C8B-B14F-4D97-AF65-F5344CB8AC3E}">
        <p14:creationId xmlns:p14="http://schemas.microsoft.com/office/powerpoint/2010/main" val="144518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51160"/>
            <a:ext cx="6096000" cy="2955681"/>
          </a:xfrm>
          <a:prstGeom prst="rect">
            <a:avLst/>
          </a:prstGeom>
          <a:noFill/>
        </p:spPr>
        <p:txBody>
          <a:bodyPr>
            <a:spAutoFit/>
          </a:bodyPr>
          <a:lstStyle/>
          <a:p>
            <a:pPr algn="ctr"/>
            <a:r>
              <a:rPr lang="en-US" sz="3200" b="1" kern="0" dirty="0" smtClean="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Contents</a:t>
            </a: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The Problem</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The Data</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Exploratory Data Analysis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Machine Learning: The Models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The Results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Results Analysis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Recommendations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UcPeriod"/>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References</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86859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b="1" dirty="0"/>
              <a:t>References</a:t>
            </a:r>
            <a:br>
              <a:rPr lang="en-US" b="1" dirty="0"/>
            </a:br>
            <a:endParaRPr lang="en-US" dirty="0"/>
          </a:p>
        </p:txBody>
      </p:sp>
      <p:sp>
        <p:nvSpPr>
          <p:cNvPr id="3" name="Content Placeholder 2"/>
          <p:cNvSpPr>
            <a:spLocks noGrp="1"/>
          </p:cNvSpPr>
          <p:nvPr>
            <p:ph idx="1"/>
          </p:nvPr>
        </p:nvSpPr>
        <p:spPr/>
        <p:txBody>
          <a:bodyPr/>
          <a:lstStyle/>
          <a:p>
            <a:pPr>
              <a:spcBef>
                <a:spcPts val="3000"/>
              </a:spcBef>
            </a:pPr>
            <a:endParaRPr lang="en-US" dirty="0" smtClean="0"/>
          </a:p>
          <a:p>
            <a:pPr algn="ctr">
              <a:spcBef>
                <a:spcPts val="3000"/>
              </a:spcBef>
            </a:pPr>
            <a:r>
              <a:rPr lang="en-US" dirty="0" smtClean="0"/>
              <a:t> </a:t>
            </a:r>
            <a:r>
              <a:rPr lang="en-US" dirty="0"/>
              <a:t>[1] NSFG Website: </a:t>
            </a:r>
            <a:r>
              <a:rPr lang="en-US" u="sng" dirty="0">
                <a:hlinkClick r:id="rId2"/>
              </a:rPr>
              <a:t>https://www.cdc.gov/nchs/nsfg/index.htm</a:t>
            </a:r>
            <a:endParaRPr lang="en-US" dirty="0"/>
          </a:p>
          <a:p>
            <a:endParaRPr lang="en-US" dirty="0"/>
          </a:p>
        </p:txBody>
      </p:sp>
    </p:spTree>
    <p:extLst>
      <p:ext uri="{BB962C8B-B14F-4D97-AF65-F5344CB8AC3E}">
        <p14:creationId xmlns:p14="http://schemas.microsoft.com/office/powerpoint/2010/main" val="309157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36001"/>
            <a:ext cx="6096000" cy="4585999"/>
          </a:xfrm>
          <a:prstGeom prst="rect">
            <a:avLst/>
          </a:prstGeom>
        </p:spPr>
        <p:txBody>
          <a:bodyPr>
            <a:spAutoFit/>
          </a:bodyPr>
          <a:lstStyle/>
          <a:p>
            <a:r>
              <a:rPr lang="en-US" sz="20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rPr>
              <a:t>The Problem</a:t>
            </a:r>
          </a:p>
          <a:p>
            <a:pPr>
              <a:lnSpc>
                <a:spcPct val="107000"/>
              </a:lnSpc>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Divorce is a major problem in our society. Strong marriages produce healthier children and greater economic security. Identifying factors which may contribute to marital dissolution is useful for couples thinking about marriage, family therapists, as well as married couples. Divorce prediction may be also be of interest to social scientists, credit card/loan approval companies as well as retailers looking to tailor advertising to families in crisis.</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The Question: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Is it possible to use machine learning algorithms to predict the success or failure of a first marriage from a dataset which includes the results of a comprehensive survey of socioeconomic and family background?</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23131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4984" y="316929"/>
            <a:ext cx="9144000" cy="3574248"/>
          </a:xfrm>
          <a:prstGeom prst="rect">
            <a:avLst/>
          </a:prstGeom>
        </p:spPr>
        <p:txBody>
          <a:bodyPr wrap="square">
            <a:spAutoFit/>
          </a:bodyPr>
          <a:lstStyle/>
          <a:p>
            <a:r>
              <a:rPr lang="en-US" sz="20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rPr>
              <a:t>The Data</a:t>
            </a:r>
          </a:p>
          <a:p>
            <a:pPr>
              <a:lnSpc>
                <a:spcPct val="107000"/>
              </a:lnSpc>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sz="1000" dirty="0" smtClean="0">
                <a:effectLst/>
                <a:latin typeface="Calibri Light" panose="020F0302020204030204" pitchFamily="34" charset="0"/>
                <a:ea typeface="Times New Roman" panose="02020603050405020304" pitchFamily="18" charset="0"/>
                <a:cs typeface="Times New Roman" panose="02020603050405020304" pitchFamily="18" charset="0"/>
              </a:rPr>
              <a:t>The National Survey of Family Growth is a survey conducted by the National Center for Health Statistics, a division of the Centers for Disease Control. The survey gathers information on family life, marriage and divorce, pregnancy, infertility, use of contraceptives, and men’s and women’s health. Its stated purpose is “to understand trends related to fertility, family structure, and demographics in the United States.” [1] </a:t>
            </a:r>
            <a:endParaRPr lang="en-US" sz="1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sz="1000" dirty="0" smtClean="0">
                <a:solidFill>
                  <a:srgbClr val="000000"/>
                </a:solidFill>
                <a:effectLst/>
                <a:latin typeface="Calibri Light" panose="020F0302020204030204" pitchFamily="34" charset="0"/>
                <a:ea typeface="Calibri Light" panose="020F0302020204030204" pitchFamily="34" charset="0"/>
                <a:cs typeface="Helvetica" panose="020B0604020202020204" pitchFamily="34" charset="0"/>
              </a:rPr>
              <a:t>The data used for this investigation was imported from the NSFG Cycle 6 survey which was conducted in 2002-2003. The Cycle 6 survey collected responses from 7643 female respondents varying in age from fifteen to forty-five. Male respondents were not included in this project. A total of 3087 responses were recorded or derived in the dataset. The participants answered questions about their </a:t>
            </a:r>
            <a:r>
              <a:rPr lang="en-US" sz="1000" dirty="0" smtClean="0">
                <a:effectLst/>
                <a:latin typeface="Calibri Light" panose="020F0302020204030204" pitchFamily="34" charset="0"/>
                <a:ea typeface="Calibri Light" panose="020F0302020204030204" pitchFamily="34" charset="0"/>
                <a:cs typeface="Times New Roman" panose="02020603050405020304" pitchFamily="18" charset="0"/>
              </a:rPr>
              <a:t>socioeconomic and family </a:t>
            </a:r>
            <a:r>
              <a:rPr lang="en-US" sz="1200" dirty="0" smtClean="0">
                <a:effectLst/>
                <a:latin typeface="Calibri Light" panose="020F0302020204030204" pitchFamily="34" charset="0"/>
                <a:ea typeface="Calibri Light" panose="020F0302020204030204" pitchFamily="34" charset="0"/>
                <a:cs typeface="Times New Roman" panose="02020603050405020304" pitchFamily="18" charset="0"/>
              </a:rPr>
              <a:t>background</a:t>
            </a:r>
            <a:r>
              <a:rPr lang="en-US" sz="1000" dirty="0" smtClean="0">
                <a:effectLst/>
                <a:latin typeface="Calibri Light" panose="020F0302020204030204" pitchFamily="34" charset="0"/>
                <a:ea typeface="Calibri Light" panose="020F0302020204030204" pitchFamily="34" charset="0"/>
                <a:cs typeface="Times New Roman" panose="02020603050405020304" pitchFamily="18" charset="0"/>
              </a:rPr>
              <a:t>, as well as queries about marriages and divorces. For the machine learning test the data was limited to women who had been married at least once at the time of the survey. This brought the sample from 7643 women to 4,126 (54% of the original sample).</a:t>
            </a:r>
          </a:p>
          <a:p>
            <a:pPr>
              <a:lnSpc>
                <a:spcPct val="107000"/>
              </a:lnSpc>
              <a:spcAft>
                <a:spcPts val="800"/>
              </a:spcAft>
            </a:pPr>
            <a:endParaRPr lang="en-US" sz="1000" dirty="0">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r>
              <a:rPr lang="en-US" sz="1000" dirty="0"/>
              <a:t>The distribution of respondents who had ever been married to those who had never been married was 4126:3517</a:t>
            </a:r>
          </a:p>
          <a:p>
            <a:pPr fontAlgn="base" latinLnBrk="1"/>
            <a:r>
              <a:rPr lang="en-US" sz="1000" dirty="0" err="1"/>
              <a:t>evrmarry</a:t>
            </a:r>
            <a:r>
              <a:rPr lang="en-US" sz="1000" dirty="0"/>
              <a:t> variable:</a:t>
            </a:r>
          </a:p>
          <a:p>
            <a:pPr fontAlgn="base" latinLnBrk="1"/>
            <a:r>
              <a:rPr lang="en-US" sz="1000" dirty="0"/>
              <a:t>0    3517</a:t>
            </a:r>
          </a:p>
          <a:p>
            <a:pPr fontAlgn="base" latinLnBrk="1"/>
            <a:r>
              <a:rPr lang="en-US" sz="1000" dirty="0"/>
              <a:t>1    4126</a:t>
            </a:r>
          </a:p>
          <a:p>
            <a:pPr>
              <a:lnSpc>
                <a:spcPct val="107000"/>
              </a:lnSpc>
              <a:spcAft>
                <a:spcPts val="800"/>
              </a:spcAft>
            </a:pPr>
            <a:endParaRPr lang="en-US" sz="1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r>
              <a:rPr lang="en-US" sz="1000" dirty="0"/>
              <a:t>A detailed description of each variable can be found here:</a:t>
            </a:r>
          </a:p>
          <a:p>
            <a:r>
              <a:rPr lang="en-US" sz="1000" dirty="0"/>
              <a:t>Link to online codebook: </a:t>
            </a:r>
            <a:r>
              <a:rPr lang="en-US" sz="1000" u="sng" dirty="0">
                <a:hlinkClick r:id="rId2"/>
              </a:rPr>
              <a:t>http://www.icpsr.umich.edu/nsfg6/Controller?displayPage=femaleResp</a:t>
            </a:r>
            <a:endParaRPr lang="en-US" sz="1000" dirty="0"/>
          </a:p>
          <a:p>
            <a:pPr>
              <a:lnSpc>
                <a:spcPct val="107000"/>
              </a:lnSpc>
              <a:spcAft>
                <a:spcPts val="800"/>
              </a:spcAft>
            </a:pPr>
            <a:endParaRPr lang="en-US" sz="10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20213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1763576"/>
            <a:ext cx="8651631" cy="2441759"/>
          </a:xfrm>
          <a:prstGeom prst="rect">
            <a:avLst/>
          </a:prstGeom>
        </p:spPr>
        <p:txBody>
          <a:bodyPr wrap="square">
            <a:spAutoFit/>
          </a:bodyPr>
          <a:lstStyle/>
          <a:p>
            <a:r>
              <a:rPr lang="en-US" sz="20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rPr>
              <a:t>Exploratory Data Analysis</a:t>
            </a:r>
          </a:p>
          <a:p>
            <a:pPr>
              <a:lnSpc>
                <a:spcPct val="107000"/>
              </a:lnSpc>
            </a:pPr>
            <a:r>
              <a:rPr lang="en-US" sz="1600" dirty="0" smtClean="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With so many variables to choose from (3087), the first order of business in exploring the data is to find the variables which would likely be most predictive of divorce status. Two variables which seem likely to have such value are: age at first marriage and income. The histograms below show the income level of the respondents and a comparison of the age at first marriage. The results show that the ever divorced cohort has more instances in the younger age brackets and less in the more mature age brackets.</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153571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0" y="336232"/>
            <a:ext cx="5380892" cy="3356537"/>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5732584" y="336232"/>
            <a:ext cx="5910677" cy="3356537"/>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3035153" y="3692769"/>
            <a:ext cx="5968170" cy="2883877"/>
          </a:xfrm>
          <a:prstGeom prst="rect">
            <a:avLst/>
          </a:prstGeom>
        </p:spPr>
      </p:pic>
    </p:spTree>
    <p:extLst>
      <p:ext uri="{BB962C8B-B14F-4D97-AF65-F5344CB8AC3E}">
        <p14:creationId xmlns:p14="http://schemas.microsoft.com/office/powerpoint/2010/main" val="134239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4647" y="129901"/>
            <a:ext cx="9003322" cy="1574149"/>
          </a:xfrm>
          <a:prstGeom prst="rect">
            <a:avLst/>
          </a:prstGeom>
        </p:spPr>
        <p:txBody>
          <a:bodyPr wrap="square">
            <a:spAutoFit/>
          </a:bodyPr>
          <a:lstStyle/>
          <a:p>
            <a:pPr rtl="1">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I also explored the concept of survival and hazard curves with regard to </a:t>
            </a: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first marriage. The first graph is a survival curve which shows that the probability of having never been married decreases from 100% </a:t>
            </a: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 to age at </a:t>
            </a:r>
            <a:r>
              <a:rPr lang="en-US" dirty="0" err="1" smtClean="0">
                <a:effectLst/>
                <a:latin typeface="Calibri Light" panose="020F0302020204030204" pitchFamily="34" charset="0"/>
                <a:ea typeface="Times New Roman" panose="02020603050405020304" pitchFamily="18" charset="0"/>
                <a:cs typeface="Times New Roman" panose="02020603050405020304" pitchFamily="18" charset="0"/>
              </a:rPr>
              <a:t>at</a:t>
            </a: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 around age 10 to close to 0% as the age approaches 45. The hazard curve shows the inverse of the survival curve, starting with a near 0% hazard of having ever been married to near 100% hazard as the age approaches 45.</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8538" y="2449317"/>
            <a:ext cx="5478877" cy="2685392"/>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115246" y="2471810"/>
            <a:ext cx="5654723" cy="2570068"/>
          </a:xfrm>
          <a:prstGeom prst="rect">
            <a:avLst/>
          </a:prstGeom>
        </p:spPr>
      </p:pic>
    </p:spTree>
    <p:extLst>
      <p:ext uri="{BB962C8B-B14F-4D97-AF65-F5344CB8AC3E}">
        <p14:creationId xmlns:p14="http://schemas.microsoft.com/office/powerpoint/2010/main" val="264156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Dimensional Reduction</a:t>
            </a:r>
            <a:br>
              <a:rPr lang="en-US" b="1" dirty="0"/>
            </a:br>
            <a:endParaRPr lang="en-US" dirty="0"/>
          </a:p>
        </p:txBody>
      </p:sp>
      <p:sp>
        <p:nvSpPr>
          <p:cNvPr id="3" name="Content Placeholder 2"/>
          <p:cNvSpPr>
            <a:spLocks noGrp="1"/>
          </p:cNvSpPr>
          <p:nvPr>
            <p:ph idx="1"/>
          </p:nvPr>
        </p:nvSpPr>
        <p:spPr>
          <a:xfrm>
            <a:off x="838200" y="1160585"/>
            <a:ext cx="10515600" cy="5016378"/>
          </a:xfrm>
        </p:spPr>
        <p:txBody>
          <a:bodyPr>
            <a:normAutofit fontScale="32500" lnSpcReduction="20000"/>
          </a:bodyPr>
          <a:lstStyle/>
          <a:p>
            <a:pPr>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Many of the 3087 variables are redundant, and many them would predict with 100% accuracy the end of a first marriage since they pertain to second, third, fourth, and so on marriages. </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Many of the variables contain a significant number of null values since they only pertain to a subset of the dataset.</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After dropping redundant, non-predictive, and variables with significant number of null values, we are left with 78 significant variables for the analysis. Age at first marriage had a number of null values, but since I thought it was important to keep it in the dataset, I filled in missing values with the median age.</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The top ten most predictive variables are:</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evrdivorced</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1.000000</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ager           0.212419</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rstrstat</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0.141280</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brnout</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0.102303</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better         0.101545</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attndnow</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0.100393</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hispanic</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0.078107</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intctfam</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0.077006</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intact18       0.077006</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rwant</a:t>
            </a:r>
            <a:r>
              <a:rPr lang="en-US" dirty="0" smtClean="0">
                <a:solidFill>
                  <a:srgbClr val="000000"/>
                </a:solidFill>
                <a:effectLst/>
                <a:latin typeface="Calibri Light" panose="020F0302020204030204" pitchFamily="34" charset="0"/>
                <a:ea typeface="Times New Roman" panose="02020603050405020304" pitchFamily="18" charset="0"/>
                <a:cs typeface="Courier New" panose="02070309020205020404" pitchFamily="49" charset="0"/>
              </a:rPr>
              <a:t>          0.074193</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spcAft>
                <a:spcPts val="800"/>
              </a:spcAft>
            </a:pP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Since </a:t>
            </a:r>
            <a:r>
              <a:rPr lang="en-US" dirty="0" err="1" smtClean="0">
                <a:effectLst/>
                <a:latin typeface="Calibri Light" panose="020F0302020204030204" pitchFamily="34" charset="0"/>
                <a:ea typeface="Times New Roman" panose="02020603050405020304" pitchFamily="18" charset="0"/>
                <a:cs typeface="Times New Roman" panose="02020603050405020304" pitchFamily="18" charset="0"/>
              </a:rPr>
              <a:t>everdivorced</a:t>
            </a: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 is the target variable, it has 100% predictive value.</a:t>
            </a:r>
            <a:endParaRPr lang="en-US" sz="20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2440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51692"/>
            <a:ext cx="12192000" cy="5945602"/>
          </a:xfrm>
          <a:prstGeom prst="rect">
            <a:avLst/>
          </a:prstGeom>
        </p:spPr>
        <p:txBody>
          <a:bodyPr wrap="square">
            <a:spAutoFit/>
          </a:bodyPr>
          <a:lstStyle/>
          <a:p>
            <a:r>
              <a:rPr lang="en-US" sz="2000" b="1" dirty="0" smtClean="0">
                <a:solidFill>
                  <a:srgbClr val="E14934"/>
                </a:solidFill>
                <a:effectLst/>
                <a:latin typeface="Calibri" panose="020F0502020204030204" pitchFamily="34" charset="0"/>
                <a:ea typeface="Times New Roman" panose="02020603050405020304" pitchFamily="18" charset="0"/>
                <a:cs typeface="Times New Roman" panose="02020603050405020304" pitchFamily="18" charset="0"/>
              </a:rPr>
              <a:t>The Models</a:t>
            </a:r>
          </a:p>
          <a:p>
            <a:pPr>
              <a:lnSpc>
                <a:spcPts val="2430"/>
              </a:lnSpc>
              <a:spcAft>
                <a:spcPts val="800"/>
              </a:spcAft>
            </a:pPr>
            <a:r>
              <a:rPr lang="en-US" dirty="0" smtClean="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Since the target variable is binary, the machine learning algorithms used will be classifiers. </a:t>
            </a: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We will use the following models from the </a:t>
            </a:r>
            <a:r>
              <a:rPr lang="en-US" dirty="0" err="1" smtClean="0">
                <a:effectLst/>
                <a:latin typeface="Calibri Light" panose="020F0302020204030204" pitchFamily="34" charset="0"/>
                <a:ea typeface="Times New Roman" panose="02020603050405020304" pitchFamily="18" charset="0"/>
                <a:cs typeface="Times New Roman" panose="02020603050405020304" pitchFamily="18" charset="0"/>
              </a:rPr>
              <a:t>scikit</a:t>
            </a:r>
            <a:r>
              <a:rPr lang="en-US" dirty="0" smtClean="0">
                <a:effectLst/>
                <a:latin typeface="Calibri Light" panose="020F0302020204030204" pitchFamily="34" charset="0"/>
                <a:ea typeface="Times New Roman" panose="02020603050405020304" pitchFamily="18" charset="0"/>
                <a:cs typeface="Times New Roman" panose="02020603050405020304" pitchFamily="18" charset="0"/>
              </a:rPr>
              <a:t> learn machine learning library for our predictive accuracy results comparison: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Logistic Regression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Gradient Boost Machine</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Decision Tree</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a:lnSpc>
                <a:spcPct val="107000"/>
              </a:lnSpc>
            </a:pPr>
            <a:r>
              <a:rPr lang="en-US" dirty="0" smtClean="0">
                <a:effectLst/>
                <a:latin typeface="Calibri Light" panose="020F0302020204030204" pitchFamily="34" charset="0"/>
                <a:ea typeface="Calibri Light" panose="020F0302020204030204" pitchFamily="34" charset="0"/>
                <a:cs typeface="Times New Roman" panose="02020603050405020304" pitchFamily="18" charset="0"/>
              </a:rPr>
              <a:t>Random Forest Classifier</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mj-lt"/>
              <a:buAutoNum type="arabicPeriod"/>
            </a:pPr>
            <a:r>
              <a:rPr lang="en-US" dirty="0" smtClean="0">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Logistic Regression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457200" marR="0">
              <a:lnSpc>
                <a:spcPct val="107000"/>
              </a:lnSpc>
              <a:spcBef>
                <a:spcPts val="0"/>
              </a:spcBef>
              <a:spcAft>
                <a:spcPts val="1920"/>
              </a:spcAft>
            </a:pPr>
            <a:r>
              <a:rPr lang="en-US" dirty="0" smtClean="0">
                <a:solidFill>
                  <a:srgbClr val="555555"/>
                </a:solidFill>
                <a:effectLst/>
                <a:latin typeface="Calibri Light" panose="020F0302020204030204" pitchFamily="34" charset="0"/>
                <a:ea typeface="Calibri Light" panose="020F0302020204030204" pitchFamily="34" charset="0"/>
                <a:cs typeface="Helvetica" panose="020B0604020202020204" pitchFamily="34" charset="0"/>
              </a:rPr>
              <a:t>Logistic regression fits a logistic model to data and makes predictions about the probability of an event (between 0 and 1).</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mj-lt"/>
              <a:buAutoNum type="arabicPeriod"/>
            </a:pPr>
            <a:r>
              <a:rPr lang="en-US" dirty="0" smtClean="0">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Gradient Boosting Machine Classifier is an ensemble method that combines multiple decision trees. Gradient boosting works by building trees serially. Each tree tries to correct the previous one and more and more shallow trees are added to iteratively improve performance.</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mj-lt"/>
              <a:buAutoNum type="arabicPeriod"/>
            </a:pPr>
            <a:r>
              <a:rPr lang="en-US" dirty="0" smtClean="0">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Decision Tree Classifier ask and learn a hierarchy of if/then else questions which lead to a decision.</a:t>
            </a:r>
            <a:endParaRPr lang="en-US" sz="1400" dirty="0" smtClean="0">
              <a:effectLst/>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mj-lt"/>
              <a:buAutoNum type="arabicPeriod"/>
            </a:pPr>
            <a:r>
              <a:rPr lang="en-US" dirty="0" smtClean="0">
                <a:solidFill>
                  <a:srgbClr val="333333"/>
                </a:solidFill>
                <a:effectLst/>
                <a:latin typeface="Calibri Light" panose="020F0302020204030204" pitchFamily="34" charset="0"/>
                <a:ea typeface="Calibri Light" panose="020F0302020204030204" pitchFamily="34" charset="0"/>
                <a:cs typeface="Times New Roman" panose="02020603050405020304" pitchFamily="18" charset="0"/>
              </a:rPr>
              <a:t>Random Forest Classifier is an ensemble model which aggregates the results of a specified number of decision trees to predict the most likely classification. Decision trees are randomly generated, and each prediction is summed up the winning prediction is chosen.</a:t>
            </a:r>
            <a:endParaRPr lang="en-US" sz="1400" dirty="0">
              <a:effectLst/>
              <a:latin typeface="Calibri Light" panose="020F0302020204030204" pitchFamily="34"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344418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956</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 Unicode MS</vt:lpstr>
      <vt:lpstr>Arial</vt:lpstr>
      <vt:lpstr>Calibri</vt:lpstr>
      <vt:lpstr>Calibri Light</vt:lpstr>
      <vt:lpstr>Courier New</vt:lpstr>
      <vt:lpstr>Helvetica</vt:lpstr>
      <vt:lpstr>Symbol</vt:lpstr>
      <vt:lpstr>Times New Roman</vt:lpstr>
      <vt:lpstr>Office Theme</vt:lpstr>
      <vt:lpstr>Predicting Divorce </vt:lpstr>
      <vt:lpstr>PowerPoint Presentation</vt:lpstr>
      <vt:lpstr>PowerPoint Presentation</vt:lpstr>
      <vt:lpstr>PowerPoint Presentation</vt:lpstr>
      <vt:lpstr>PowerPoint Presentation</vt:lpstr>
      <vt:lpstr>PowerPoint Presentation</vt:lpstr>
      <vt:lpstr>PowerPoint Presentation</vt:lpstr>
      <vt:lpstr>Dimensional Reduction </vt:lpstr>
      <vt:lpstr>PowerPoint Presentation</vt:lpstr>
      <vt:lpstr>The Results </vt:lpstr>
      <vt:lpstr>Logistic Regression</vt:lpstr>
      <vt:lpstr>Gradient Boosting Classifier </vt:lpstr>
      <vt:lpstr>Decision Tree Classifier</vt:lpstr>
      <vt:lpstr>Random Forest Classifier </vt:lpstr>
      <vt:lpstr>Model Accuracy Comparison</vt:lpstr>
      <vt:lpstr>PowerPoint Presentation</vt:lpstr>
      <vt:lpstr>Analysis </vt:lpstr>
      <vt:lpstr>PowerPoint Presentation</vt:lpstr>
      <vt:lpstr>Recommendations </vt:lpstr>
      <vt:lpstr> 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Divorce</dc:title>
  <dc:creator>Karen Masterson</dc:creator>
  <cp:lastModifiedBy>Karen Masterson</cp:lastModifiedBy>
  <cp:revision>30</cp:revision>
  <dcterms:created xsi:type="dcterms:W3CDTF">2017-11-14T04:48:04Z</dcterms:created>
  <dcterms:modified xsi:type="dcterms:W3CDTF">2017-11-14T05:53:37Z</dcterms:modified>
</cp:coreProperties>
</file>