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59" r:id="rId5"/>
    <p:sldId id="263" r:id="rId6"/>
    <p:sldId id="264"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2072"/>
    <p:restoredTop sz="94614"/>
  </p:normalViewPr>
  <p:slideViewPr>
    <p:cSldViewPr snapToGrid="0" snapToObjects="1">
      <p:cViewPr varScale="1">
        <p:scale>
          <a:sx n="24" d="100"/>
          <a:sy n="24" d="100"/>
        </p:scale>
        <p:origin x="192" y="1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a:t>12/14/18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a:t>12/14/18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a:t>12/14/18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a:t>12/14/18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a:t>12/14/18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a:t>12/14/18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a:t>12/14/18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a:t>12/14/18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a:t>12/14/18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a:t>12/14/18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a:t>12/14/18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a:t>12/14/18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a:t>12/14/18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a:t>12/14/18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a:t>12/14/18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a:t>12/14/18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a:t>12/14/18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a:t>12/14/18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714624"/>
            <a:ext cx="8144134" cy="1420729"/>
          </a:xfrm>
        </p:spPr>
        <p:txBody>
          <a:bodyPr/>
          <a:lstStyle/>
          <a:p>
            <a:r>
              <a:rPr lang="en-US" b="1" dirty="0"/>
              <a:t>Supervised Capstone: </a:t>
            </a:r>
            <a:br>
              <a:rPr lang="en-US" b="1" dirty="0"/>
            </a:br>
            <a:endParaRPr lang="en-US" dirty="0"/>
          </a:p>
        </p:txBody>
      </p:sp>
      <p:sp>
        <p:nvSpPr>
          <p:cNvPr id="3" name="Subtitle 2"/>
          <p:cNvSpPr>
            <a:spLocks noGrp="1"/>
          </p:cNvSpPr>
          <p:nvPr>
            <p:ph type="subTitle" idx="1"/>
          </p:nvPr>
        </p:nvSpPr>
        <p:spPr/>
        <p:txBody>
          <a:bodyPr/>
          <a:lstStyle/>
          <a:p>
            <a:r>
              <a:rPr lang="en-US" sz="3200" b="1" dirty="0"/>
              <a:t>Predicting Zillow Zestimate residual error (logerror</a:t>
            </a:r>
            <a:r>
              <a:rPr lang="en-US" sz="3200" b="1" dirty="0" smtClean="0"/>
              <a:t>).</a:t>
            </a:r>
            <a:endParaRPr lang="en-US" sz="3200" dirty="0"/>
          </a:p>
        </p:txBody>
      </p:sp>
    </p:spTree>
    <p:extLst>
      <p:ext uri="{BB962C8B-B14F-4D97-AF65-F5344CB8AC3E}">
        <p14:creationId xmlns:p14="http://schemas.microsoft.com/office/powerpoint/2010/main" val="2010823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information</a:t>
            </a:r>
            <a:endParaRPr lang="en-US" dirty="0"/>
          </a:p>
        </p:txBody>
      </p:sp>
      <p:sp>
        <p:nvSpPr>
          <p:cNvPr id="3" name="Content Placeholder 2"/>
          <p:cNvSpPr>
            <a:spLocks noGrp="1"/>
          </p:cNvSpPr>
          <p:nvPr>
            <p:ph idx="1"/>
          </p:nvPr>
        </p:nvSpPr>
        <p:spPr>
          <a:xfrm>
            <a:off x="281355" y="2063262"/>
            <a:ext cx="11090030" cy="4794738"/>
          </a:xfrm>
        </p:spPr>
        <p:txBody>
          <a:bodyPr>
            <a:normAutofit/>
          </a:bodyPr>
          <a:lstStyle/>
          <a:p>
            <a:r>
              <a:rPr lang="en-US" dirty="0" smtClean="0"/>
              <a:t>Zillow created “Zestimate” which gives customers a lot of information about homes and housing markets at no cost by using publicly available data. </a:t>
            </a:r>
          </a:p>
          <a:p>
            <a:endParaRPr lang="en-US" dirty="0"/>
          </a:p>
          <a:p>
            <a:r>
              <a:rPr lang="en-US" dirty="0" smtClean="0"/>
              <a:t>7.5 million statistical and machine learning models  that analyze hundreds of data  points on each property are used by Zillow to create  and improve “Zestimate”. They improved median margin of error from 14% to 5%. Zillow announced a Kaggle competition to improve the accuracy of “Zestimate” even further.</a:t>
            </a:r>
          </a:p>
          <a:p>
            <a:endParaRPr lang="en-US" dirty="0"/>
          </a:p>
          <a:p>
            <a:r>
              <a:rPr lang="en-US" dirty="0" smtClean="0"/>
              <a:t>This problem can be handled by a typical supervised machine learning, because supervised learning algorithms learns and analyzes labeled training data and then generates function to predict output. </a:t>
            </a:r>
            <a:endParaRPr lang="en-US" dirty="0"/>
          </a:p>
        </p:txBody>
      </p:sp>
    </p:spTree>
    <p:extLst>
      <p:ext uri="{BB962C8B-B14F-4D97-AF65-F5344CB8AC3E}">
        <p14:creationId xmlns:p14="http://schemas.microsoft.com/office/powerpoint/2010/main" val="2089433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a:t>Build a model to improve the </a:t>
            </a:r>
            <a:r>
              <a:rPr lang="en-US" dirty="0" smtClean="0"/>
              <a:t>Zillow </a:t>
            </a:r>
            <a:r>
              <a:rPr lang="en-US" dirty="0"/>
              <a:t>Zestimate residual error (also know as the log-error</a:t>
            </a:r>
            <a:r>
              <a:rPr lang="en-US" dirty="0" smtClean="0"/>
              <a:t>)#(i.e. </a:t>
            </a:r>
            <a:r>
              <a:rPr lang="en-US" dirty="0"/>
              <a:t>“Zestimates” are estimated home values based)</a:t>
            </a:r>
          </a:p>
        </p:txBody>
      </p:sp>
    </p:spTree>
    <p:extLst>
      <p:ext uri="{BB962C8B-B14F-4D97-AF65-F5344CB8AC3E}">
        <p14:creationId xmlns:p14="http://schemas.microsoft.com/office/powerpoint/2010/main" val="327476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Research Questions</a:t>
            </a:r>
            <a:r>
              <a:rPr lang="en-US" dirty="0" smtClean="0"/>
              <a:t>:</a:t>
            </a:r>
            <a:endParaRPr lang="en-US" dirty="0"/>
          </a:p>
        </p:txBody>
      </p:sp>
      <p:sp>
        <p:nvSpPr>
          <p:cNvPr id="3" name="Content Placeholder 2"/>
          <p:cNvSpPr>
            <a:spLocks noGrp="1"/>
          </p:cNvSpPr>
          <p:nvPr>
            <p:ph idx="1"/>
          </p:nvPr>
        </p:nvSpPr>
        <p:spPr/>
        <p:txBody>
          <a:bodyPr/>
          <a:lstStyle/>
          <a:p>
            <a:r>
              <a:rPr lang="en-US" dirty="0" smtClean="0"/>
              <a:t>Is there </a:t>
            </a:r>
            <a:r>
              <a:rPr lang="en-US" dirty="0"/>
              <a:t>a strong correlations between the property features and the logerror</a:t>
            </a:r>
            <a:r>
              <a:rPr lang="en-US" dirty="0" smtClean="0"/>
              <a:t>?</a:t>
            </a:r>
          </a:p>
          <a:p>
            <a:r>
              <a:rPr lang="en-US" dirty="0" smtClean="0"/>
              <a:t>What </a:t>
            </a:r>
            <a:r>
              <a:rPr lang="en-US" dirty="0"/>
              <a:t>is the best model to use for predicting the logerror</a:t>
            </a:r>
            <a:r>
              <a:rPr lang="en-US" dirty="0" smtClean="0"/>
              <a:t>?</a:t>
            </a:r>
          </a:p>
          <a:p>
            <a:r>
              <a:rPr lang="en-US" dirty="0" smtClean="0"/>
              <a:t>What </a:t>
            </a:r>
            <a:r>
              <a:rPr lang="en-US" dirty="0"/>
              <a:t>are the most important features used by the strongest performing model?</a:t>
            </a:r>
          </a:p>
        </p:txBody>
      </p:sp>
    </p:spTree>
    <p:extLst>
      <p:ext uri="{BB962C8B-B14F-4D97-AF65-F5344CB8AC3E}">
        <p14:creationId xmlns:p14="http://schemas.microsoft.com/office/powerpoint/2010/main" val="809550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statement</a:t>
            </a:r>
            <a:endParaRPr lang="en-US" dirty="0"/>
          </a:p>
        </p:txBody>
      </p:sp>
      <p:sp>
        <p:nvSpPr>
          <p:cNvPr id="3" name="Content Placeholder 2"/>
          <p:cNvSpPr>
            <a:spLocks noGrp="1"/>
          </p:cNvSpPr>
          <p:nvPr>
            <p:ph idx="1"/>
          </p:nvPr>
        </p:nvSpPr>
        <p:spPr>
          <a:xfrm>
            <a:off x="680321" y="2336872"/>
            <a:ext cx="9613861" cy="4345281"/>
          </a:xfrm>
        </p:spPr>
        <p:txBody>
          <a:bodyPr/>
          <a:lstStyle/>
          <a:p>
            <a:r>
              <a:rPr lang="en-US" dirty="0" smtClean="0"/>
              <a:t>The goal of this project is to predict the log error between Zestimate and actual price, the following steps will be followed to accomplish this goal:</a:t>
            </a:r>
          </a:p>
          <a:p>
            <a:r>
              <a:rPr lang="en-US" dirty="0" smtClean="0"/>
              <a:t>Clean the data </a:t>
            </a:r>
            <a:r>
              <a:rPr lang="mr-IN" dirty="0" smtClean="0"/>
              <a:t>–</a:t>
            </a:r>
            <a:r>
              <a:rPr lang="en-US" dirty="0" smtClean="0"/>
              <a:t> includes dealing with Null and missing values, as well as converting non-numerical data to numerical data and remove outliers.</a:t>
            </a:r>
          </a:p>
          <a:p>
            <a:r>
              <a:rPr lang="en-US" dirty="0" smtClean="0"/>
              <a:t>Explore the data and understand the correlations between our features and predictor variable. </a:t>
            </a:r>
          </a:p>
          <a:p>
            <a:r>
              <a:rPr lang="en-US" dirty="0" smtClean="0"/>
              <a:t>Split the dataset into training and testing set</a:t>
            </a:r>
          </a:p>
          <a:p>
            <a:r>
              <a:rPr lang="en-US" dirty="0" smtClean="0"/>
              <a:t>Develop four models and determine which model yields the best performance. </a:t>
            </a:r>
            <a:endParaRPr lang="en-US" dirty="0"/>
          </a:p>
        </p:txBody>
      </p:sp>
    </p:spTree>
    <p:extLst>
      <p:ext uri="{BB962C8B-B14F-4D97-AF65-F5344CB8AC3E}">
        <p14:creationId xmlns:p14="http://schemas.microsoft.com/office/powerpoint/2010/main" val="335422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metrics</a:t>
            </a:r>
            <a:endParaRPr lang="en-US" dirty="0"/>
          </a:p>
        </p:txBody>
      </p:sp>
      <p:sp>
        <p:nvSpPr>
          <p:cNvPr id="3" name="Content Placeholder 2"/>
          <p:cNvSpPr>
            <a:spLocks noGrp="1"/>
          </p:cNvSpPr>
          <p:nvPr>
            <p:ph idx="1"/>
          </p:nvPr>
        </p:nvSpPr>
        <p:spPr>
          <a:xfrm>
            <a:off x="680321" y="2336872"/>
            <a:ext cx="9613861" cy="4063927"/>
          </a:xfrm>
        </p:spPr>
        <p:txBody>
          <a:bodyPr/>
          <a:lstStyle/>
          <a:p>
            <a:r>
              <a:rPr lang="en-US" dirty="0" smtClean="0"/>
              <a:t>The four models that will be used will produced metrics for </a:t>
            </a:r>
          </a:p>
          <a:p>
            <a:pPr lvl="1"/>
            <a:r>
              <a:rPr lang="en-US" dirty="0" smtClean="0"/>
              <a:t>R2 </a:t>
            </a:r>
            <a:r>
              <a:rPr lang="mr-IN" dirty="0" smtClean="0"/>
              <a:t>–</a:t>
            </a:r>
            <a:r>
              <a:rPr lang="en-US" dirty="0" smtClean="0"/>
              <a:t> </a:t>
            </a:r>
            <a:r>
              <a:rPr lang="en-US" dirty="0"/>
              <a:t>total variance explained by </a:t>
            </a:r>
            <a:r>
              <a:rPr lang="en-US" dirty="0" smtClean="0"/>
              <a:t>model </a:t>
            </a:r>
            <a:r>
              <a:rPr lang="en-US" dirty="0"/>
              <a:t>/ total </a:t>
            </a:r>
            <a:r>
              <a:rPr lang="en-US" dirty="0" smtClean="0"/>
              <a:t>variance. </a:t>
            </a:r>
            <a:r>
              <a:rPr lang="en-US" b="1" dirty="0" smtClean="0"/>
              <a:t>Variance</a:t>
            </a:r>
            <a:r>
              <a:rPr lang="en-US" dirty="0"/>
              <a:t> Is a measure of how far observed values differ from the average of predicted values, i.e., their difference from the </a:t>
            </a:r>
            <a:r>
              <a:rPr lang="en-US" b="1" dirty="0"/>
              <a:t>predicted value mean</a:t>
            </a:r>
            <a:endParaRPr lang="en-US" dirty="0" smtClean="0"/>
          </a:p>
          <a:p>
            <a:pPr lvl="1"/>
            <a:r>
              <a:rPr lang="en-US" dirty="0" smtClean="0"/>
              <a:t>MSE - </a:t>
            </a:r>
            <a:r>
              <a:rPr lang="en-US" dirty="0"/>
              <a:t>is the average of the square of the </a:t>
            </a:r>
            <a:r>
              <a:rPr lang="en-US" dirty="0" smtClean="0"/>
              <a:t>errors. Error is the difference between the observed values  and the predicted values.</a:t>
            </a:r>
          </a:p>
          <a:p>
            <a:pPr lvl="1"/>
            <a:r>
              <a:rPr lang="en-US" dirty="0" smtClean="0"/>
              <a:t>RMES </a:t>
            </a:r>
            <a:r>
              <a:rPr lang="mr-IN" dirty="0" smtClean="0"/>
              <a:t>–</a:t>
            </a:r>
            <a:r>
              <a:rPr lang="en-US" dirty="0" smtClean="0"/>
              <a:t> Square root of MSE. </a:t>
            </a:r>
            <a:r>
              <a:rPr lang="en-US" dirty="0"/>
              <a:t>It’s the square root of the average of squared differences between prediction and actual observation.</a:t>
            </a:r>
          </a:p>
          <a:p>
            <a:r>
              <a:rPr lang="en-US" dirty="0" smtClean="0"/>
              <a:t>The best score based on the RMES will determine which model will be selected. RMSE is more useful when large errors are particularly </a:t>
            </a:r>
            <a:r>
              <a:rPr lang="en-US" dirty="0" smtClean="0"/>
              <a:t>undesirable. </a:t>
            </a:r>
            <a:endParaRPr lang="en-US" dirty="0" smtClean="0"/>
          </a:p>
        </p:txBody>
      </p:sp>
    </p:spTree>
    <p:extLst>
      <p:ext uri="{BB962C8B-B14F-4D97-AF65-F5344CB8AC3E}">
        <p14:creationId xmlns:p14="http://schemas.microsoft.com/office/powerpoint/2010/main" val="592360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Gathering </a:t>
            </a:r>
            <a:r>
              <a:rPr lang="en-US" b="1" dirty="0" smtClean="0"/>
              <a:t>Data</a:t>
            </a:r>
            <a:r>
              <a:rPr lang="en-US" b="1" dirty="0"/>
              <a:t/>
            </a:r>
            <a:br>
              <a:rPr lang="en-US" b="1" dirty="0"/>
            </a:br>
            <a:endParaRPr lang="en-US" dirty="0"/>
          </a:p>
        </p:txBody>
      </p:sp>
      <p:sp>
        <p:nvSpPr>
          <p:cNvPr id="3" name="Content Placeholder 2"/>
          <p:cNvSpPr>
            <a:spLocks noGrp="1"/>
          </p:cNvSpPr>
          <p:nvPr>
            <p:ph idx="1"/>
          </p:nvPr>
        </p:nvSpPr>
        <p:spPr>
          <a:xfrm>
            <a:off x="680321" y="2100263"/>
            <a:ext cx="9613861" cy="4271962"/>
          </a:xfrm>
        </p:spPr>
        <p:txBody>
          <a:bodyPr>
            <a:normAutofit/>
          </a:bodyPr>
          <a:lstStyle/>
          <a:p>
            <a:r>
              <a:rPr lang="en-US" dirty="0" smtClean="0"/>
              <a:t>Today </a:t>
            </a:r>
            <a:r>
              <a:rPr lang="en-US" dirty="0"/>
              <a:t>I will be presenting my </a:t>
            </a:r>
            <a:r>
              <a:rPr lang="en-US" dirty="0" smtClean="0"/>
              <a:t>analysis </a:t>
            </a:r>
            <a:r>
              <a:rPr lang="en-US" dirty="0"/>
              <a:t>and models based on 2017 property dataset, which contains features that can be used to determine the value of a house. Understanding the features and it's relationship to the logerror, can be used to to help a model increase the accuracy of the logerror prediction. The following links below are sites I used to gather more information about the dataset. </a:t>
            </a:r>
          </a:p>
        </p:txBody>
      </p:sp>
    </p:spTree>
    <p:extLst>
      <p:ext uri="{BB962C8B-B14F-4D97-AF65-F5344CB8AC3E}">
        <p14:creationId xmlns:p14="http://schemas.microsoft.com/office/powerpoint/2010/main" val="1569406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744</TotalTime>
  <Words>384</Words>
  <Application>Microsoft Macintosh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Mangal</vt:lpstr>
      <vt:lpstr>Trebuchet MS</vt:lpstr>
      <vt:lpstr>Berlin</vt:lpstr>
      <vt:lpstr>Supervised Capstone:  </vt:lpstr>
      <vt:lpstr>Background information</vt:lpstr>
      <vt:lpstr>Problem Statement</vt:lpstr>
      <vt:lpstr> Research Questions:</vt:lpstr>
      <vt:lpstr>Solution statement</vt:lpstr>
      <vt:lpstr>Evaluation metrics</vt:lpstr>
      <vt:lpstr>Gathering Data </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Capstone:  </dc:title>
  <dc:creator>Karen Mcgee</dc:creator>
  <cp:lastModifiedBy>Karen Mcgee</cp:lastModifiedBy>
  <cp:revision>8</cp:revision>
  <dcterms:created xsi:type="dcterms:W3CDTF">2018-12-11T17:28:15Z</dcterms:created>
  <dcterms:modified xsi:type="dcterms:W3CDTF">2018-12-15T00:46:32Z</dcterms:modified>
</cp:coreProperties>
</file>