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70" r:id="rId11"/>
    <p:sldId id="269" r:id="rId12"/>
    <p:sldId id="264" r:id="rId13"/>
    <p:sldId id="265" r:id="rId14"/>
    <p:sldId id="266" r:id="rId15"/>
    <p:sldId id="271"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65634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53096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40549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405984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57966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178B-5A77-496A-9807-14D7EFE9DB5D}"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96292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178B-5A77-496A-9807-14D7EFE9DB5D}" type="datetimeFigureOut">
              <a:rPr lang="en-US" smtClean="0"/>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41808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178B-5A77-496A-9807-14D7EFE9DB5D}" type="datetimeFigureOut">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83007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178B-5A77-496A-9807-14D7EFE9DB5D}" type="datetimeFigureOut">
              <a:rPr lang="en-US" smtClean="0"/>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71683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13744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54430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178B-5A77-496A-9807-14D7EFE9DB5D}" type="datetimeFigureOut">
              <a:rPr lang="en-US" smtClean="0"/>
              <a:t>6/7/2019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D8763-2E49-4BC6-B329-3F984EAF4B89}" type="slidenum">
              <a:rPr lang="en-US" smtClean="0"/>
              <a:t>‹#›</a:t>
            </a:fld>
            <a:endParaRPr lang="en-US"/>
          </a:p>
        </p:txBody>
      </p:sp>
    </p:spTree>
    <p:extLst>
      <p:ext uri="{BB962C8B-B14F-4D97-AF65-F5344CB8AC3E}">
        <p14:creationId xmlns:p14="http://schemas.microsoft.com/office/powerpoint/2010/main" val="260176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csharp/index" TargetMode="External"/><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asp.net_core/" TargetMode="External"/><Relationship Id="rId2" Type="http://schemas.openxmlformats.org/officeDocument/2006/relationships/hyperlink" Target="https://docs.microsoft.com/en-us/aspnet/?view=aspnetcore-2.2#pivot=core&amp;panel=core_overview"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ef/#pivot=entityfmwk&amp;panel=entityfmwk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isualstudioshortcuts.com/2017/" TargetMode="External"/><Relationship Id="rId2" Type="http://schemas.openxmlformats.org/officeDocument/2006/relationships/hyperlink" Target="https://docs.microsoft.com/en-us/visualstudio/ide/navigating-code?view=vs-201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visualstudio/test/walkthrough-creating-and-running-unit-tests-for-managed-code?view=vs-20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Visual Studio</a:t>
            </a:r>
            <a:endParaRPr lang="en-US" dirty="0"/>
          </a:p>
        </p:txBody>
      </p:sp>
      <p:sp>
        <p:nvSpPr>
          <p:cNvPr id="3" name="Subtitle 2"/>
          <p:cNvSpPr>
            <a:spLocks noGrp="1"/>
          </p:cNvSpPr>
          <p:nvPr>
            <p:ph type="subTitle" idx="1"/>
          </p:nvPr>
        </p:nvSpPr>
        <p:spPr/>
        <p:txBody>
          <a:bodyPr/>
          <a:lstStyle/>
          <a:p>
            <a:r>
              <a:rPr lang="en-US" dirty="0" smtClean="0"/>
              <a:t>Basics</a:t>
            </a:r>
            <a:endParaRPr lang="en-US" dirty="0"/>
          </a:p>
        </p:txBody>
      </p:sp>
    </p:spTree>
    <p:extLst>
      <p:ext uri="{BB962C8B-B14F-4D97-AF65-F5344CB8AC3E}">
        <p14:creationId xmlns:p14="http://schemas.microsoft.com/office/powerpoint/2010/main" val="4174238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from usage</a:t>
            </a:r>
            <a:endParaRPr lang="en-US" dirty="0"/>
          </a:p>
        </p:txBody>
      </p:sp>
      <p:pic>
        <p:nvPicPr>
          <p:cNvPr id="4" name="Content Placeholder 3"/>
          <p:cNvPicPr>
            <a:picLocks noGrp="1" noChangeAspect="1"/>
          </p:cNvPicPr>
          <p:nvPr>
            <p:ph idx="1"/>
          </p:nvPr>
        </p:nvPicPr>
        <p:blipFill>
          <a:blip r:embed="rId2"/>
          <a:stretch>
            <a:fillRect/>
          </a:stretch>
        </p:blipFill>
        <p:spPr>
          <a:xfrm>
            <a:off x="3924571" y="2163199"/>
            <a:ext cx="4342857" cy="3676190"/>
          </a:xfrm>
          <a:prstGeom prst="rect">
            <a:avLst/>
          </a:prstGeom>
        </p:spPr>
      </p:pic>
    </p:spTree>
    <p:extLst>
      <p:ext uri="{BB962C8B-B14F-4D97-AF65-F5344CB8AC3E}">
        <p14:creationId xmlns:p14="http://schemas.microsoft.com/office/powerpoint/2010/main" val="11590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a:t>
            </a:r>
            <a:r>
              <a:rPr lang="en-US" b="1" dirty="0" err="1" smtClean="0"/>
              <a:t>IntelliTest</a:t>
            </a:r>
            <a:endParaRPr lang="en-US" dirty="0"/>
          </a:p>
        </p:txBody>
      </p:sp>
      <p:pic>
        <p:nvPicPr>
          <p:cNvPr id="4" name="Content Placeholder 3"/>
          <p:cNvPicPr>
            <a:picLocks noGrp="1" noChangeAspect="1"/>
          </p:cNvPicPr>
          <p:nvPr>
            <p:ph idx="1"/>
          </p:nvPr>
        </p:nvPicPr>
        <p:blipFill>
          <a:blip r:embed="rId2"/>
          <a:stretch>
            <a:fillRect/>
          </a:stretch>
        </p:blipFill>
        <p:spPr>
          <a:xfrm>
            <a:off x="2653143" y="2872722"/>
            <a:ext cx="6885714" cy="2257143"/>
          </a:xfrm>
          <a:prstGeom prst="rect">
            <a:avLst/>
          </a:prstGeom>
        </p:spPr>
      </p:pic>
    </p:spTree>
    <p:extLst>
      <p:ext uri="{BB962C8B-B14F-4D97-AF65-F5344CB8AC3E}">
        <p14:creationId xmlns:p14="http://schemas.microsoft.com/office/powerpoint/2010/main" val="334540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Reference/C# Guide</a:t>
            </a:r>
            <a:endParaRPr lang="en-US" dirty="0"/>
          </a:p>
        </p:txBody>
      </p:sp>
      <p:sp>
        <p:nvSpPr>
          <p:cNvPr id="3" name="Content Placeholder 2"/>
          <p:cNvSpPr>
            <a:spLocks noGrp="1"/>
          </p:cNvSpPr>
          <p:nvPr>
            <p:ph idx="1"/>
          </p:nvPr>
        </p:nvSpPr>
        <p:spPr/>
        <p:txBody>
          <a:bodyPr/>
          <a:lstStyle/>
          <a:p>
            <a:pPr marL="0" indent="0">
              <a:buNone/>
            </a:pPr>
            <a:r>
              <a:rPr lang="en-US" sz="2000" dirty="0"/>
              <a:t>C# keywords, operators, special characters, preprocessor directives, compiler options, and compiler errors and warnings</a:t>
            </a:r>
            <a:r>
              <a:rPr lang="en-US" sz="2000" dirty="0" smtClean="0"/>
              <a:t>.</a:t>
            </a:r>
          </a:p>
          <a:p>
            <a:pPr marL="0" indent="0">
              <a:buNone/>
            </a:pPr>
            <a:r>
              <a:rPr lang="en-US" sz="2000" dirty="0">
                <a:hlinkClick r:id="rId2"/>
              </a:rPr>
              <a:t>https://docs.microsoft.com/en-us/dotnet/csharp/language-reference</a:t>
            </a:r>
            <a:r>
              <a:rPr lang="en-US" sz="2000" dirty="0" smtClean="0">
                <a:hlinkClick r:id="rId2"/>
              </a:rPr>
              <a:t>/</a:t>
            </a:r>
            <a:endParaRPr lang="en-US" sz="2000" dirty="0" smtClean="0"/>
          </a:p>
          <a:p>
            <a:pPr marL="0" indent="0">
              <a:buNone/>
            </a:pPr>
            <a:r>
              <a:rPr lang="en-US" sz="2000" dirty="0" smtClean="0"/>
              <a:t>The </a:t>
            </a:r>
            <a:r>
              <a:rPr lang="en-US" sz="2000" dirty="0"/>
              <a:t>C# guide provides many resources about the C# language. This site has many different audiences. Depending on your experience with programming, or with the C# language and .NET, you may wish to explore different sections of this guide</a:t>
            </a:r>
            <a:r>
              <a:rPr lang="en-US" sz="2000" dirty="0" smtClean="0"/>
              <a:t>.</a:t>
            </a:r>
          </a:p>
          <a:p>
            <a:pPr marL="0" indent="0">
              <a:buNone/>
            </a:pPr>
            <a:r>
              <a:rPr lang="en-US" sz="2000" dirty="0">
                <a:hlinkClick r:id="rId3"/>
              </a:rPr>
              <a:t>https://</a:t>
            </a:r>
            <a:r>
              <a:rPr lang="en-US" sz="2000" dirty="0" smtClean="0">
                <a:hlinkClick r:id="rId3"/>
              </a:rPr>
              <a:t>docs.microsoft.com/en-us/dotnet/csharp/index</a:t>
            </a:r>
            <a:endParaRPr lang="en-US" sz="2000" dirty="0" smtClean="0"/>
          </a:p>
          <a:p>
            <a:r>
              <a:rPr lang="en-US" sz="2000" dirty="0" smtClean="0"/>
              <a:t>For brand new developers</a:t>
            </a:r>
          </a:p>
          <a:p>
            <a:r>
              <a:rPr lang="en-US" sz="2000" dirty="0" smtClean="0"/>
              <a:t>For developers new to C#</a:t>
            </a:r>
          </a:p>
          <a:p>
            <a:r>
              <a:rPr lang="en-US" sz="2000" dirty="0"/>
              <a:t>Experienced C# developers:</a:t>
            </a:r>
            <a:endParaRPr lang="en-US" sz="2000" dirty="0" smtClean="0"/>
          </a:p>
          <a:p>
            <a:pPr marL="0" indent="0">
              <a:buNone/>
            </a:pPr>
            <a:endParaRPr lang="en-US" dirty="0"/>
          </a:p>
        </p:txBody>
      </p:sp>
    </p:spTree>
    <p:extLst>
      <p:ext uri="{BB962C8B-B14F-4D97-AF65-F5344CB8AC3E}">
        <p14:creationId xmlns:p14="http://schemas.microsoft.com/office/powerpoint/2010/main" val="291990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Core 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ASP.NET Core is a new open-source and cross-platform .NET framework for building modern cloud-based web </a:t>
            </a:r>
            <a:r>
              <a:rPr lang="en-US" sz="2000" dirty="0" smtClean="0"/>
              <a:t>applications </a:t>
            </a:r>
            <a:r>
              <a:rPr lang="en-US" sz="2000" dirty="0"/>
              <a:t>on Windows, Mac, or Linux</a:t>
            </a:r>
            <a:r>
              <a:rPr lang="en-US" sz="2000" dirty="0" smtClean="0"/>
              <a:t>.</a:t>
            </a:r>
          </a:p>
          <a:p>
            <a:pPr marL="0" indent="0">
              <a:buNone/>
            </a:pPr>
            <a:endParaRPr lang="en-US" sz="2000" dirty="0"/>
          </a:p>
          <a:p>
            <a:pPr marL="0" indent="0">
              <a:buNone/>
            </a:pPr>
            <a:r>
              <a:rPr lang="en-US" sz="2000" dirty="0">
                <a:hlinkClick r:id="rId2"/>
              </a:rPr>
              <a:t>https://docs.microsoft.com/en-us/aspnet/?</a:t>
            </a:r>
            <a:r>
              <a:rPr lang="en-US" sz="2000" dirty="0" smtClean="0">
                <a:hlinkClick r:id="rId2"/>
              </a:rPr>
              <a:t>view=aspnetcore-2.2#pivot=core&amp;panel=core_overview</a:t>
            </a:r>
            <a:endParaRPr lang="en-US" sz="2000" dirty="0" smtClean="0"/>
          </a:p>
          <a:p>
            <a:pPr marL="0" indent="0">
              <a:buNone/>
            </a:pPr>
            <a:endParaRPr lang="en-US" sz="2000" dirty="0" smtClean="0"/>
          </a:p>
          <a:p>
            <a:pPr marL="0" indent="0">
              <a:buNone/>
            </a:pPr>
            <a:r>
              <a:rPr lang="en-US" sz="2000" dirty="0" smtClean="0"/>
              <a:t>Tutorials</a:t>
            </a:r>
            <a:endParaRPr lang="en-US" sz="2000" dirty="0"/>
          </a:p>
          <a:p>
            <a:pPr marL="0" indent="0">
              <a:buNone/>
            </a:pPr>
            <a:r>
              <a:rPr lang="en-US" sz="2000" dirty="0">
                <a:hlinkClick r:id="rId3"/>
              </a:rPr>
              <a:t>https://www.tutorialspoint.com/asp.net_core/</a:t>
            </a:r>
            <a:endParaRPr lang="en-US" sz="2000" dirty="0"/>
          </a:p>
        </p:txBody>
      </p:sp>
    </p:spTree>
    <p:extLst>
      <p:ext uri="{BB962C8B-B14F-4D97-AF65-F5344CB8AC3E}">
        <p14:creationId xmlns:p14="http://schemas.microsoft.com/office/powerpoint/2010/main" val="85730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 Framework </a:t>
            </a:r>
            <a:r>
              <a:rPr lang="en-US" b="1" dirty="0" smtClean="0"/>
              <a:t>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is an object-relational mapper (O/RM) that enables .NET developers to work with a database using .NET objects. It eliminates the need for most of the data-access code that developers usually need to write</a:t>
            </a:r>
            <a:r>
              <a:rPr lang="en-US" sz="2000" dirty="0" smtClean="0"/>
              <a:t>.</a:t>
            </a:r>
          </a:p>
          <a:p>
            <a:pPr marL="0" indent="0">
              <a:buNone/>
            </a:pPr>
            <a:endParaRPr lang="en-US" sz="2000" dirty="0"/>
          </a:p>
          <a:p>
            <a:pPr marL="0" indent="0">
              <a:buNone/>
            </a:pPr>
            <a:r>
              <a:rPr lang="en-US" sz="2000" dirty="0">
                <a:hlinkClick r:id="rId2"/>
              </a:rPr>
              <a:t>https://docs.microsoft.com/en-us/ef/#pivot=entityfmwk&amp;panel=entityfmwk1</a:t>
            </a:r>
            <a:endParaRPr lang="en-US" sz="2000" dirty="0" smtClean="0"/>
          </a:p>
          <a:p>
            <a:pPr marL="0" indent="0">
              <a:buNone/>
            </a:pPr>
            <a:endParaRPr lang="en-US" sz="2000" dirty="0"/>
          </a:p>
        </p:txBody>
      </p:sp>
    </p:spTree>
    <p:extLst>
      <p:ext uri="{BB962C8B-B14F-4D97-AF65-F5344CB8AC3E}">
        <p14:creationId xmlns:p14="http://schemas.microsoft.com/office/powerpoint/2010/main" val="344494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47704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loading</a:t>
            </a:r>
            <a:endParaRPr lang="en-US" dirty="0"/>
          </a:p>
        </p:txBody>
      </p:sp>
      <p:sp>
        <p:nvSpPr>
          <p:cNvPr id="3" name="Content Placeholder 2"/>
          <p:cNvSpPr>
            <a:spLocks noGrp="1"/>
          </p:cNvSpPr>
          <p:nvPr>
            <p:ph idx="1"/>
          </p:nvPr>
        </p:nvSpPr>
        <p:spPr/>
        <p:txBody>
          <a:bodyPr/>
          <a:lstStyle/>
          <a:p>
            <a:r>
              <a:rPr lang="en-US" dirty="0"/>
              <a:t>Lazy loading is delaying the loading of related data, until you specifically request for it. </a:t>
            </a:r>
            <a:endParaRPr lang="en-US" dirty="0" smtClean="0"/>
          </a:p>
          <a:p>
            <a:r>
              <a:rPr lang="en-US" dirty="0"/>
              <a:t>Eager loading is the process whereby a query for one type of entity also loads related entities as part of the query, so that we don't need to execute a separate query for related entities. Eager loading is achieved using the </a:t>
            </a:r>
            <a:r>
              <a:rPr lang="en-US" dirty="0">
                <a:solidFill>
                  <a:schemeClr val="accent6"/>
                </a:solidFill>
              </a:rPr>
              <a:t>Include() method</a:t>
            </a:r>
            <a:r>
              <a:rPr lang="en-US" dirty="0"/>
              <a:t>.</a:t>
            </a:r>
          </a:p>
        </p:txBody>
      </p:sp>
    </p:spTree>
    <p:extLst>
      <p:ext uri="{BB962C8B-B14F-4D97-AF65-F5344CB8AC3E}">
        <p14:creationId xmlns:p14="http://schemas.microsoft.com/office/powerpoint/2010/main" val="162325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Is a creative launch pad that you use to edit, debug and build code.</a:t>
            </a:r>
          </a:p>
          <a:p>
            <a:r>
              <a:rPr lang="en-US" sz="2000" dirty="0"/>
              <a:t>F</a:t>
            </a:r>
            <a:r>
              <a:rPr lang="en-US" sz="2000" dirty="0" smtClean="0"/>
              <a:t>eature-rich program that can be used for many aspects of software development</a:t>
            </a:r>
            <a:endParaRPr lang="en-US" sz="2000" dirty="0"/>
          </a:p>
        </p:txBody>
      </p:sp>
    </p:spTree>
    <p:extLst>
      <p:ext uri="{BB962C8B-B14F-4D97-AF65-F5344CB8AC3E}">
        <p14:creationId xmlns:p14="http://schemas.microsoft.com/office/powerpoint/2010/main" val="1666761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Squiggles  </a:t>
            </a:r>
            <a:br>
              <a:rPr lang="en-US" dirty="0" smtClean="0"/>
            </a:br>
            <a:r>
              <a:rPr lang="en-US" sz="1200" dirty="0" smtClean="0"/>
              <a:t>Squiggles are wavy underlines that alert you to errors or potential problems in your code as you type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838200" y="2415579"/>
            <a:ext cx="9266667" cy="3171429"/>
          </a:xfrm>
          <a:prstGeom prst="rect">
            <a:avLst/>
          </a:prstGeom>
        </p:spPr>
      </p:pic>
    </p:spTree>
    <p:extLst>
      <p:ext uri="{BB962C8B-B14F-4D97-AF65-F5344CB8AC3E}">
        <p14:creationId xmlns:p14="http://schemas.microsoft.com/office/powerpoint/2010/main" val="1391037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Quick </a:t>
            </a:r>
            <a:r>
              <a:rPr lang="en-US" dirty="0"/>
              <a:t>Actions</a:t>
            </a:r>
            <a:r>
              <a:rPr lang="en-US" sz="1200" dirty="0"/>
              <a:t> </a:t>
            </a:r>
            <a:r>
              <a:rPr lang="en-US" sz="1200" dirty="0" smtClean="0"/>
              <a:t/>
            </a:r>
            <a:br>
              <a:rPr lang="en-US" sz="1200" dirty="0" smtClean="0"/>
            </a:br>
            <a:r>
              <a:rPr lang="en-US" sz="1200" dirty="0" smtClean="0"/>
              <a:t/>
            </a:r>
            <a:br>
              <a:rPr lang="en-US" sz="1200" dirty="0" smtClean="0"/>
            </a:br>
            <a:r>
              <a:rPr lang="en-US" sz="2000" dirty="0" smtClean="0"/>
              <a:t>let </a:t>
            </a:r>
            <a:r>
              <a:rPr lang="en-US" sz="2000" dirty="0"/>
              <a:t>you easily refactor, generate, or otherwise modify code with a single action</a:t>
            </a:r>
            <a:r>
              <a:rPr lang="en-US" sz="2000" dirty="0" smtClean="0"/>
              <a:t>. Quick Actions can be applied by using the light bulb      or screwdriver          or by pressing CTRL+. </a:t>
            </a:r>
          </a:p>
          <a:p>
            <a:pPr marL="0" indent="0">
              <a:buNone/>
            </a:pPr>
            <a:endParaRPr lang="en-US" sz="1200" dirty="0" smtClean="0"/>
          </a:p>
          <a:p>
            <a:pPr marL="0" indent="0">
              <a:buNone/>
            </a:pPr>
            <a:r>
              <a:rPr lang="en-US" sz="1200" dirty="0" smtClean="0"/>
              <a:t/>
            </a:r>
            <a:br>
              <a:rPr lang="en-US" sz="1200"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4681996" y="2673005"/>
            <a:ext cx="190476" cy="285714"/>
          </a:xfrm>
          <a:prstGeom prst="rect">
            <a:avLst/>
          </a:prstGeom>
        </p:spPr>
      </p:pic>
      <p:pic>
        <p:nvPicPr>
          <p:cNvPr id="7" name="Picture 6"/>
          <p:cNvPicPr>
            <a:picLocks noChangeAspect="1"/>
          </p:cNvPicPr>
          <p:nvPr/>
        </p:nvPicPr>
        <p:blipFill>
          <a:blip r:embed="rId3"/>
          <a:stretch>
            <a:fillRect/>
          </a:stretch>
        </p:blipFill>
        <p:spPr>
          <a:xfrm>
            <a:off x="6584433" y="2673005"/>
            <a:ext cx="190476" cy="314286"/>
          </a:xfrm>
          <a:prstGeom prst="rect">
            <a:avLst/>
          </a:prstGeom>
        </p:spPr>
      </p:pic>
    </p:spTree>
    <p:extLst>
      <p:ext uri="{BB962C8B-B14F-4D97-AF65-F5344CB8AC3E}">
        <p14:creationId xmlns:p14="http://schemas.microsoft.com/office/powerpoint/2010/main" val="3555346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1800" dirty="0" smtClean="0"/>
              <a:t>IntelliSense is a term for a set of features that displays information about your code directly in the editor and, in some cases, write small bits of code for you. It's like having basic documentation inline in the editor, which saves you from having to look up type information elsewhere. IntelliSense features vary by language. </a:t>
            </a:r>
          </a:p>
          <a:p>
            <a:endParaRPr lang="en-US" sz="1800" dirty="0"/>
          </a:p>
        </p:txBody>
      </p:sp>
      <p:pic>
        <p:nvPicPr>
          <p:cNvPr id="2050" name="Picture 2" descr="C:\Users\paynek\AppData\Local\Temp\SNAGHTMLa3c75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27" y="2576223"/>
            <a:ext cx="6755428" cy="36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2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2000" dirty="0" smtClean="0"/>
              <a:t>The IntelliSense completion lists in C# contain tokens from List Members, Complete Word, and more. It provides quick access to:</a:t>
            </a:r>
          </a:p>
          <a:p>
            <a:pPr lvl="1"/>
            <a:r>
              <a:rPr lang="en-US" sz="1600" dirty="0" smtClean="0"/>
              <a:t>Members of a type or namespace</a:t>
            </a:r>
          </a:p>
          <a:p>
            <a:pPr lvl="1"/>
            <a:r>
              <a:rPr lang="en-US" sz="1600" dirty="0" smtClean="0"/>
              <a:t>Variables, commands, and functions names</a:t>
            </a:r>
          </a:p>
          <a:p>
            <a:pPr lvl="1"/>
            <a:r>
              <a:rPr lang="en-US" sz="1600" dirty="0" smtClean="0"/>
              <a:t>Language keywords</a:t>
            </a:r>
          </a:p>
          <a:p>
            <a:pPr lvl="1"/>
            <a:r>
              <a:rPr lang="en-US" sz="1600" dirty="0" smtClean="0"/>
              <a:t>Extension methods</a:t>
            </a:r>
          </a:p>
          <a:p>
            <a:pPr marL="0" indent="0">
              <a:buNone/>
            </a:pPr>
            <a:r>
              <a:rPr lang="en-US" sz="2000" dirty="0" smtClean="0"/>
              <a:t>The completion list in C# is also smart enough to filter out irrelevant tokens and pre-select a token based on context. </a:t>
            </a:r>
            <a:endParaRPr lang="en-US" sz="2000" dirty="0"/>
          </a:p>
        </p:txBody>
      </p:sp>
    </p:spTree>
    <p:extLst>
      <p:ext uri="{BB962C8B-B14F-4D97-AF65-F5344CB8AC3E}">
        <p14:creationId xmlns:p14="http://schemas.microsoft.com/office/powerpoint/2010/main" val="1181420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code</a:t>
            </a:r>
            <a:endParaRPr lang="en-US" dirty="0"/>
          </a:p>
        </p:txBody>
      </p:sp>
      <p:sp>
        <p:nvSpPr>
          <p:cNvPr id="3" name="Content Placeholder 2"/>
          <p:cNvSpPr>
            <a:spLocks noGrp="1"/>
          </p:cNvSpPr>
          <p:nvPr>
            <p:ph idx="1"/>
          </p:nvPr>
        </p:nvSpPr>
        <p:spPr/>
        <p:txBody>
          <a:bodyPr/>
          <a:lstStyle/>
          <a:p>
            <a:r>
              <a:rPr lang="en-US" dirty="0" smtClean="0"/>
              <a:t>Visual Studio provides numerous ways to navigate code in the editor. This topic summarizes the different ways you can navigate your code.</a:t>
            </a:r>
          </a:p>
          <a:p>
            <a:pPr marL="0" indent="0">
              <a:buNone/>
            </a:pPr>
            <a:r>
              <a:rPr lang="en-US" dirty="0" smtClean="0">
                <a:hlinkClick r:id="rId2"/>
              </a:rPr>
              <a:t>https://docs.microsoft.com/en-us/visualstudio/ide/navigating-code?view=vs-2019</a:t>
            </a:r>
            <a:endParaRPr lang="en-US" dirty="0" smtClean="0"/>
          </a:p>
          <a:p>
            <a:pPr marL="0" indent="0">
              <a:buNone/>
            </a:pPr>
            <a:endParaRPr lang="en-US" dirty="0"/>
          </a:p>
          <a:p>
            <a:pPr marL="0" indent="0">
              <a:buNone/>
            </a:pPr>
            <a:r>
              <a:rPr lang="en-US" dirty="0" smtClean="0"/>
              <a:t>Shortcuts</a:t>
            </a:r>
          </a:p>
          <a:p>
            <a:pPr marL="0" indent="0">
              <a:buNone/>
            </a:pPr>
            <a:r>
              <a:rPr lang="en-US" dirty="0" smtClean="0">
                <a:hlinkClick r:id="rId3"/>
              </a:rPr>
              <a:t>http://visualstudioshortcuts.com/2017/</a:t>
            </a:r>
            <a:endParaRPr lang="en-US" dirty="0"/>
          </a:p>
        </p:txBody>
      </p:sp>
    </p:spTree>
    <p:extLst>
      <p:ext uri="{BB962C8B-B14F-4D97-AF65-F5344CB8AC3E}">
        <p14:creationId xmlns:p14="http://schemas.microsoft.com/office/powerpoint/2010/main" val="148207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Test-first development with the Generate From Usage feature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Test-first development is an approach to software design in which you first write unit tests based on product specifications, and then write the source code that is required to make the tests succeed. Visual Studio supports test-first development by generating new types and members in the source code when you first reference them in your test cases, before they are defined.</a:t>
            </a:r>
          </a:p>
          <a:p>
            <a:pPr marL="0" indent="0">
              <a:buNone/>
            </a:pPr>
            <a:endParaRPr lang="en-US" dirty="0" smtClean="0"/>
          </a:p>
          <a:p>
            <a:pPr marL="0" indent="0">
              <a:buNone/>
            </a:pPr>
            <a:r>
              <a:rPr lang="en-US" dirty="0" smtClean="0"/>
              <a:t>Visual Studio generates the new types and members with minimal interruption to your workflow. You can create stubs for types, methods, properties, fields, or constructors without leaving your current location in code. When you open a dialog box to specify options for type generation, the focus returns immediately to the current open file when the dialog box closes.</a:t>
            </a:r>
            <a:endParaRPr lang="en-US" dirty="0"/>
          </a:p>
        </p:txBody>
      </p:sp>
    </p:spTree>
    <p:extLst>
      <p:ext uri="{BB962C8B-B14F-4D97-AF65-F5344CB8AC3E}">
        <p14:creationId xmlns:p14="http://schemas.microsoft.com/office/powerpoint/2010/main" val="326636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a:t>
            </a:r>
            <a:r>
              <a:rPr lang="en-US" b="1" dirty="0"/>
              <a:t>and run unit tests for managed </a:t>
            </a:r>
            <a:r>
              <a:rPr lang="en-US" b="1" dirty="0" smtClean="0"/>
              <a:t>code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This article steps you through creating, running, and customizing a series of unit tests using the Microsoft unit test framework for managed code and Visual Studio </a:t>
            </a:r>
            <a:r>
              <a:rPr lang="en-US" sz="2000" b="1" dirty="0"/>
              <a:t>Test Explorer</a:t>
            </a:r>
            <a:r>
              <a:rPr lang="en-US" sz="2000" dirty="0"/>
              <a:t>. You start with a C# project that is under development, create tests that exercise its code, run the tests, and examine the results. Then you change the project code and rerun the tests</a:t>
            </a:r>
            <a:r>
              <a:rPr lang="en-US" sz="2000" dirty="0" smtClean="0"/>
              <a:t>.</a:t>
            </a:r>
          </a:p>
          <a:p>
            <a:pPr marL="0" indent="0">
              <a:buNone/>
            </a:pPr>
            <a:r>
              <a:rPr lang="en-US" sz="2000" dirty="0">
                <a:hlinkClick r:id="rId2"/>
              </a:rPr>
              <a:t>https://docs.microsoft.com/en-us/visualstudio/test/walkthrough-creating-and-running-unit-tests-for-managed-code?view=vs-2019</a:t>
            </a:r>
            <a:endParaRPr lang="en-US" sz="2000" dirty="0"/>
          </a:p>
        </p:txBody>
      </p:sp>
    </p:spTree>
    <p:extLst>
      <p:ext uri="{BB962C8B-B14F-4D97-AF65-F5344CB8AC3E}">
        <p14:creationId xmlns:p14="http://schemas.microsoft.com/office/powerpoint/2010/main" val="296691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588</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Working with Visual Studio</vt:lpstr>
      <vt:lpstr>Introduction</vt:lpstr>
      <vt:lpstr>Popular productivity features</vt:lpstr>
      <vt:lpstr>Popular productivity features</vt:lpstr>
      <vt:lpstr>IntelliSense</vt:lpstr>
      <vt:lpstr>IntelliSense</vt:lpstr>
      <vt:lpstr>Navigate code</vt:lpstr>
      <vt:lpstr>Test-first development with the Generate From Usage feature</vt:lpstr>
      <vt:lpstr>Create and run unit tests for managed code</vt:lpstr>
      <vt:lpstr>Generate from usage</vt:lpstr>
      <vt:lpstr>Use IntelliTest</vt:lpstr>
      <vt:lpstr>C# Reference/C# Guide</vt:lpstr>
      <vt:lpstr>ASP.NET Core Documentation</vt:lpstr>
      <vt:lpstr>Entity Framework Documentation</vt:lpstr>
      <vt:lpstr>PowerPoint Presentation</vt:lpstr>
      <vt:lpstr>Entity Framework loading</vt:lpstr>
    </vt:vector>
  </TitlesOfParts>
  <Company>Oregon Employment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Visual Studio</dc:title>
  <dc:creator>PAYNE Karen</dc:creator>
  <cp:lastModifiedBy>PAYNE Karen</cp:lastModifiedBy>
  <cp:revision>20</cp:revision>
  <dcterms:created xsi:type="dcterms:W3CDTF">2019-06-06T16:45:37Z</dcterms:created>
  <dcterms:modified xsi:type="dcterms:W3CDTF">2019-06-07T17:25:40Z</dcterms:modified>
</cp:coreProperties>
</file>