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5" r:id="rId4"/>
    <p:sldId id="286" r:id="rId5"/>
    <p:sldId id="287" r:id="rId6"/>
    <p:sldId id="288" r:id="rId7"/>
    <p:sldId id="258" r:id="rId8"/>
    <p:sldId id="259" r:id="rId9"/>
    <p:sldId id="260" r:id="rId10"/>
    <p:sldId id="261" r:id="rId11"/>
    <p:sldId id="262" r:id="rId12"/>
    <p:sldId id="263" r:id="rId13"/>
    <p:sldId id="268" r:id="rId14"/>
    <p:sldId id="270" r:id="rId15"/>
    <p:sldId id="269" r:id="rId16"/>
    <p:sldId id="264" r:id="rId17"/>
    <p:sldId id="277" r:id="rId18"/>
    <p:sldId id="281" r:id="rId19"/>
    <p:sldId id="282" r:id="rId20"/>
    <p:sldId id="283" r:id="rId21"/>
    <p:sldId id="284" r:id="rId22"/>
    <p:sldId id="278" r:id="rId23"/>
    <p:sldId id="279" r:id="rId24"/>
    <p:sldId id="265" r:id="rId25"/>
    <p:sldId id="266" r:id="rId26"/>
    <p:sldId id="271" r:id="rId27"/>
    <p:sldId id="272" r:id="rId28"/>
    <p:sldId id="273" r:id="rId29"/>
    <p:sldId id="275" r:id="rId30"/>
    <p:sldId id="274" r:id="rId31"/>
    <p:sldId id="267"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90381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67702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7577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68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8476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54680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6844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25209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234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65359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27765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5770395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 Id="rId5" Type="http://schemas.openxmlformats.org/officeDocument/2006/relationships/hyperlink" Target="https://www.tutorialsteacher.com/csharp/csharp-tutorials" TargetMode="External"/><Relationship Id="rId4" Type="http://schemas.openxmlformats.org/officeDocument/2006/relationships/hyperlink" Target="https://www.tutorialspoint.com/csharp/index.ht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tokens/interpolat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csharp/language-reference/tokens/verbati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3750"/>
            <a:ext cx="9144000" cy="830511"/>
          </a:xfrm>
        </p:spPr>
        <p:txBody>
          <a:bodyPr>
            <a:normAutofit fontScale="90000"/>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pic>
        <p:nvPicPr>
          <p:cNvPr id="5" name="Picture 4"/>
          <p:cNvPicPr>
            <a:picLocks noChangeAspect="1"/>
          </p:cNvPicPr>
          <p:nvPr/>
        </p:nvPicPr>
        <p:blipFill>
          <a:blip r:embed="rId2"/>
          <a:stretch>
            <a:fillRect/>
          </a:stretch>
        </p:blipFill>
        <p:spPr>
          <a:xfrm>
            <a:off x="3213467" y="3154261"/>
            <a:ext cx="5647619" cy="2342857"/>
          </a:xfrm>
          <a:prstGeom prst="rect">
            <a:avLst/>
          </a:prstGeom>
        </p:spPr>
      </p:pic>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Create </a:t>
            </a:r>
            <a:r>
              <a:rPr lang="en-US" b="1" dirty="0"/>
              <a:t>and run unit tests for managed </a:t>
            </a:r>
            <a:r>
              <a:rPr lang="en-US" b="1" dirty="0" smtClean="0"/>
              <a:t>code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This article steps you through creating, running, and customizing a series of unit tests using the Microsoft unit test framework for managed code and Visual Studio </a:t>
            </a:r>
            <a:r>
              <a:rPr lang="en-US" sz="2000" b="1" dirty="0"/>
              <a:t>Test Explorer</a:t>
            </a:r>
            <a:r>
              <a:rPr lang="en-US" sz="2000" dirty="0"/>
              <a:t>. You start with a C# project that is under development, create tests that exercise its code, run the tests, and examine the results. Then you change the project code and rerun the tests</a:t>
            </a:r>
            <a:r>
              <a:rPr lang="en-US" sz="2000" dirty="0" smtClean="0"/>
              <a:t>.</a:t>
            </a:r>
          </a:p>
          <a:p>
            <a:pPr marL="0" indent="0">
              <a:buNone/>
            </a:pPr>
            <a:r>
              <a:rPr lang="en-US" sz="2000" dirty="0">
                <a:hlinkClick r:id="rId2"/>
              </a:rPr>
              <a:t>https://docs.microsoft.com/en-us/visualstudio/test/walkthrough-creating-and-running-unit-tests-for-managed-code?view=vs-2019</a:t>
            </a:r>
            <a:endParaRPr lang="en-US" sz="2000" dirty="0"/>
          </a:p>
        </p:txBody>
      </p:sp>
    </p:spTree>
    <p:extLst>
      <p:ext uri="{BB962C8B-B14F-4D97-AF65-F5344CB8AC3E}">
        <p14:creationId xmlns:p14="http://schemas.microsoft.com/office/powerpoint/2010/main" val="296691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from usage</a:t>
            </a:r>
            <a:endParaRPr lang="en-US" dirty="0"/>
          </a:p>
        </p:txBody>
      </p:sp>
      <p:pic>
        <p:nvPicPr>
          <p:cNvPr id="4" name="Content Placeholder 3"/>
          <p:cNvPicPr>
            <a:picLocks noGrp="1" noChangeAspect="1"/>
          </p:cNvPicPr>
          <p:nvPr>
            <p:ph idx="1"/>
          </p:nvPr>
        </p:nvPicPr>
        <p:blipFill>
          <a:blip r:embed="rId2"/>
          <a:stretch>
            <a:fillRect/>
          </a:stretch>
        </p:blipFill>
        <p:spPr>
          <a:xfrm>
            <a:off x="3924571" y="2163199"/>
            <a:ext cx="4342857" cy="3676190"/>
          </a:xfrm>
          <a:prstGeom prst="rect">
            <a:avLst/>
          </a:prstGeom>
        </p:spPr>
      </p:pic>
    </p:spTree>
    <p:extLst>
      <p:ext uri="{BB962C8B-B14F-4D97-AF65-F5344CB8AC3E}">
        <p14:creationId xmlns:p14="http://schemas.microsoft.com/office/powerpoint/2010/main" val="11590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a:t>
            </a:r>
            <a:r>
              <a:rPr lang="en-US" b="1" dirty="0" err="1" smtClean="0"/>
              <a:t>IntelliTest</a:t>
            </a:r>
            <a:endParaRPr lang="en-US" dirty="0"/>
          </a:p>
        </p:txBody>
      </p:sp>
      <p:pic>
        <p:nvPicPr>
          <p:cNvPr id="4" name="Content Placeholder 3"/>
          <p:cNvPicPr>
            <a:picLocks noGrp="1" noChangeAspect="1"/>
          </p:cNvPicPr>
          <p:nvPr>
            <p:ph idx="1"/>
          </p:nvPr>
        </p:nvPicPr>
        <p:blipFill>
          <a:blip r:embed="rId2"/>
          <a:stretch>
            <a:fillRect/>
          </a:stretch>
        </p:blipFill>
        <p:spPr>
          <a:xfrm>
            <a:off x="2653143" y="2872722"/>
            <a:ext cx="6885714" cy="2257143"/>
          </a:xfrm>
          <a:prstGeom prst="rect">
            <a:avLst/>
          </a:prstGeom>
        </p:spPr>
      </p:pic>
    </p:spTree>
    <p:extLst>
      <p:ext uri="{BB962C8B-B14F-4D97-AF65-F5344CB8AC3E}">
        <p14:creationId xmlns:p14="http://schemas.microsoft.com/office/powerpoint/2010/main" val="33454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200" dirty="0">
                <a:hlinkClick r:id="rId2"/>
              </a:rPr>
              <a:t>https://docs.microsoft.com/en-us/dotnet/csharp/language-reference</a:t>
            </a:r>
            <a:r>
              <a:rPr lang="en-US" sz="2200" dirty="0" smtClean="0">
                <a:hlinkClick r:id="rId2"/>
              </a:rPr>
              <a:t>/</a:t>
            </a:r>
            <a:endParaRPr lang="en-US" sz="22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200" dirty="0">
                <a:hlinkClick r:id="rId3"/>
              </a:rPr>
              <a:t>https://</a:t>
            </a:r>
            <a:r>
              <a:rPr lang="en-US" sz="2200" dirty="0" smtClean="0">
                <a:hlinkClick r:id="rId3"/>
              </a:rPr>
              <a:t>docs.microsoft.com/en-us/dotnet/csharp/index</a:t>
            </a:r>
            <a:endParaRPr lang="en-US" sz="2200" dirty="0" smtClean="0"/>
          </a:p>
          <a:p>
            <a:r>
              <a:rPr lang="en-US" sz="2000" dirty="0" smtClean="0"/>
              <a:t>For brand new developers</a:t>
            </a:r>
          </a:p>
          <a:p>
            <a:r>
              <a:rPr lang="en-US" sz="2000" dirty="0" smtClean="0"/>
              <a:t>For developers new to C#</a:t>
            </a:r>
          </a:p>
          <a:p>
            <a:r>
              <a:rPr lang="en-US" sz="2000" dirty="0"/>
              <a:t>Experienced C# developers</a:t>
            </a:r>
            <a:r>
              <a:rPr lang="en-US" sz="2000" dirty="0" smtClean="0"/>
              <a:t>:</a:t>
            </a:r>
          </a:p>
          <a:p>
            <a:r>
              <a:rPr lang="en-US" sz="2000" dirty="0" smtClean="0"/>
              <a:t>Using resources on the web – example (style of author)</a:t>
            </a:r>
          </a:p>
          <a:p>
            <a:pPr marL="0" indent="0">
              <a:buNone/>
            </a:pPr>
            <a:r>
              <a:rPr lang="en-US" sz="2200" dirty="0">
                <a:hlinkClick r:id="rId4"/>
              </a:rPr>
              <a:t>https://www.tutorialspoint.com/csharp/index.htm</a:t>
            </a:r>
            <a:endParaRPr lang="en-US" sz="2200" dirty="0" smtClean="0"/>
          </a:p>
          <a:p>
            <a:pPr marL="0" indent="0">
              <a:buNone/>
            </a:pPr>
            <a:r>
              <a:rPr lang="en-US" sz="2200" dirty="0">
                <a:hlinkClick r:id="rId5"/>
              </a:rPr>
              <a:t>https://www.tutorialsteacher.com/csharp/csharp-tutorials</a:t>
            </a:r>
            <a:endParaRPr lang="en-US" sz="2200" dirty="0"/>
          </a:p>
        </p:txBody>
      </p:sp>
    </p:spTree>
    <p:extLst>
      <p:ext uri="{BB962C8B-B14F-4D97-AF65-F5344CB8AC3E}">
        <p14:creationId xmlns:p14="http://schemas.microsoft.com/office/powerpoint/2010/main" val="291990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Good to know</a:t>
            </a:r>
            <a:endParaRPr lang="en-US" dirty="0"/>
          </a:p>
        </p:txBody>
      </p:sp>
      <p:sp>
        <p:nvSpPr>
          <p:cNvPr id="3" name="Content Placeholder 2"/>
          <p:cNvSpPr>
            <a:spLocks noGrp="1"/>
          </p:cNvSpPr>
          <p:nvPr>
            <p:ph idx="1"/>
          </p:nvPr>
        </p:nvSpPr>
        <p:spPr/>
        <p:txBody>
          <a:bodyPr>
            <a:normAutofit fontScale="92500"/>
          </a:bodyPr>
          <a:lstStyle/>
          <a:p>
            <a:r>
              <a:rPr lang="en-US" dirty="0" smtClean="0"/>
              <a:t>Everything is a class in C#</a:t>
            </a:r>
          </a:p>
          <a:p>
            <a:r>
              <a:rPr lang="en-US" dirty="0" smtClean="0"/>
              <a:t>Web and service projects starting point is the main project, </a:t>
            </a:r>
            <a:r>
              <a:rPr lang="en-US" dirty="0" err="1" smtClean="0"/>
              <a:t>program.cs</a:t>
            </a:r>
            <a:endParaRPr lang="en-US" dirty="0" smtClean="0"/>
          </a:p>
          <a:p>
            <a:r>
              <a:rPr lang="en-US" dirty="0" smtClean="0"/>
              <a:t>Class project have no entry point class, classes may via </a:t>
            </a:r>
            <a:r>
              <a:rPr lang="en-US" dirty="0" err="1" smtClean="0"/>
              <a:t>ctor</a:t>
            </a:r>
            <a:r>
              <a:rPr lang="en-US" dirty="0" smtClean="0"/>
              <a:t>.</a:t>
            </a:r>
          </a:p>
          <a:p>
            <a:r>
              <a:rPr lang="en-US" dirty="0" smtClean="0"/>
              <a:t>C# is case sensitive, example, </a:t>
            </a:r>
            <a:r>
              <a:rPr lang="en-US" dirty="0" err="1" smtClean="0"/>
              <a:t>firstName</a:t>
            </a:r>
            <a:r>
              <a:rPr lang="en-US" dirty="0" smtClean="0"/>
              <a:t> is different than </a:t>
            </a:r>
            <a:r>
              <a:rPr lang="en-US" dirty="0" err="1" smtClean="0"/>
              <a:t>FirstName</a:t>
            </a:r>
            <a:r>
              <a:rPr lang="en-US" dirty="0" smtClean="0"/>
              <a:t>.</a:t>
            </a:r>
          </a:p>
          <a:p>
            <a:r>
              <a:rPr lang="en-US" dirty="0" smtClean="0"/>
              <a:t>C# string concatenation “Karen ” + “Payne” (see next bullet)</a:t>
            </a:r>
          </a:p>
          <a:p>
            <a:r>
              <a:rPr lang="en-US" dirty="0"/>
              <a:t>C# </a:t>
            </a:r>
            <a:r>
              <a:rPr lang="en-US" dirty="0">
                <a:hlinkClick r:id="rId2"/>
              </a:rPr>
              <a:t>$ - string </a:t>
            </a:r>
            <a:r>
              <a:rPr lang="en-US" dirty="0" smtClean="0">
                <a:hlinkClick r:id="rId2"/>
              </a:rPr>
              <a:t>interpolation</a:t>
            </a:r>
            <a:r>
              <a:rPr lang="en-US" dirty="0" smtClean="0"/>
              <a:t>.</a:t>
            </a:r>
          </a:p>
          <a:p>
            <a:r>
              <a:rPr lang="en-US" dirty="0" smtClean="0"/>
              <a:t>C# math, +, +=, ==, -, -=, *= </a:t>
            </a:r>
            <a:r>
              <a:rPr lang="en-US" dirty="0" err="1" smtClean="0"/>
              <a:t>etc</a:t>
            </a:r>
            <a:endParaRPr lang="en-US" dirty="0" smtClean="0"/>
          </a:p>
          <a:p>
            <a:r>
              <a:rPr lang="en-US" dirty="0" smtClean="0"/>
              <a:t>C# strings use </a:t>
            </a:r>
            <a:r>
              <a:rPr lang="en-US" dirty="0" err="1" smtClean="0"/>
              <a:t>StringBuilder</a:t>
            </a:r>
            <a:r>
              <a:rPr lang="en-US" dirty="0" smtClean="0"/>
              <a:t> for large strings.</a:t>
            </a:r>
          </a:p>
          <a:p>
            <a:r>
              <a:rPr lang="en-US" dirty="0" smtClean="0"/>
              <a:t>C# String class - explore</a:t>
            </a:r>
          </a:p>
          <a:p>
            <a:endParaRPr lang="en-US" dirty="0"/>
          </a:p>
        </p:txBody>
      </p:sp>
    </p:spTree>
    <p:extLst>
      <p:ext uri="{BB962C8B-B14F-4D97-AF65-F5344CB8AC3E}">
        <p14:creationId xmlns:p14="http://schemas.microsoft.com/office/powerpoint/2010/main" val="3187349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Declaring</a:t>
            </a:r>
          </a:p>
          <a:p>
            <a:pPr marL="0" indent="0">
              <a:buNone/>
            </a:pPr>
            <a:endParaRPr lang="en-US" dirty="0"/>
          </a:p>
        </p:txBody>
      </p:sp>
      <p:pic>
        <p:nvPicPr>
          <p:cNvPr id="4" name="Picture 3"/>
          <p:cNvPicPr>
            <a:picLocks noChangeAspect="1"/>
          </p:cNvPicPr>
          <p:nvPr/>
        </p:nvPicPr>
        <p:blipFill>
          <a:blip r:embed="rId2"/>
          <a:stretch>
            <a:fillRect/>
          </a:stretch>
        </p:blipFill>
        <p:spPr>
          <a:xfrm>
            <a:off x="1101356" y="2248250"/>
            <a:ext cx="4341311" cy="4609750"/>
          </a:xfrm>
          <a:prstGeom prst="rect">
            <a:avLst/>
          </a:prstGeom>
        </p:spPr>
      </p:pic>
      <p:pic>
        <p:nvPicPr>
          <p:cNvPr id="5" name="Picture 6" descr="C:\Users\paynek\AppData\Local\Temp\SNAGHTML1efae8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131" y="835024"/>
            <a:ext cx="4333875"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Escaping</a:t>
            </a:r>
            <a:endParaRPr lang="en-US" dirty="0"/>
          </a:p>
        </p:txBody>
      </p:sp>
      <p:sp>
        <p:nvSpPr>
          <p:cNvPr id="5" name="Content Placeholder 4"/>
          <p:cNvSpPr>
            <a:spLocks noGrp="1"/>
          </p:cNvSpPr>
          <p:nvPr>
            <p:ph idx="1"/>
          </p:nvPr>
        </p:nvSpPr>
        <p:spPr>
          <a:xfrm>
            <a:off x="838200" y="1666234"/>
            <a:ext cx="10515600" cy="4351338"/>
          </a:xfrm>
        </p:spPr>
        <p:txBody>
          <a:bodyPr/>
          <a:lstStyle/>
          <a:p>
            <a:r>
              <a:rPr lang="en-US" dirty="0" smtClean="0"/>
              <a:t>\\ and </a:t>
            </a:r>
            <a:r>
              <a:rPr lang="en-US" dirty="0" smtClean="0">
                <a:hlinkClick r:id="rId2"/>
              </a:rPr>
              <a:t>@ verbatim</a:t>
            </a:r>
            <a:endParaRPr lang="en-US" dirty="0" smtClean="0"/>
          </a:p>
        </p:txBody>
      </p:sp>
      <p:pic>
        <p:nvPicPr>
          <p:cNvPr id="7" name="Picture 6"/>
          <p:cNvPicPr>
            <a:picLocks noChangeAspect="1"/>
          </p:cNvPicPr>
          <p:nvPr/>
        </p:nvPicPr>
        <p:blipFill>
          <a:blip r:embed="rId3"/>
          <a:stretch>
            <a:fillRect/>
          </a:stretch>
        </p:blipFill>
        <p:spPr>
          <a:xfrm>
            <a:off x="3158214" y="2548802"/>
            <a:ext cx="4533333" cy="552381"/>
          </a:xfrm>
          <a:prstGeom prst="rect">
            <a:avLst/>
          </a:prstGeom>
        </p:spPr>
      </p:pic>
    </p:spTree>
    <p:extLst>
      <p:ext uri="{BB962C8B-B14F-4D97-AF65-F5344CB8AC3E}">
        <p14:creationId xmlns:p14="http://schemas.microsoft.com/office/powerpoint/2010/main" val="4652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p>
          <a:p>
            <a:r>
              <a:rPr lang="en-US" sz="2000" dirty="0" err="1" smtClean="0"/>
              <a:t>Nuget</a:t>
            </a:r>
            <a:r>
              <a:rPr lang="en-US" sz="2000" dirty="0" smtClean="0"/>
              <a:t> support for installing </a:t>
            </a:r>
            <a:r>
              <a:rPr lang="en-US" sz="2000" dirty="0" err="1" smtClean="0"/>
              <a:t>thrid</a:t>
            </a:r>
            <a:r>
              <a:rPr lang="en-US" sz="2000" dirty="0" smtClean="0"/>
              <a:t> party API/plug-ins in an application.</a:t>
            </a:r>
          </a:p>
          <a:p>
            <a:r>
              <a:rPr lang="en-US" sz="2000" dirty="0" smtClean="0"/>
              <a:t>Includes an excellent debugger that allows you to debug code easily. Step through the application code to understand it line by line, or identify problems in your code.</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school</a:t>
            </a:r>
            <a:endParaRPr lang="en-US" dirty="0"/>
          </a:p>
        </p:txBody>
      </p:sp>
      <p:sp>
        <p:nvSpPr>
          <p:cNvPr id="3" name="Content Placeholder 2"/>
          <p:cNvSpPr>
            <a:spLocks noGrp="1"/>
          </p:cNvSpPr>
          <p:nvPr>
            <p:ph idx="1"/>
          </p:nvPr>
        </p:nvSpPr>
        <p:spPr/>
        <p:txBody>
          <a:bodyPr/>
          <a:lstStyle/>
          <a:p>
            <a:r>
              <a:rPr lang="en-US" dirty="0" smtClean="0"/>
              <a:t>Find item in array</a:t>
            </a:r>
          </a:p>
          <a:p>
            <a:pPr marL="0" indent="0">
              <a:buNone/>
            </a:pPr>
            <a:endParaRPr lang="en-US" dirty="0"/>
          </a:p>
        </p:txBody>
      </p:sp>
      <p:pic>
        <p:nvPicPr>
          <p:cNvPr id="4" name="Picture 3"/>
          <p:cNvPicPr>
            <a:picLocks noChangeAspect="1"/>
          </p:cNvPicPr>
          <p:nvPr/>
        </p:nvPicPr>
        <p:blipFill>
          <a:blip r:embed="rId2"/>
          <a:stretch>
            <a:fillRect/>
          </a:stretch>
        </p:blipFill>
        <p:spPr>
          <a:xfrm>
            <a:off x="2420427" y="2641418"/>
            <a:ext cx="4666667" cy="2447619"/>
          </a:xfrm>
          <a:prstGeom prst="rect">
            <a:avLst/>
          </a:prstGeom>
        </p:spPr>
      </p:pic>
    </p:spTree>
    <p:extLst>
      <p:ext uri="{BB962C8B-B14F-4D97-AF65-F5344CB8AC3E}">
        <p14:creationId xmlns:p14="http://schemas.microsoft.com/office/powerpoint/2010/main" val="166553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school</a:t>
            </a:r>
            <a:endParaRPr lang="en-US" dirty="0"/>
          </a:p>
        </p:txBody>
      </p:sp>
      <p:sp>
        <p:nvSpPr>
          <p:cNvPr id="3" name="Content Placeholder 2"/>
          <p:cNvSpPr>
            <a:spLocks noGrp="1"/>
          </p:cNvSpPr>
          <p:nvPr>
            <p:ph idx="1"/>
          </p:nvPr>
        </p:nvSpPr>
        <p:spPr/>
        <p:txBody>
          <a:bodyPr/>
          <a:lstStyle/>
          <a:p>
            <a:r>
              <a:rPr lang="en-US" dirty="0"/>
              <a:t>Find item in array</a:t>
            </a:r>
          </a:p>
          <a:p>
            <a:endParaRPr lang="en-US" dirty="0"/>
          </a:p>
        </p:txBody>
      </p:sp>
      <p:pic>
        <p:nvPicPr>
          <p:cNvPr id="4098" name="Picture 2" descr="C:\Users\paynek\AppData\Local\Temp\SNAGHTML1f4e2b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999" y="2775955"/>
            <a:ext cx="5505450"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53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smtClean="0"/>
              <a:t>Classes may be extended using extension methods</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207435" y="2296226"/>
            <a:ext cx="6200000" cy="4228571"/>
          </a:xfrm>
          <a:prstGeom prst="rect">
            <a:avLst/>
          </a:prstGeom>
        </p:spPr>
      </p:pic>
    </p:spTree>
    <p:extLst>
      <p:ext uri="{BB962C8B-B14F-4D97-AF65-F5344CB8AC3E}">
        <p14:creationId xmlns:p14="http://schemas.microsoft.com/office/powerpoint/2010/main" val="3986134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Good to know</a:t>
            </a:r>
          </a:p>
        </p:txBody>
      </p:sp>
      <p:sp>
        <p:nvSpPr>
          <p:cNvPr id="3" name="Content Placeholder 2"/>
          <p:cNvSpPr>
            <a:spLocks noGrp="1"/>
          </p:cNvSpPr>
          <p:nvPr>
            <p:ph idx="1"/>
          </p:nvPr>
        </p:nvSpPr>
        <p:spPr/>
        <p:txBody>
          <a:bodyPr/>
          <a:lstStyle/>
          <a:p>
            <a:r>
              <a:rPr lang="en-US" dirty="0"/>
              <a:t>Classes may be extended using extension methods</a:t>
            </a:r>
          </a:p>
          <a:p>
            <a:pPr marL="0" indent="0">
              <a:buNone/>
            </a:pPr>
            <a:endParaRPr lang="en-US" dirty="0"/>
          </a:p>
        </p:txBody>
      </p:sp>
      <p:pic>
        <p:nvPicPr>
          <p:cNvPr id="4" name="Picture 3"/>
          <p:cNvPicPr>
            <a:picLocks noChangeAspect="1"/>
          </p:cNvPicPr>
          <p:nvPr/>
        </p:nvPicPr>
        <p:blipFill>
          <a:blip r:embed="rId2"/>
          <a:stretch>
            <a:fillRect/>
          </a:stretch>
        </p:blipFill>
        <p:spPr>
          <a:xfrm>
            <a:off x="3540153" y="2225530"/>
            <a:ext cx="4234615" cy="4541348"/>
          </a:xfrm>
          <a:prstGeom prst="rect">
            <a:avLst/>
          </a:prstGeom>
        </p:spPr>
      </p:pic>
    </p:spTree>
    <p:extLst>
      <p:ext uri="{BB962C8B-B14F-4D97-AF65-F5344CB8AC3E}">
        <p14:creationId xmlns:p14="http://schemas.microsoft.com/office/powerpoint/2010/main" val="1875669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dirty="0">
                <a:hlinkClick r:id="rId2"/>
              </a:rPr>
              <a:t>https://docs.microsoft.com/en-us/ef/#pivot=entityfmwk&amp;panel=entityfmwk1</a:t>
            </a:r>
            <a:endParaRPr lang="en-US" sz="2000" dirty="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a:t>
            </a:r>
            <a:r>
              <a:rPr lang="en-US" smtClean="0"/>
              <a:t>Framework </a:t>
            </a:r>
            <a:r>
              <a:rPr lang="en-US" dirty="0" smtClean="0"/>
              <a:t>Reading data (simple)</a:t>
            </a:r>
            <a:endParaRPr lang="en-US" dirty="0"/>
          </a:p>
        </p:txBody>
      </p:sp>
      <p:sp>
        <p:nvSpPr>
          <p:cNvPr id="3" name="Content Placeholder 2"/>
          <p:cNvSpPr>
            <a:spLocks noGrp="1"/>
          </p:cNvSpPr>
          <p:nvPr>
            <p:ph idx="1"/>
          </p:nvPr>
        </p:nvSpPr>
        <p:spPr/>
        <p:txBody>
          <a:bodyPr/>
          <a:lstStyle/>
          <a:p>
            <a:r>
              <a:rPr lang="en-US" dirty="0" smtClean="0"/>
              <a:t>Read data by primary key</a:t>
            </a:r>
          </a:p>
          <a:p>
            <a:pPr marL="0" indent="0">
              <a:buNone/>
            </a:pPr>
            <a:endParaRPr lang="en-US" dirty="0"/>
          </a:p>
        </p:txBody>
      </p:sp>
      <p:pic>
        <p:nvPicPr>
          <p:cNvPr id="4" name="Picture 3"/>
          <p:cNvPicPr>
            <a:picLocks noChangeAspect="1"/>
          </p:cNvPicPr>
          <p:nvPr/>
        </p:nvPicPr>
        <p:blipFill>
          <a:blip r:embed="rId2"/>
          <a:stretch>
            <a:fillRect/>
          </a:stretch>
        </p:blipFill>
        <p:spPr>
          <a:xfrm>
            <a:off x="2014602" y="2473638"/>
            <a:ext cx="8028571" cy="2447619"/>
          </a:xfrm>
          <a:prstGeom prst="rect">
            <a:avLst/>
          </a:prstGeom>
        </p:spPr>
      </p:pic>
    </p:spTree>
    <p:extLst>
      <p:ext uri="{BB962C8B-B14F-4D97-AF65-F5344CB8AC3E}">
        <p14:creationId xmlns:p14="http://schemas.microsoft.com/office/powerpoint/2010/main" val="3447704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Read taking control</a:t>
            </a:r>
            <a:endParaRPr lang="en-US" dirty="0"/>
          </a:p>
        </p:txBody>
      </p:sp>
      <p:sp>
        <p:nvSpPr>
          <p:cNvPr id="3" name="Content Placeholder 2"/>
          <p:cNvSpPr>
            <a:spLocks noGrp="1"/>
          </p:cNvSpPr>
          <p:nvPr>
            <p:ph idx="1"/>
          </p:nvPr>
        </p:nvSpPr>
        <p:spPr/>
        <p:txBody>
          <a:bodyPr/>
          <a:lstStyle/>
          <a:p>
            <a:r>
              <a:rPr lang="en-US" dirty="0" smtClean="0"/>
              <a:t>Loading navigation properties</a:t>
            </a:r>
          </a:p>
          <a:p>
            <a:pPr marL="0" indent="0">
              <a:buNone/>
            </a:pPr>
            <a:endParaRPr lang="en-US" dirty="0"/>
          </a:p>
        </p:txBody>
      </p:sp>
      <p:pic>
        <p:nvPicPr>
          <p:cNvPr id="4" name="Picture 3"/>
          <p:cNvPicPr>
            <a:picLocks noChangeAspect="1"/>
          </p:cNvPicPr>
          <p:nvPr/>
        </p:nvPicPr>
        <p:blipFill>
          <a:blip r:embed="rId2"/>
          <a:stretch>
            <a:fillRect/>
          </a:stretch>
        </p:blipFill>
        <p:spPr>
          <a:xfrm>
            <a:off x="2076952" y="2523505"/>
            <a:ext cx="8038095" cy="2666667"/>
          </a:xfrm>
          <a:prstGeom prst="rect">
            <a:avLst/>
          </a:prstGeom>
        </p:spPr>
      </p:pic>
    </p:spTree>
    <p:extLst>
      <p:ext uri="{BB962C8B-B14F-4D97-AF65-F5344CB8AC3E}">
        <p14:creationId xmlns:p14="http://schemas.microsoft.com/office/powerpoint/2010/main" val="51645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joins</a:t>
            </a:r>
            <a:endParaRPr lang="en-US" dirty="0"/>
          </a:p>
        </p:txBody>
      </p:sp>
      <p:pic>
        <p:nvPicPr>
          <p:cNvPr id="4" name="Content Placeholder 3"/>
          <p:cNvPicPr>
            <a:picLocks noGrp="1" noChangeAspect="1"/>
          </p:cNvPicPr>
          <p:nvPr>
            <p:ph idx="1"/>
          </p:nvPr>
        </p:nvPicPr>
        <p:blipFill>
          <a:blip r:embed="rId2"/>
          <a:stretch>
            <a:fillRect/>
          </a:stretch>
        </p:blipFill>
        <p:spPr>
          <a:xfrm>
            <a:off x="2720886" y="1825625"/>
            <a:ext cx="6750228" cy="4351338"/>
          </a:xfrm>
          <a:prstGeom prst="rect">
            <a:avLst/>
          </a:prstGeom>
        </p:spPr>
      </p:pic>
    </p:spTree>
    <p:extLst>
      <p:ext uri="{BB962C8B-B14F-4D97-AF65-F5344CB8AC3E}">
        <p14:creationId xmlns:p14="http://schemas.microsoft.com/office/powerpoint/2010/main" val="714560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Tracking vs No-Tracking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Tracking behavior controls whether or not Entity Framework Core will keep information about an entity instance in its change tracker. If an entity is tracked, any changes detected in the entity will be persisted to the database during </a:t>
            </a:r>
            <a:r>
              <a:rPr lang="en-US" sz="2000" dirty="0" err="1"/>
              <a:t>SaveChanges</a:t>
            </a:r>
            <a:r>
              <a:rPr lang="en-US" sz="2000" dirty="0"/>
              <a:t>(). Entity Framework Core will also fix-up navigation properties between entities that are obtained from a tracking query and entities that were previously loaded into </a:t>
            </a:r>
            <a:r>
              <a:rPr lang="en-US" sz="2000" dirty="0" smtClean="0"/>
              <a:t>the </a:t>
            </a:r>
            <a:r>
              <a:rPr lang="en-US" sz="2000" dirty="0" err="1"/>
              <a:t>DbContext</a:t>
            </a:r>
            <a:r>
              <a:rPr lang="en-US" sz="2000" dirty="0"/>
              <a:t> instance</a:t>
            </a:r>
            <a:r>
              <a:rPr lang="en-US" sz="2000" dirty="0" smtClean="0"/>
              <a:t>.</a:t>
            </a:r>
          </a:p>
          <a:p>
            <a:pPr marL="0" indent="0">
              <a:buNone/>
            </a:pPr>
            <a:endParaRPr lang="en-US" sz="2000" dirty="0"/>
          </a:p>
        </p:txBody>
      </p:sp>
    </p:spTree>
    <p:extLst>
      <p:ext uri="{BB962C8B-B14F-4D97-AF65-F5344CB8AC3E}">
        <p14:creationId xmlns:p14="http://schemas.microsoft.com/office/powerpoint/2010/main" val="408425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C# provides conventional methods to code along with enhanced functionality to write code more efficiently. Both conventional and enhanced versions of coding can be mixed.</a:t>
            </a:r>
          </a:p>
          <a:p>
            <a:pPr marL="0" indent="0">
              <a:buNone/>
            </a:pPr>
            <a:endParaRPr lang="en-US" sz="2000" dirty="0"/>
          </a:p>
        </p:txBody>
      </p:sp>
      <p:pic>
        <p:nvPicPr>
          <p:cNvPr id="4" name="Picture 3"/>
          <p:cNvPicPr>
            <a:picLocks noChangeAspect="1"/>
          </p:cNvPicPr>
          <p:nvPr/>
        </p:nvPicPr>
        <p:blipFill>
          <a:blip r:embed="rId2"/>
          <a:stretch>
            <a:fillRect/>
          </a:stretch>
        </p:blipFill>
        <p:spPr>
          <a:xfrm>
            <a:off x="1060542" y="2462677"/>
            <a:ext cx="4047619" cy="3714286"/>
          </a:xfrm>
          <a:prstGeom prst="rect">
            <a:avLst/>
          </a:prstGeom>
        </p:spPr>
      </p:pic>
    </p:spTree>
    <p:extLst>
      <p:ext uri="{BB962C8B-B14F-4D97-AF65-F5344CB8AC3E}">
        <p14:creationId xmlns:p14="http://schemas.microsoft.com/office/powerpoint/2010/main" val="1510932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No-Tacking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1422178"/>
            <a:ext cx="8398080" cy="5366864"/>
          </a:xfrm>
          <a:prstGeom prst="rect">
            <a:avLst/>
          </a:prstGeom>
        </p:spPr>
      </p:pic>
    </p:spTree>
    <p:extLst>
      <p:ext uri="{BB962C8B-B14F-4D97-AF65-F5344CB8AC3E}">
        <p14:creationId xmlns:p14="http://schemas.microsoft.com/office/powerpoint/2010/main" val="388563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 raw queries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Core allows you to drop down to raw SQL queries when working with a relational database. This can be useful if the query you want to perform can't be expressed using LINQ, or if using a LINQ query is resulting in inefficient SQL queries. Raw SQL queries can return entity types or, starting with EF </a:t>
            </a:r>
            <a:r>
              <a:rPr lang="en-US" sz="2000" dirty="0" smtClean="0"/>
              <a:t>Core </a:t>
            </a:r>
            <a:r>
              <a:rPr lang="en-US" sz="2000" dirty="0"/>
              <a:t>2.1, query types that are part of your model</a:t>
            </a:r>
            <a:r>
              <a:rPr lang="en-US" sz="2000" dirty="0" smtClean="0"/>
              <a:t>.</a:t>
            </a:r>
          </a:p>
          <a:p>
            <a:pPr marL="0" indent="0">
              <a:buNone/>
            </a:pPr>
            <a:r>
              <a:rPr lang="en-US" sz="2000" dirty="0" smtClean="0"/>
              <a:t>In EF6</a:t>
            </a:r>
          </a:p>
        </p:txBody>
      </p:sp>
      <p:sp>
        <p:nvSpPr>
          <p:cNvPr id="4" name="Rectangle 1"/>
          <p:cNvSpPr>
            <a:spLocks noChangeArrowheads="1"/>
          </p:cNvSpPr>
          <p:nvPr/>
        </p:nvSpPr>
        <p:spPr bwMode="auto">
          <a:xfrm>
            <a:off x="847288" y="3443617"/>
            <a:ext cx="98067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FF"/>
                </a:solidFill>
                <a:effectLst/>
                <a:latin typeface="Consolas" panose="020B0609020204030204" pitchFamily="49" charset="0"/>
              </a:rPr>
              <a:t>var</a:t>
            </a:r>
            <a:r>
              <a:rPr kumimoji="0" lang="en-US" altLang="en-US" sz="900" b="0" i="0" u="none" strike="noStrike" cap="none" normalizeH="0" baseline="0" dirty="0" smtClean="0">
                <a:ln>
                  <a:noFill/>
                </a:ln>
                <a:solidFill>
                  <a:srgbClr val="000000"/>
                </a:solidFill>
                <a:effectLst/>
                <a:latin typeface="Consolas" panose="020B0609020204030204" pitchFamily="49" charset="0"/>
              </a:rPr>
              <a:t> demo = </a:t>
            </a:r>
            <a:r>
              <a:rPr kumimoji="0" lang="en-US" altLang="en-US" sz="900" b="0" i="0" u="none" strike="noStrike" cap="none" normalizeH="0" baseline="0" dirty="0" err="1" smtClean="0">
                <a:ln>
                  <a:noFill/>
                </a:ln>
                <a:solidFill>
                  <a:srgbClr val="000000"/>
                </a:solidFill>
                <a:effectLst/>
                <a:latin typeface="Consolas" panose="020B0609020204030204" pitchFamily="49" charset="0"/>
              </a:rPr>
              <a:t>context.Countries.SqlQuery</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smtClean="0">
                <a:ln>
                  <a:noFill/>
                </a:ln>
                <a:solidFill>
                  <a:srgbClr val="A31515"/>
                </a:solidFill>
                <a:effectLst/>
                <a:latin typeface="Consolas" panose="020B0609020204030204" pitchFamily="49" charset="0"/>
              </a:rPr>
              <a:t>"TODO"</a:t>
            </a:r>
            <a:r>
              <a:rPr kumimoji="0" lang="en-US" altLang="en-US" sz="900" b="0" i="0" u="none" strike="noStrike" cap="none" normalizeH="0" baseline="0" dirty="0" smtClean="0">
                <a:ln>
                  <a:noFill/>
                </a:ln>
                <a:solidFill>
                  <a:srgbClr val="000000"/>
                </a:solidFill>
                <a:effectLst/>
                <a:latin typeface="Consolas" panose="020B0609020204030204" pitchFamily="49" charset="0"/>
              </a:rPr>
              <a:t>).</a:t>
            </a:r>
            <a:r>
              <a:rPr kumimoji="0" lang="en-US" altLang="en-US" sz="900" b="0" i="0" u="none" strike="noStrike" cap="none" normalizeH="0" baseline="0" dirty="0" err="1" smtClean="0">
                <a:ln>
                  <a:noFill/>
                </a:ln>
                <a:solidFill>
                  <a:srgbClr val="000000"/>
                </a:solidFill>
                <a:effectLst/>
                <a:latin typeface="Consolas" panose="020B0609020204030204" pitchFamily="49" charset="0"/>
              </a:rPr>
              <a:t>ToList</a:t>
            </a:r>
            <a:r>
              <a:rPr kumimoji="0" lang="en-US" altLang="en-US" sz="900" b="0" i="0" u="none" strike="noStrike" cap="none" normalizeH="0" baseline="0" dirty="0" smtClean="0">
                <a:ln>
                  <a:noFill/>
                </a:ln>
                <a:solidFill>
                  <a:srgbClr val="000000"/>
                </a:solidFill>
                <a:effectLst/>
                <a:latin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95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box</a:t>
            </a:r>
            <a:endParaRPr lang="en-US" dirty="0"/>
          </a:p>
        </p:txBody>
      </p:sp>
      <p:sp>
        <p:nvSpPr>
          <p:cNvPr id="3" name="Content Placeholder 2"/>
          <p:cNvSpPr>
            <a:spLocks noGrp="1"/>
          </p:cNvSpPr>
          <p:nvPr>
            <p:ph idx="1"/>
          </p:nvPr>
        </p:nvSpPr>
        <p:spPr>
          <a:xfrm>
            <a:off x="838200" y="1834014"/>
            <a:ext cx="10515600" cy="4351338"/>
          </a:xfrm>
        </p:spPr>
        <p:txBody>
          <a:bodyPr/>
          <a:lstStyle/>
          <a:p>
            <a:r>
              <a:rPr lang="en-US" dirty="0" smtClean="0"/>
              <a:t>Example working with array type</a:t>
            </a:r>
          </a:p>
          <a:p>
            <a:pPr marL="0" indent="0">
              <a:buNone/>
            </a:pPr>
            <a:endParaRPr lang="en-US" sz="2000" dirty="0" smtClean="0"/>
          </a:p>
          <a:p>
            <a:pPr marL="0" indent="0">
              <a:buNone/>
            </a:pPr>
            <a:r>
              <a:rPr lang="en-US" sz="2000" dirty="0" smtClean="0"/>
              <a:t>In most languages to add elements a resize method is used e.g. for C#</a:t>
            </a:r>
          </a:p>
          <a:p>
            <a:pPr marL="0" indent="0">
              <a:buNone/>
            </a:pPr>
            <a:endParaRPr lang="en-US" sz="2000" dirty="0" smtClean="0"/>
          </a:p>
          <a:p>
            <a:pPr marL="0" indent="0">
              <a:buNone/>
            </a:pPr>
            <a:r>
              <a:rPr lang="en-US" sz="2000" dirty="0" smtClean="0"/>
              <a:t>Since C# is extendable an extension can be created, T is the type of array e.g. </a:t>
            </a:r>
            <a:r>
              <a:rPr lang="en-US" sz="2000" dirty="0" err="1" smtClean="0"/>
              <a:t>int</a:t>
            </a:r>
            <a:r>
              <a:rPr lang="en-US" sz="2000" dirty="0" smtClean="0"/>
              <a:t>, string etc.</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An array can be created by specifying a range</a:t>
            </a:r>
          </a:p>
          <a:p>
            <a:pPr marL="0" indent="0">
              <a:buNone/>
            </a:pPr>
            <a:endParaRPr lang="en-US" sz="2000" dirty="0"/>
          </a:p>
        </p:txBody>
      </p:sp>
      <p:sp>
        <p:nvSpPr>
          <p:cNvPr id="4" name="Rectangle 1"/>
          <p:cNvSpPr>
            <a:spLocks noChangeArrowheads="1"/>
          </p:cNvSpPr>
          <p:nvPr/>
        </p:nvSpPr>
        <p:spPr bwMode="auto">
          <a:xfrm>
            <a:off x="1233183" y="2338353"/>
            <a:ext cx="445455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 { 23.0, 24.00, 25.0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33183" y="3211353"/>
            <a:ext cx="439136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2B91AF"/>
                </a:solidFill>
                <a:effectLst/>
                <a:latin typeface="Consolas" panose="020B0609020204030204" pitchFamily="49" charset="0"/>
              </a:rPr>
              <a:t>Array</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.Resize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smtClean="0">
                <a:ln>
                  <a:noFill/>
                </a:ln>
                <a:solidFill>
                  <a:srgbClr val="0000FF"/>
                </a:solidFill>
                <a:effectLst/>
                <a:latin typeface="Consolas" panose="020B0609020204030204" pitchFamily="49" charset="0"/>
              </a:rPr>
              <a:t>ref</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balance1, 12);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pic>
        <p:nvPicPr>
          <p:cNvPr id="1029" name="Picture 5" descr="C:\Users\paynek\AppData\Local\Temp\SNAGHTMLa4d87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387" y="4069505"/>
            <a:ext cx="4324350" cy="1447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363387" y="5974951"/>
            <a:ext cx="698139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FF"/>
                </a:solidFill>
                <a:effectLst/>
                <a:latin typeface="Consolas" panose="020B0609020204030204" pitchFamily="49" charset="0"/>
              </a:rPr>
              <a:t>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 balance2 = </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Enumerable</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.Range</a:t>
            </a:r>
            <a:r>
              <a:rPr kumimoji="0" lang="en-US" altLang="en-US" sz="1200" b="0" i="0" u="none" strike="noStrike" cap="none" normalizeH="0" baseline="0" dirty="0" smtClean="0">
                <a:ln>
                  <a:noFill/>
                </a:ln>
                <a:solidFill>
                  <a:srgbClr val="000000"/>
                </a:solidFill>
                <a:effectLst/>
                <a:latin typeface="Consolas" panose="020B0609020204030204" pitchFamily="49" charset="0"/>
              </a:rPr>
              <a:t>(23, 3).Select(</a:t>
            </a:r>
            <a:r>
              <a:rPr kumimoji="0" lang="en-US" altLang="en-US" sz="1200" b="0" i="0" u="none" strike="noStrike" cap="none" normalizeH="0" baseline="0" dirty="0" err="1" smtClean="0">
                <a:ln>
                  <a:noFill/>
                </a:ln>
                <a:solidFill>
                  <a:srgbClr val="2B91AF"/>
                </a:solidFill>
                <a:effectLst/>
                <a:latin typeface="Consolas" panose="020B0609020204030204" pitchFamily="49" charset="0"/>
              </a:rPr>
              <a:t>Convert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.ToDouble</a:t>
            </a:r>
            <a:r>
              <a:rPr kumimoji="0" lang="en-US" altLang="en-US" sz="1200" b="0" i="0" u="none" strike="noStrike" cap="none" normalizeH="0" baseline="0" dirty="0" smtClean="0">
                <a:ln>
                  <a:noFill/>
                </a:ln>
                <a:solidFill>
                  <a:srgbClr val="000000"/>
                </a:solidFill>
                <a:effectLst/>
                <a:latin typeface="Consolas" panose="020B0609020204030204" pitchFamily="49" charset="0"/>
              </a:rPr>
              <a:t>).</a:t>
            </a:r>
            <a:r>
              <a:rPr kumimoji="0" lang="en-US" altLang="en-US" sz="1200" b="0" i="0" u="none" strike="noStrike" cap="none" normalizeH="0" baseline="0" dirty="0" err="1" smtClean="0">
                <a:ln>
                  <a:noFill/>
                </a:ln>
                <a:solidFill>
                  <a:srgbClr val="000000"/>
                </a:solidFill>
                <a:effectLst/>
                <a:latin typeface="Consolas" panose="020B0609020204030204" pitchFamily="49" charset="0"/>
              </a:rPr>
              <a:t>ToArray</a:t>
            </a:r>
            <a:r>
              <a:rPr kumimoji="0" lang="en-US" altLang="en-US" sz="1200" b="0" i="0" u="none" strike="noStrike" cap="none" normalizeH="0" baseline="0" dirty="0" smtClean="0">
                <a:ln>
                  <a:noFill/>
                </a:ln>
                <a:solidFill>
                  <a:srgbClr val="000000"/>
                </a:solidFill>
                <a:effectLst/>
                <a:latin typeface="Consolas" panose="020B0609020204030204" pitchFamily="49"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97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In the prior example Enumerable.Range is overkill but consider creating a dictionary. Here a empty Dictionary is created followed by creating items to add to the new dictionary.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2000" dirty="0" smtClean="0"/>
              <a:t>The last method, </a:t>
            </a:r>
            <a:r>
              <a:rPr lang="en-US" sz="2000" dirty="0" err="1" smtClean="0"/>
              <a:t>AddRange</a:t>
            </a:r>
            <a:r>
              <a:rPr lang="en-US" sz="2000" dirty="0" smtClean="0"/>
              <a:t> is a language extension which is a generic method meaning we are not hard code to the above dictionary </a:t>
            </a:r>
            <a:r>
              <a:rPr lang="en-US" sz="2000" dirty="0" err="1" smtClean="0"/>
              <a:t>contruct</a:t>
            </a:r>
            <a:r>
              <a:rPr lang="en-US" sz="2000" dirty="0" smtClean="0"/>
              <a:t>.</a:t>
            </a:r>
          </a:p>
          <a:p>
            <a:pPr marL="0" indent="0">
              <a:buNone/>
            </a:pPr>
            <a:r>
              <a:rPr lang="en-US" sz="2000" dirty="0" smtClean="0"/>
              <a:t>Continue next slide</a:t>
            </a:r>
          </a:p>
          <a:p>
            <a:pPr marL="0" indent="0">
              <a:buNone/>
            </a:pPr>
            <a:endParaRPr lang="en-US" dirty="0"/>
          </a:p>
        </p:txBody>
      </p:sp>
      <p:pic>
        <p:nvPicPr>
          <p:cNvPr id="4" name="Picture 3"/>
          <p:cNvPicPr>
            <a:picLocks noChangeAspect="1"/>
          </p:cNvPicPr>
          <p:nvPr/>
        </p:nvPicPr>
        <p:blipFill>
          <a:blip r:embed="rId2"/>
          <a:stretch>
            <a:fillRect/>
          </a:stretch>
        </p:blipFill>
        <p:spPr>
          <a:xfrm>
            <a:off x="1060952" y="3044818"/>
            <a:ext cx="6447619" cy="2114286"/>
          </a:xfrm>
          <a:prstGeom prst="rect">
            <a:avLst/>
          </a:prstGeom>
        </p:spPr>
      </p:pic>
    </p:spTree>
    <p:extLst>
      <p:ext uri="{BB962C8B-B14F-4D97-AF65-F5344CB8AC3E}">
        <p14:creationId xmlns:p14="http://schemas.microsoft.com/office/powerpoint/2010/main" val="1804615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the box</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Going with the last code example, this is a generic method/extension which accepts any type of dictionary.</a:t>
            </a:r>
            <a:endParaRPr lang="en-US" sz="2000" dirty="0"/>
          </a:p>
        </p:txBody>
      </p:sp>
      <p:pic>
        <p:nvPicPr>
          <p:cNvPr id="4" name="Picture 3"/>
          <p:cNvPicPr>
            <a:picLocks noChangeAspect="1"/>
          </p:cNvPicPr>
          <p:nvPr/>
        </p:nvPicPr>
        <p:blipFill>
          <a:blip r:embed="rId2"/>
          <a:stretch>
            <a:fillRect/>
          </a:stretch>
        </p:blipFill>
        <p:spPr>
          <a:xfrm>
            <a:off x="524327" y="2716718"/>
            <a:ext cx="11428571" cy="2028571"/>
          </a:xfrm>
          <a:prstGeom prst="rect">
            <a:avLst/>
          </a:prstGeom>
        </p:spPr>
      </p:pic>
    </p:spTree>
    <p:extLst>
      <p:ext uri="{BB962C8B-B14F-4D97-AF65-F5344CB8AC3E}">
        <p14:creationId xmlns:p14="http://schemas.microsoft.com/office/powerpoint/2010/main" val="89653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normAutofit/>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r>
              <a:rPr lang="en-US" sz="2000" dirty="0" smtClean="0"/>
              <a:t>This item is when Resharper is installed      which is another layer of helper/assistance.</a:t>
            </a:r>
          </a:p>
          <a:p>
            <a:r>
              <a:rPr lang="en-US" sz="2000" dirty="0" smtClean="0"/>
              <a:t>Suggestions, create a list as shown here.</a:t>
            </a:r>
          </a:p>
          <a:p>
            <a:endParaRPr lang="en-US" sz="2000" dirty="0" smtClean="0"/>
          </a:p>
          <a:p>
            <a:pPr marL="0" indent="0">
              <a:buNone/>
            </a:pPr>
            <a:endParaRPr lang="en-US" sz="1200" dirty="0" smtClean="0"/>
          </a:p>
          <a:p>
            <a:r>
              <a:rPr lang="en-US" sz="2000" dirty="0" smtClean="0"/>
              <a:t>Note </a:t>
            </a:r>
            <a:r>
              <a:rPr lang="en-US" sz="2000" dirty="0"/>
              <a:t>the </a:t>
            </a:r>
            <a:r>
              <a:rPr lang="en-US" sz="2000" dirty="0" smtClean="0"/>
              <a:t>squiggles, a refactor is being recommended.</a:t>
            </a:r>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pic>
        <p:nvPicPr>
          <p:cNvPr id="4" name="Picture 3"/>
          <p:cNvPicPr>
            <a:picLocks noChangeAspect="1"/>
          </p:cNvPicPr>
          <p:nvPr/>
        </p:nvPicPr>
        <p:blipFill>
          <a:blip r:embed="rId4"/>
          <a:stretch>
            <a:fillRect/>
          </a:stretch>
        </p:blipFill>
        <p:spPr>
          <a:xfrm>
            <a:off x="5278173" y="3097958"/>
            <a:ext cx="209524" cy="276190"/>
          </a:xfrm>
          <a:prstGeom prst="rect">
            <a:avLst/>
          </a:prstGeom>
        </p:spPr>
      </p:pic>
      <p:pic>
        <p:nvPicPr>
          <p:cNvPr id="5" name="Picture 4"/>
          <p:cNvPicPr>
            <a:picLocks noChangeAspect="1"/>
          </p:cNvPicPr>
          <p:nvPr/>
        </p:nvPicPr>
        <p:blipFill>
          <a:blip r:embed="rId5"/>
          <a:stretch>
            <a:fillRect/>
          </a:stretch>
        </p:blipFill>
        <p:spPr>
          <a:xfrm>
            <a:off x="1213190" y="3845914"/>
            <a:ext cx="3104762" cy="676190"/>
          </a:xfrm>
          <a:prstGeom prst="rect">
            <a:avLst/>
          </a:prstGeom>
        </p:spPr>
      </p:pic>
      <p:pic>
        <p:nvPicPr>
          <p:cNvPr id="8" name="Picture 7"/>
          <p:cNvPicPr>
            <a:picLocks noChangeAspect="1"/>
          </p:cNvPicPr>
          <p:nvPr/>
        </p:nvPicPr>
        <p:blipFill>
          <a:blip r:embed="rId6"/>
          <a:stretch>
            <a:fillRect/>
          </a:stretch>
        </p:blipFill>
        <p:spPr>
          <a:xfrm>
            <a:off x="1213190" y="5066530"/>
            <a:ext cx="4274507" cy="483907"/>
          </a:xfrm>
          <a:prstGeom prst="rect">
            <a:avLst/>
          </a:prstGeom>
        </p:spPr>
      </p:pic>
      <p:pic>
        <p:nvPicPr>
          <p:cNvPr id="9" name="Picture 8"/>
          <p:cNvPicPr>
            <a:picLocks noChangeAspect="1"/>
          </p:cNvPicPr>
          <p:nvPr/>
        </p:nvPicPr>
        <p:blipFill>
          <a:blip r:embed="rId7"/>
          <a:stretch>
            <a:fillRect/>
          </a:stretch>
        </p:blipFill>
        <p:spPr>
          <a:xfrm>
            <a:off x="6096000" y="5293294"/>
            <a:ext cx="4361905" cy="257143"/>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571</TotalTime>
  <Words>1157</Words>
  <Application>Microsoft Office PowerPoint</Application>
  <PresentationFormat>Widescreen</PresentationFormat>
  <Paragraphs>128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Working with Visual Studio</vt:lpstr>
      <vt:lpstr>Introduction</vt:lpstr>
      <vt:lpstr>Outside the box</vt:lpstr>
      <vt:lpstr>Outside the box</vt:lpstr>
      <vt:lpstr>Out of the box</vt:lpstr>
      <vt:lpstr>Out of the box</vt:lpstr>
      <vt:lpstr>Popular productivity features</vt:lpstr>
      <vt:lpstr>Popular productivity features</vt:lpstr>
      <vt:lpstr>IntelliSense</vt:lpstr>
      <vt:lpstr>IntelliSense</vt:lpstr>
      <vt:lpstr>Navigate code</vt:lpstr>
      <vt:lpstr>Test-first development with the Generate From Usage feature</vt:lpstr>
      <vt:lpstr>Create and run unit tests for managed code</vt:lpstr>
      <vt:lpstr>Generate from usage</vt:lpstr>
      <vt:lpstr>Use IntelliTest</vt:lpstr>
      <vt:lpstr>C# Reference/C# Guide</vt:lpstr>
      <vt:lpstr>C# Good to know</vt:lpstr>
      <vt:lpstr>C# Good to know</vt:lpstr>
      <vt:lpstr>Escaping</vt:lpstr>
      <vt:lpstr>Old school</vt:lpstr>
      <vt:lpstr>New school</vt:lpstr>
      <vt:lpstr>C# Good to know</vt:lpstr>
      <vt:lpstr>C# Good to know</vt:lpstr>
      <vt:lpstr>ASP.NET Core Documentation</vt:lpstr>
      <vt:lpstr>Entity Framework Documentation</vt:lpstr>
      <vt:lpstr>Entity Framework Reading data (simple)</vt:lpstr>
      <vt:lpstr>Entity Framework Read taking control</vt:lpstr>
      <vt:lpstr>Entity Framework joins</vt:lpstr>
      <vt:lpstr>Entity Framework Tracking vs No-Tracking</vt:lpstr>
      <vt:lpstr>Entity Framework – No-Tacking</vt:lpstr>
      <vt:lpstr>Entity Framework loading</vt:lpstr>
      <vt:lpstr>Entity Framework – raw queries</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49</cp:revision>
  <dcterms:created xsi:type="dcterms:W3CDTF">2019-06-06T16:45:37Z</dcterms:created>
  <dcterms:modified xsi:type="dcterms:W3CDTF">2019-06-13T19:23:08Z</dcterms:modified>
</cp:coreProperties>
</file>