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86" r:id="rId5"/>
    <p:sldId id="287" r:id="rId6"/>
    <p:sldId id="288" r:id="rId7"/>
    <p:sldId id="258" r:id="rId8"/>
    <p:sldId id="259" r:id="rId9"/>
    <p:sldId id="260" r:id="rId10"/>
    <p:sldId id="261" r:id="rId11"/>
    <p:sldId id="262" r:id="rId12"/>
    <p:sldId id="263" r:id="rId13"/>
    <p:sldId id="268" r:id="rId14"/>
    <p:sldId id="270" r:id="rId15"/>
    <p:sldId id="269" r:id="rId16"/>
    <p:sldId id="264" r:id="rId17"/>
    <p:sldId id="277" r:id="rId18"/>
    <p:sldId id="281" r:id="rId19"/>
    <p:sldId id="282" r:id="rId20"/>
    <p:sldId id="283" r:id="rId21"/>
    <p:sldId id="284" r:id="rId22"/>
    <p:sldId id="278" r:id="rId23"/>
    <p:sldId id="279" r:id="rId24"/>
    <p:sldId id="265" r:id="rId25"/>
    <p:sldId id="289" r:id="rId26"/>
    <p:sldId id="290" r:id="rId27"/>
    <p:sldId id="266" r:id="rId28"/>
    <p:sldId id="271" r:id="rId29"/>
    <p:sldId id="272" r:id="rId30"/>
    <p:sldId id="273" r:id="rId31"/>
    <p:sldId id="275" r:id="rId32"/>
    <p:sldId id="274" r:id="rId33"/>
    <p:sldId id="267"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Data Annotation Validator Attributes</a:t>
            </a:r>
          </a:p>
          <a:p>
            <a:pPr marL="0" indent="0">
              <a:buNone/>
            </a:pPr>
            <a:r>
              <a:rPr lang="en-US" sz="2600" dirty="0"/>
              <a:t>1. </a:t>
            </a:r>
            <a:r>
              <a:rPr lang="en-US" sz="2600" b="1" dirty="0" err="1" smtClean="0"/>
              <a:t>DataType</a:t>
            </a:r>
            <a:r>
              <a:rPr lang="en-US" sz="2600" dirty="0" smtClean="0"/>
              <a:t>  Validates </a:t>
            </a:r>
            <a:r>
              <a:rPr lang="en-US" sz="2600" dirty="0"/>
              <a:t>for particular data type e g. value should be numeric only,</a:t>
            </a:r>
          </a:p>
          <a:p>
            <a:pPr marL="0" indent="0">
              <a:buNone/>
            </a:pPr>
            <a:r>
              <a:rPr lang="en-US" sz="2600" dirty="0" smtClean="0"/>
              <a:t>2 </a:t>
            </a:r>
            <a:r>
              <a:rPr lang="en-US" sz="2600" b="1" dirty="0" err="1" smtClean="0"/>
              <a:t>DisplayName</a:t>
            </a:r>
            <a:r>
              <a:rPr lang="en-US" sz="2600" dirty="0" smtClean="0"/>
              <a:t>  Specifies </a:t>
            </a:r>
            <a:r>
              <a:rPr lang="en-US" sz="2600" dirty="0"/>
              <a:t>Display Name on View of property.</a:t>
            </a:r>
          </a:p>
          <a:p>
            <a:pPr marL="0" indent="0">
              <a:buNone/>
            </a:pPr>
            <a:r>
              <a:rPr lang="en-US" sz="2600" dirty="0" smtClean="0"/>
              <a:t>3. </a:t>
            </a:r>
            <a:r>
              <a:rPr lang="en-US" sz="2600" b="1" dirty="0" err="1" smtClean="0"/>
              <a:t>DisplayFormat</a:t>
            </a:r>
            <a:r>
              <a:rPr lang="en-US" sz="2600" dirty="0" smtClean="0"/>
              <a:t> Specifies </a:t>
            </a:r>
            <a:r>
              <a:rPr lang="en-US" sz="2600" dirty="0"/>
              <a:t>Display Format of property </a:t>
            </a:r>
            <a:r>
              <a:rPr lang="en-US" sz="2600" dirty="0" smtClean="0"/>
              <a:t>value</a:t>
            </a:r>
            <a:endParaRPr lang="en-US" sz="2600" dirty="0"/>
          </a:p>
          <a:p>
            <a:pPr marL="0" indent="0">
              <a:buNone/>
            </a:pPr>
            <a:r>
              <a:rPr lang="en-US" sz="2600" b="1" dirty="0" smtClean="0"/>
              <a:t>4.Required</a:t>
            </a:r>
            <a:r>
              <a:rPr lang="en-US" sz="2600" dirty="0" smtClean="0"/>
              <a:t>  Value </a:t>
            </a:r>
            <a:r>
              <a:rPr lang="en-US" sz="2600" dirty="0"/>
              <a:t>must be provided to the model property.</a:t>
            </a:r>
          </a:p>
          <a:p>
            <a:pPr marL="0" indent="0">
              <a:buNone/>
            </a:pPr>
            <a:r>
              <a:rPr lang="en-US" sz="2600" dirty="0" smtClean="0"/>
              <a:t>5. </a:t>
            </a:r>
            <a:r>
              <a:rPr lang="en-US" sz="2600" b="1" dirty="0" smtClean="0"/>
              <a:t>Range</a:t>
            </a:r>
            <a:r>
              <a:rPr lang="en-US" sz="2600" dirty="0" smtClean="0"/>
              <a:t> Data </a:t>
            </a:r>
            <a:r>
              <a:rPr lang="en-US" sz="2600" dirty="0"/>
              <a:t>should be in specific range like Customer Age should be between 20 and 40.</a:t>
            </a:r>
          </a:p>
          <a:p>
            <a:pPr marL="0" indent="0">
              <a:buNone/>
            </a:pPr>
            <a:r>
              <a:rPr lang="en-US" sz="2600" dirty="0" smtClean="0"/>
              <a:t>6. </a:t>
            </a:r>
            <a:r>
              <a:rPr lang="en-US" sz="2600" b="1" dirty="0" err="1" smtClean="0"/>
              <a:t>StringLength</a:t>
            </a:r>
            <a:r>
              <a:rPr lang="en-US" sz="2600" dirty="0" smtClean="0"/>
              <a:t>  You </a:t>
            </a:r>
            <a:r>
              <a:rPr lang="en-US" sz="2600" dirty="0"/>
              <a:t>can specify minimum and maximum length of properly value.</a:t>
            </a:r>
          </a:p>
          <a:p>
            <a:pPr marL="0" indent="0">
              <a:buNone/>
            </a:pPr>
            <a:r>
              <a:rPr lang="en-US" sz="2600" dirty="0" smtClean="0"/>
              <a:t>7. </a:t>
            </a:r>
            <a:r>
              <a:rPr lang="en-US" sz="2600" b="1" dirty="0" err="1" smtClean="0"/>
              <a:t>MaxLength</a:t>
            </a:r>
            <a:r>
              <a:rPr lang="en-US" sz="2600" dirty="0" smtClean="0"/>
              <a:t>  You </a:t>
            </a:r>
            <a:r>
              <a:rPr lang="en-US" sz="2600" dirty="0"/>
              <a:t>can specify only maximum length of property value.</a:t>
            </a:r>
          </a:p>
          <a:p>
            <a:pPr marL="0" indent="0">
              <a:buNone/>
            </a:pPr>
            <a:r>
              <a:rPr lang="en-US" sz="2600" dirty="0" smtClean="0"/>
              <a:t>8. </a:t>
            </a:r>
            <a:r>
              <a:rPr lang="en-US" sz="2600" b="1" dirty="0" err="1" smtClean="0"/>
              <a:t>RequIarExpression</a:t>
            </a:r>
            <a:r>
              <a:rPr lang="en-US" sz="2600" dirty="0" smtClean="0"/>
              <a:t> Value </a:t>
            </a:r>
            <a:r>
              <a:rPr lang="en-US" sz="2600" dirty="0"/>
              <a:t>should match regular expression e g. email, phone, </a:t>
            </a:r>
            <a:r>
              <a:rPr lang="en-US" sz="2600" dirty="0" err="1"/>
              <a:t>url</a:t>
            </a:r>
            <a:r>
              <a:rPr lang="en-US" sz="2600" dirty="0"/>
              <a:t> etc.</a:t>
            </a:r>
          </a:p>
          <a:p>
            <a:pPr marL="0" indent="0">
              <a:buNone/>
            </a:pPr>
            <a:r>
              <a:rPr lang="en-US" sz="2600" dirty="0" smtClean="0"/>
              <a:t>9. </a:t>
            </a:r>
            <a:r>
              <a:rPr lang="en-US" sz="2600" b="1" dirty="0" smtClean="0"/>
              <a:t>Bind</a:t>
            </a:r>
            <a:r>
              <a:rPr lang="en-US" sz="2600" dirty="0" smtClean="0"/>
              <a:t> specify </a:t>
            </a:r>
            <a:r>
              <a:rPr lang="en-US" sz="2600" dirty="0"/>
              <a:t>fields to include or exclude for model binding.</a:t>
            </a:r>
          </a:p>
          <a:p>
            <a:pPr marL="0" indent="0">
              <a:buNone/>
            </a:pPr>
            <a:r>
              <a:rPr lang="en-US" sz="2600" dirty="0" smtClean="0"/>
              <a:t>10. </a:t>
            </a:r>
            <a:r>
              <a:rPr lang="en-US" sz="2600" b="1" dirty="0" err="1" smtClean="0"/>
              <a:t>ScaffoldColumn</a:t>
            </a:r>
            <a:r>
              <a:rPr lang="en-US" sz="2600" dirty="0" smtClean="0"/>
              <a:t> It </a:t>
            </a:r>
            <a:r>
              <a:rPr lang="en-US" sz="2600" dirty="0"/>
              <a:t>Is a </a:t>
            </a:r>
            <a:r>
              <a:rPr lang="en-US" sz="2600" dirty="0" err="1"/>
              <a:t>boolean</a:t>
            </a:r>
            <a:r>
              <a:rPr lang="en-US" sz="2600" dirty="0"/>
              <a:t> property, specifies if the value should be hidden on view.</a:t>
            </a:r>
          </a:p>
          <a:p>
            <a:pPr marL="0" indent="0">
              <a:buNone/>
            </a:pPr>
            <a:r>
              <a:rPr lang="en-US" sz="2600" dirty="0" smtClean="0"/>
              <a:t>11. </a:t>
            </a:r>
            <a:r>
              <a:rPr lang="en-US" sz="2600" b="1" dirty="0" err="1" smtClean="0"/>
              <a:t>EnumDataType</a:t>
            </a:r>
            <a:r>
              <a:rPr lang="en-US" sz="2600" dirty="0" smtClean="0"/>
              <a:t> Value </a:t>
            </a:r>
            <a:r>
              <a:rPr lang="en-US" sz="2600" dirty="0"/>
              <a:t>should match with one of the </a:t>
            </a:r>
            <a:r>
              <a:rPr lang="en-US" sz="2600" dirty="0" err="1"/>
              <a:t>enum</a:t>
            </a:r>
            <a:r>
              <a:rPr lang="en-US" sz="2600" dirty="0"/>
              <a:t> member.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1065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Data Annotations</a:t>
            </a:r>
            <a:endParaRPr lang="en-US" dirty="0"/>
          </a:p>
        </p:txBody>
      </p:sp>
      <p:pic>
        <p:nvPicPr>
          <p:cNvPr id="4" name="Content Placeholder 3"/>
          <p:cNvPicPr>
            <a:picLocks noGrp="1" noChangeAspect="1"/>
          </p:cNvPicPr>
          <p:nvPr>
            <p:ph idx="1"/>
          </p:nvPr>
        </p:nvPicPr>
        <p:blipFill>
          <a:blip r:embed="rId2"/>
          <a:stretch>
            <a:fillRect/>
          </a:stretch>
        </p:blipFill>
        <p:spPr>
          <a:xfrm>
            <a:off x="838200" y="1290428"/>
            <a:ext cx="9114286" cy="1428571"/>
          </a:xfrm>
          <a:prstGeom prst="rect">
            <a:avLst/>
          </a:prstGeom>
        </p:spPr>
      </p:pic>
      <p:pic>
        <p:nvPicPr>
          <p:cNvPr id="1026" name="Picture 2" descr="C:\Users\paynek\AppData\Local\Temp\SNAGHTMLbc4f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993" y="2870000"/>
            <a:ext cx="5143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0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smtClean="0"/>
              <a:t>Framework </a:t>
            </a:r>
            <a:r>
              <a:rPr lang="en-US" dirty="0" smtClean="0"/>
              <a:t>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 provides conventional methods to code along with enhanced functionality to write code more efficiently. Both conventional and enhanced versions of coding can be mixed.</a:t>
            </a:r>
          </a:p>
          <a:p>
            <a:pPr marL="0" indent="0">
              <a:buNone/>
            </a:pPr>
            <a:endParaRPr lang="en-US" sz="2000" dirty="0"/>
          </a:p>
        </p:txBody>
      </p:sp>
      <p:pic>
        <p:nvPicPr>
          <p:cNvPr id="4" name="Picture 3"/>
          <p:cNvPicPr>
            <a:picLocks noChangeAspect="1"/>
          </p:cNvPicPr>
          <p:nvPr/>
        </p:nvPicPr>
        <p:blipFill>
          <a:blip r:embed="rId2"/>
          <a:stretch>
            <a:fillRect/>
          </a:stretch>
        </p:blipFill>
        <p:spPr>
          <a:xfrm>
            <a:off x="1060542" y="2462677"/>
            <a:ext cx="4047619" cy="3714286"/>
          </a:xfrm>
          <a:prstGeom prst="rect">
            <a:avLst/>
          </a:prstGeom>
        </p:spPr>
      </p:pic>
    </p:spTree>
    <p:extLst>
      <p:ext uri="{BB962C8B-B14F-4D97-AF65-F5344CB8AC3E}">
        <p14:creationId xmlns:p14="http://schemas.microsoft.com/office/powerpoint/2010/main" val="1510932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a:xfrm>
            <a:off x="838200" y="1834014"/>
            <a:ext cx="10515600" cy="4351338"/>
          </a:xfrm>
        </p:spPr>
        <p:txBody>
          <a:bodyPr/>
          <a:lstStyle/>
          <a:p>
            <a:r>
              <a:rPr lang="en-US" dirty="0" smtClean="0"/>
              <a:t>Example working with array type</a:t>
            </a:r>
          </a:p>
          <a:p>
            <a:pPr marL="0" indent="0">
              <a:buNone/>
            </a:pPr>
            <a:endParaRPr lang="en-US" sz="2000" dirty="0" smtClean="0"/>
          </a:p>
          <a:p>
            <a:pPr marL="0" indent="0">
              <a:buNone/>
            </a:pPr>
            <a:r>
              <a:rPr lang="en-US" sz="2000" dirty="0" smtClean="0"/>
              <a:t>In most languages to add elements a resize method is used e.g. for C#</a:t>
            </a:r>
          </a:p>
          <a:p>
            <a:pPr marL="0" indent="0">
              <a:buNone/>
            </a:pPr>
            <a:endParaRPr lang="en-US" sz="2000" dirty="0" smtClean="0"/>
          </a:p>
          <a:p>
            <a:pPr marL="0" indent="0">
              <a:buNone/>
            </a:pPr>
            <a:r>
              <a:rPr lang="en-US" sz="2000" dirty="0" smtClean="0"/>
              <a:t>Since C# is extendable an extension can be created, T is the type of array e.g. </a:t>
            </a:r>
            <a:r>
              <a:rPr lang="en-US" sz="2000" dirty="0" err="1" smtClean="0"/>
              <a:t>int</a:t>
            </a:r>
            <a:r>
              <a:rPr lang="en-US" sz="2000" dirty="0" smtClean="0"/>
              <a:t>, string etc.</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 array can be created by specifying a range</a:t>
            </a:r>
          </a:p>
          <a:p>
            <a:pPr marL="0" indent="0">
              <a:buNone/>
            </a:pPr>
            <a:endParaRPr lang="en-US" sz="2000" dirty="0"/>
          </a:p>
        </p:txBody>
      </p:sp>
      <p:sp>
        <p:nvSpPr>
          <p:cNvPr id="4" name="Rectangle 1"/>
          <p:cNvSpPr>
            <a:spLocks noChangeArrowheads="1"/>
          </p:cNvSpPr>
          <p:nvPr/>
        </p:nvSpPr>
        <p:spPr bwMode="auto">
          <a:xfrm>
            <a:off x="1233183" y="2338353"/>
            <a:ext cx="445455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 { 23.0, 24.00, 25.0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3183" y="3211353"/>
            <a:ext cx="439136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B91AF"/>
                </a:solidFill>
                <a:effectLst/>
                <a:latin typeface="Consolas" panose="020B0609020204030204" pitchFamily="49" charset="0"/>
              </a:rPr>
              <a:t>Array</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.Resize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rPr>
              <a:t>ref</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12);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C:\Users\paynek\AppData\Local\Temp\SNAGHTMLa4d87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87" y="4069505"/>
            <a:ext cx="432435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363387" y="5974951"/>
            <a:ext cx="698139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balance2 = </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Enumerable</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.Range</a:t>
            </a:r>
            <a:r>
              <a:rPr kumimoji="0" lang="en-US" altLang="en-US" sz="1200" b="0" i="0" u="none" strike="noStrike" cap="none" normalizeH="0" baseline="0" dirty="0" smtClean="0">
                <a:ln>
                  <a:noFill/>
                </a:ln>
                <a:solidFill>
                  <a:srgbClr val="000000"/>
                </a:solidFill>
                <a:effectLst/>
                <a:latin typeface="Consolas" panose="020B0609020204030204" pitchFamily="49" charset="0"/>
              </a:rPr>
              <a:t>(23, 3).Select(</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Convert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ToArray</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9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prior example Enumerable.Range is overkill but consider creating a dictionary. Here a empty Dictionary is created followed by creating items to add to the new dictionary.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The last method, </a:t>
            </a:r>
            <a:r>
              <a:rPr lang="en-US" sz="2000" dirty="0" err="1" smtClean="0"/>
              <a:t>AddRange</a:t>
            </a:r>
            <a:r>
              <a:rPr lang="en-US" sz="2000" dirty="0" smtClean="0"/>
              <a:t> is a language extension which is a generic method meaning we are not hard code to the above dictionary </a:t>
            </a:r>
            <a:r>
              <a:rPr lang="en-US" sz="2000" dirty="0" err="1" smtClean="0"/>
              <a:t>contruct</a:t>
            </a:r>
            <a:r>
              <a:rPr lang="en-US" sz="2000" dirty="0" smtClean="0"/>
              <a:t>.</a:t>
            </a:r>
          </a:p>
          <a:p>
            <a:pPr marL="0" indent="0">
              <a:buNone/>
            </a:pPr>
            <a:r>
              <a:rPr lang="en-US" sz="2000" dirty="0" smtClean="0"/>
              <a:t>Continue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1060952" y="3044818"/>
            <a:ext cx="6447619" cy="2114286"/>
          </a:xfrm>
          <a:prstGeom prst="rect">
            <a:avLst/>
          </a:prstGeom>
        </p:spPr>
      </p:pic>
    </p:spTree>
    <p:extLst>
      <p:ext uri="{BB962C8B-B14F-4D97-AF65-F5344CB8AC3E}">
        <p14:creationId xmlns:p14="http://schemas.microsoft.com/office/powerpoint/2010/main" val="180461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Going with the last code example, this is a generic method/extension which accepts any type of dictionary.</a:t>
            </a:r>
            <a:endParaRPr lang="en-US" sz="2000" dirty="0"/>
          </a:p>
        </p:txBody>
      </p:sp>
      <p:pic>
        <p:nvPicPr>
          <p:cNvPr id="4" name="Picture 3"/>
          <p:cNvPicPr>
            <a:picLocks noChangeAspect="1"/>
          </p:cNvPicPr>
          <p:nvPr/>
        </p:nvPicPr>
        <p:blipFill>
          <a:blip r:embed="rId2"/>
          <a:stretch>
            <a:fillRect/>
          </a:stretch>
        </p:blipFill>
        <p:spPr>
          <a:xfrm>
            <a:off x="524327" y="2716718"/>
            <a:ext cx="11428571" cy="2028571"/>
          </a:xfrm>
          <a:prstGeom prst="rect">
            <a:avLst/>
          </a:prstGeom>
        </p:spPr>
      </p:pic>
    </p:spTree>
    <p:extLst>
      <p:ext uri="{BB962C8B-B14F-4D97-AF65-F5344CB8AC3E}">
        <p14:creationId xmlns:p14="http://schemas.microsoft.com/office/powerpoint/2010/main" val="89653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679</TotalTime>
  <Words>1322</Words>
  <Application>Microsoft Office PowerPoint</Application>
  <PresentationFormat>Widescreen</PresentationFormat>
  <Paragraphs>142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Working with Visual Studio</vt:lpstr>
      <vt:lpstr>Introduction</vt:lpstr>
      <vt:lpstr>Outside the box</vt:lpstr>
      <vt:lpstr>Outside the box</vt:lpstr>
      <vt:lpstr>Out of the box</vt:lpstr>
      <vt:lpstr>Out of the box</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ASP.NET Data Annotations</vt:lpstr>
      <vt:lpstr>ASP.NET Data Annotations</vt:lpstr>
      <vt:lpstr>Entity Framework Documentation</vt:lpstr>
      <vt:lpstr>Entity Framework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51</cp:revision>
  <dcterms:created xsi:type="dcterms:W3CDTF">2019-06-06T16:45:37Z</dcterms:created>
  <dcterms:modified xsi:type="dcterms:W3CDTF">2019-06-13T21:11:30Z</dcterms:modified>
</cp:coreProperties>
</file>