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85" r:id="rId4"/>
    <p:sldId id="286" r:id="rId5"/>
    <p:sldId id="287" r:id="rId6"/>
    <p:sldId id="288" r:id="rId7"/>
    <p:sldId id="258" r:id="rId8"/>
    <p:sldId id="259" r:id="rId9"/>
    <p:sldId id="260" r:id="rId10"/>
    <p:sldId id="261" r:id="rId11"/>
    <p:sldId id="262" r:id="rId12"/>
    <p:sldId id="263" r:id="rId13"/>
    <p:sldId id="268" r:id="rId14"/>
    <p:sldId id="270" r:id="rId15"/>
    <p:sldId id="269" r:id="rId16"/>
    <p:sldId id="264" r:id="rId17"/>
    <p:sldId id="277" r:id="rId18"/>
    <p:sldId id="281" r:id="rId19"/>
    <p:sldId id="282" r:id="rId20"/>
    <p:sldId id="283" r:id="rId21"/>
    <p:sldId id="284" r:id="rId22"/>
    <p:sldId id="278" r:id="rId23"/>
    <p:sldId id="279" r:id="rId24"/>
    <p:sldId id="291" r:id="rId25"/>
    <p:sldId id="265" r:id="rId26"/>
    <p:sldId id="293" r:id="rId27"/>
    <p:sldId id="289" r:id="rId28"/>
    <p:sldId id="290" r:id="rId29"/>
    <p:sldId id="292" r:id="rId30"/>
    <p:sldId id="266" r:id="rId31"/>
    <p:sldId id="271" r:id="rId32"/>
    <p:sldId id="272" r:id="rId33"/>
    <p:sldId id="273" r:id="rId34"/>
    <p:sldId id="275" r:id="rId35"/>
    <p:sldId id="274" r:id="rId36"/>
    <p:sldId id="267" r:id="rId37"/>
    <p:sldId id="27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903815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677028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75770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25685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5C178B-5A77-496A-9807-14D7EFE9DB5D}"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847640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5C178B-5A77-496A-9807-14D7EFE9DB5D}"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546809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5C178B-5A77-496A-9807-14D7EFE9DB5D}" type="datetimeFigureOut">
              <a:rPr lang="en-US" smtClean="0"/>
              <a:t>6/14/2019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268445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5C178B-5A77-496A-9807-14D7EFE9DB5D}" type="datetimeFigureOut">
              <a:rPr lang="en-US" smtClean="0"/>
              <a:t>6/14/2019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252092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C178B-5A77-496A-9807-14D7EFE9DB5D}" type="datetimeFigureOut">
              <a:rPr lang="en-US" smtClean="0"/>
              <a:t>6/14/2019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6234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653596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277650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C178B-5A77-496A-9807-14D7EFE9DB5D}" type="datetimeFigureOut">
              <a:rPr lang="en-US" smtClean="0"/>
              <a:t>6/14/2019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D8763-2E49-4BC6-B329-3F984EAF4B89}" type="slidenum">
              <a:rPr lang="en-US" smtClean="0"/>
              <a:t>‹#›</a:t>
            </a:fld>
            <a:endParaRPr lang="en-US"/>
          </a:p>
        </p:txBody>
      </p:sp>
    </p:spTree>
    <p:extLst>
      <p:ext uri="{BB962C8B-B14F-4D97-AF65-F5344CB8AC3E}">
        <p14:creationId xmlns:p14="http://schemas.microsoft.com/office/powerpoint/2010/main" val="57703956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visualstudioshortcuts.com/2017/" TargetMode="External"/><Relationship Id="rId2" Type="http://schemas.openxmlformats.org/officeDocument/2006/relationships/hyperlink" Target="https://docs.microsoft.com/en-us/visualstudio/ide/navigating-code?view=vs-2019"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visualstudio/test/walkthrough-creating-and-running-unit-tests-for-managed-code?view=vs-201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dotnet/csharp/index" TargetMode="External"/><Relationship Id="rId2" Type="http://schemas.openxmlformats.org/officeDocument/2006/relationships/hyperlink" Target="https://docs.microsoft.com/en-us/dotnet/csharp/language-reference/" TargetMode="External"/><Relationship Id="rId1" Type="http://schemas.openxmlformats.org/officeDocument/2006/relationships/slideLayout" Target="../slideLayouts/slideLayout2.xml"/><Relationship Id="rId5" Type="http://schemas.openxmlformats.org/officeDocument/2006/relationships/hyperlink" Target="https://www.tutorialsteacher.com/csharp/csharp-tutorials" TargetMode="External"/><Relationship Id="rId4" Type="http://schemas.openxmlformats.org/officeDocument/2006/relationships/hyperlink" Target="https://www.tutorialspoint.com/csharp/index.htm"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dotnet/csharp/language-reference/tokens/interpolate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microsoft.com/en-us/dotnet/csharp/language-reference/tokens/verbati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tutorialspoint.com/asp.net_core/" TargetMode="External"/><Relationship Id="rId2" Type="http://schemas.openxmlformats.org/officeDocument/2006/relationships/hyperlink" Target="https://docs.microsoft.com/en-us/aspnet/?view=aspnetcore-2.2#pivot=core&amp;panel=core_overview" TargetMode="External"/><Relationship Id="rId1" Type="http://schemas.openxmlformats.org/officeDocument/2006/relationships/slideLayout" Target="../slideLayouts/slideLayout2.xml"/><Relationship Id="rId4" Type="http://schemas.openxmlformats.org/officeDocument/2006/relationships/hyperlink" Target="https://www.tutorialsteacher.com/mvc/asp.net-mvc-tutorials"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ocs.microsoft.com/en-us/ef/#pivot=entityfmwk&amp;panel=entityfmwk1"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23750"/>
            <a:ext cx="9144000" cy="830511"/>
          </a:xfrm>
        </p:spPr>
        <p:txBody>
          <a:bodyPr>
            <a:normAutofit fontScale="90000"/>
          </a:bodyPr>
          <a:lstStyle/>
          <a:p>
            <a:r>
              <a:rPr lang="en-US" dirty="0" smtClean="0"/>
              <a:t>Working with Visual Studio</a:t>
            </a:r>
            <a:endParaRPr lang="en-US" dirty="0"/>
          </a:p>
        </p:txBody>
      </p:sp>
      <p:sp>
        <p:nvSpPr>
          <p:cNvPr id="3" name="Subtitle 2"/>
          <p:cNvSpPr>
            <a:spLocks noGrp="1"/>
          </p:cNvSpPr>
          <p:nvPr>
            <p:ph type="subTitle" idx="1"/>
          </p:nvPr>
        </p:nvSpPr>
        <p:spPr/>
        <p:txBody>
          <a:bodyPr/>
          <a:lstStyle/>
          <a:p>
            <a:endParaRPr lang="en-US" dirty="0" smtClean="0"/>
          </a:p>
          <a:p>
            <a:endParaRPr lang="en-US" dirty="0"/>
          </a:p>
        </p:txBody>
      </p:sp>
      <p:pic>
        <p:nvPicPr>
          <p:cNvPr id="5" name="Picture 4"/>
          <p:cNvPicPr>
            <a:picLocks noChangeAspect="1"/>
          </p:cNvPicPr>
          <p:nvPr/>
        </p:nvPicPr>
        <p:blipFill>
          <a:blip r:embed="rId2"/>
          <a:stretch>
            <a:fillRect/>
          </a:stretch>
        </p:blipFill>
        <p:spPr>
          <a:xfrm>
            <a:off x="3213467" y="3154261"/>
            <a:ext cx="5647619" cy="2342857"/>
          </a:xfrm>
          <a:prstGeom prst="rect">
            <a:avLst/>
          </a:prstGeom>
        </p:spPr>
      </p:pic>
    </p:spTree>
    <p:extLst>
      <p:ext uri="{BB962C8B-B14F-4D97-AF65-F5344CB8AC3E}">
        <p14:creationId xmlns:p14="http://schemas.microsoft.com/office/powerpoint/2010/main" val="41742382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2000" dirty="0" smtClean="0"/>
              <a:t>The IntelliSense completion lists in C# contain tokens from List Members, Complete Word, and more. It provides quick access to:</a:t>
            </a:r>
          </a:p>
          <a:p>
            <a:pPr lvl="1"/>
            <a:r>
              <a:rPr lang="en-US" sz="1600" dirty="0" smtClean="0"/>
              <a:t>Members of a type or namespace</a:t>
            </a:r>
          </a:p>
          <a:p>
            <a:pPr lvl="1"/>
            <a:r>
              <a:rPr lang="en-US" sz="1600" dirty="0" smtClean="0"/>
              <a:t>Variables, commands, and functions names</a:t>
            </a:r>
          </a:p>
          <a:p>
            <a:pPr lvl="1"/>
            <a:r>
              <a:rPr lang="en-US" sz="1600" dirty="0" smtClean="0"/>
              <a:t>Language keywords</a:t>
            </a:r>
          </a:p>
          <a:p>
            <a:pPr lvl="1"/>
            <a:r>
              <a:rPr lang="en-US" sz="1600" dirty="0" smtClean="0"/>
              <a:t>Extension methods</a:t>
            </a:r>
          </a:p>
          <a:p>
            <a:pPr marL="0" indent="0">
              <a:buNone/>
            </a:pPr>
            <a:r>
              <a:rPr lang="en-US" sz="2000" dirty="0" smtClean="0"/>
              <a:t>The completion list in C# is also smart enough to filter out irrelevant tokens and pre-select a token based on context. </a:t>
            </a:r>
            <a:endParaRPr lang="en-US" sz="2000" dirty="0"/>
          </a:p>
        </p:txBody>
      </p:sp>
    </p:spTree>
    <p:extLst>
      <p:ext uri="{BB962C8B-B14F-4D97-AF65-F5344CB8AC3E}">
        <p14:creationId xmlns:p14="http://schemas.microsoft.com/office/powerpoint/2010/main" val="11814200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Navigate code</a:t>
            </a:r>
            <a:endParaRPr lang="en-US" dirty="0"/>
          </a:p>
        </p:txBody>
      </p:sp>
      <p:sp>
        <p:nvSpPr>
          <p:cNvPr id="3" name="Content Placeholder 2"/>
          <p:cNvSpPr>
            <a:spLocks noGrp="1"/>
          </p:cNvSpPr>
          <p:nvPr>
            <p:ph idx="1"/>
          </p:nvPr>
        </p:nvSpPr>
        <p:spPr/>
        <p:txBody>
          <a:bodyPr/>
          <a:lstStyle/>
          <a:p>
            <a:r>
              <a:rPr lang="en-US" dirty="0" smtClean="0"/>
              <a:t>Visual Studio provides numerous ways to navigate code in the editor. This topic summarizes the different ways you can navigate your code.</a:t>
            </a:r>
          </a:p>
          <a:p>
            <a:pPr marL="0" indent="0">
              <a:buNone/>
            </a:pPr>
            <a:r>
              <a:rPr lang="en-US" dirty="0" smtClean="0">
                <a:hlinkClick r:id="rId2"/>
              </a:rPr>
              <a:t>https://docs.microsoft.com/en-us/visualstudio/ide/navigating-code?view=vs-2019</a:t>
            </a:r>
            <a:endParaRPr lang="en-US" dirty="0" smtClean="0"/>
          </a:p>
          <a:p>
            <a:pPr marL="0" indent="0">
              <a:buNone/>
            </a:pPr>
            <a:endParaRPr lang="en-US" dirty="0"/>
          </a:p>
          <a:p>
            <a:pPr marL="0" indent="0">
              <a:buNone/>
            </a:pPr>
            <a:r>
              <a:rPr lang="en-US" dirty="0" smtClean="0"/>
              <a:t>Shortcuts</a:t>
            </a:r>
          </a:p>
          <a:p>
            <a:pPr marL="0" indent="0">
              <a:buNone/>
            </a:pPr>
            <a:r>
              <a:rPr lang="en-US" dirty="0" smtClean="0">
                <a:hlinkClick r:id="rId3"/>
              </a:rPr>
              <a:t>http://visualstudioshortcuts.com/2017/</a:t>
            </a:r>
            <a:endParaRPr lang="en-US" dirty="0"/>
          </a:p>
        </p:txBody>
      </p:sp>
    </p:spTree>
    <p:extLst>
      <p:ext uri="{BB962C8B-B14F-4D97-AF65-F5344CB8AC3E}">
        <p14:creationId xmlns:p14="http://schemas.microsoft.com/office/powerpoint/2010/main" val="14820782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Test-first development with the Generate From Usage feature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Test-first development is an approach to software design in which you first write unit tests based on product specifications, and then write the source code that is required to make the tests succeed. Visual Studio supports test-first development by generating new types and members in the source code when you first reference them in your test cases, before they are defined.</a:t>
            </a:r>
          </a:p>
          <a:p>
            <a:pPr marL="0" indent="0">
              <a:buNone/>
            </a:pPr>
            <a:endParaRPr lang="en-US" dirty="0" smtClean="0"/>
          </a:p>
          <a:p>
            <a:pPr marL="0" indent="0">
              <a:buNone/>
            </a:pPr>
            <a:r>
              <a:rPr lang="en-US" dirty="0" smtClean="0"/>
              <a:t>Visual Studio generates the new types and members with minimal interruption to your workflow. You can create stubs for types, methods, properties, fields, or constructors without leaving your current location in code. When you open a dialog box to specify options for type generation, the focus returns immediately to the current open file when the dialog box closes.</a:t>
            </a:r>
            <a:endParaRPr lang="en-US" dirty="0"/>
          </a:p>
        </p:txBody>
      </p:sp>
    </p:spTree>
    <p:extLst>
      <p:ext uri="{BB962C8B-B14F-4D97-AF65-F5344CB8AC3E}">
        <p14:creationId xmlns:p14="http://schemas.microsoft.com/office/powerpoint/2010/main" val="32663655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Create </a:t>
            </a:r>
            <a:r>
              <a:rPr lang="en-US" b="1" dirty="0"/>
              <a:t>and run unit tests for managed </a:t>
            </a:r>
            <a:r>
              <a:rPr lang="en-US" b="1" dirty="0" smtClean="0"/>
              <a:t>code</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This article steps you through creating, running, and customizing a series of unit tests using the Microsoft unit test framework for managed code and Visual Studio </a:t>
            </a:r>
            <a:r>
              <a:rPr lang="en-US" sz="2000" b="1" dirty="0"/>
              <a:t>Test Explorer</a:t>
            </a:r>
            <a:r>
              <a:rPr lang="en-US" sz="2000" dirty="0"/>
              <a:t>. You start with a C# project that is under development, create tests that exercise its code, run the tests, and examine the results. Then you change the project code and rerun the tests</a:t>
            </a:r>
            <a:r>
              <a:rPr lang="en-US" sz="2000" dirty="0" smtClean="0"/>
              <a:t>.</a:t>
            </a:r>
          </a:p>
          <a:p>
            <a:pPr marL="0" indent="0">
              <a:buNone/>
            </a:pPr>
            <a:r>
              <a:rPr lang="en-US" sz="2000" dirty="0">
                <a:hlinkClick r:id="rId2"/>
              </a:rPr>
              <a:t>https://docs.microsoft.com/en-us/visualstudio/test/walkthrough-creating-and-running-unit-tests-for-managed-code?view=vs-2019</a:t>
            </a:r>
            <a:endParaRPr lang="en-US" sz="2000" dirty="0"/>
          </a:p>
        </p:txBody>
      </p:sp>
    </p:spTree>
    <p:extLst>
      <p:ext uri="{BB962C8B-B14F-4D97-AF65-F5344CB8AC3E}">
        <p14:creationId xmlns:p14="http://schemas.microsoft.com/office/powerpoint/2010/main" val="2966917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from usage</a:t>
            </a:r>
            <a:endParaRPr lang="en-US" dirty="0"/>
          </a:p>
        </p:txBody>
      </p:sp>
      <p:pic>
        <p:nvPicPr>
          <p:cNvPr id="4" name="Content Placeholder 3"/>
          <p:cNvPicPr>
            <a:picLocks noGrp="1" noChangeAspect="1"/>
          </p:cNvPicPr>
          <p:nvPr>
            <p:ph idx="1"/>
          </p:nvPr>
        </p:nvPicPr>
        <p:blipFill>
          <a:blip r:embed="rId2"/>
          <a:stretch>
            <a:fillRect/>
          </a:stretch>
        </p:blipFill>
        <p:spPr>
          <a:xfrm>
            <a:off x="3924571" y="2163199"/>
            <a:ext cx="4342857" cy="3676190"/>
          </a:xfrm>
          <a:prstGeom prst="rect">
            <a:avLst/>
          </a:prstGeom>
        </p:spPr>
      </p:pic>
    </p:spTree>
    <p:extLst>
      <p:ext uri="{BB962C8B-B14F-4D97-AF65-F5344CB8AC3E}">
        <p14:creationId xmlns:p14="http://schemas.microsoft.com/office/powerpoint/2010/main" val="115908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a:t>
            </a:r>
            <a:r>
              <a:rPr lang="en-US" b="1" dirty="0" err="1" smtClean="0"/>
              <a:t>IntelliTest</a:t>
            </a:r>
            <a:endParaRPr lang="en-US" dirty="0"/>
          </a:p>
        </p:txBody>
      </p:sp>
      <p:pic>
        <p:nvPicPr>
          <p:cNvPr id="4" name="Content Placeholder 3"/>
          <p:cNvPicPr>
            <a:picLocks noGrp="1" noChangeAspect="1"/>
          </p:cNvPicPr>
          <p:nvPr>
            <p:ph idx="1"/>
          </p:nvPr>
        </p:nvPicPr>
        <p:blipFill>
          <a:blip r:embed="rId2"/>
          <a:stretch>
            <a:fillRect/>
          </a:stretch>
        </p:blipFill>
        <p:spPr>
          <a:xfrm>
            <a:off x="2653143" y="2872722"/>
            <a:ext cx="6885714" cy="2257143"/>
          </a:xfrm>
          <a:prstGeom prst="rect">
            <a:avLst/>
          </a:prstGeom>
        </p:spPr>
      </p:pic>
    </p:spTree>
    <p:extLst>
      <p:ext uri="{BB962C8B-B14F-4D97-AF65-F5344CB8AC3E}">
        <p14:creationId xmlns:p14="http://schemas.microsoft.com/office/powerpoint/2010/main" val="3345405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Reference/C# Guide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a:t>C# keywords, operators, special characters, preprocessor directives, compiler options, and compiler errors and warnings</a:t>
            </a:r>
            <a:r>
              <a:rPr lang="en-US" sz="2000" dirty="0" smtClean="0"/>
              <a:t>.</a:t>
            </a:r>
          </a:p>
          <a:p>
            <a:pPr marL="0" indent="0">
              <a:buNone/>
            </a:pPr>
            <a:r>
              <a:rPr lang="en-US" sz="2200" dirty="0">
                <a:hlinkClick r:id="rId2"/>
              </a:rPr>
              <a:t>https://docs.microsoft.com/en-us/dotnet/csharp/language-reference</a:t>
            </a:r>
            <a:r>
              <a:rPr lang="en-US" sz="2200" dirty="0" smtClean="0">
                <a:hlinkClick r:id="rId2"/>
              </a:rPr>
              <a:t>/</a:t>
            </a:r>
            <a:endParaRPr lang="en-US" sz="2200" dirty="0" smtClean="0"/>
          </a:p>
          <a:p>
            <a:pPr marL="0" indent="0">
              <a:buNone/>
            </a:pPr>
            <a:r>
              <a:rPr lang="en-US" sz="2000" dirty="0" smtClean="0"/>
              <a:t>The </a:t>
            </a:r>
            <a:r>
              <a:rPr lang="en-US" sz="2000" dirty="0"/>
              <a:t>C# guide provides many resources about the C# language. This site has many different audiences. Depending on your experience with programming, or with the C# language and .NET, you may wish to explore different sections of this guide</a:t>
            </a:r>
            <a:r>
              <a:rPr lang="en-US" sz="2000" dirty="0" smtClean="0"/>
              <a:t>.</a:t>
            </a:r>
          </a:p>
          <a:p>
            <a:pPr marL="0" indent="0">
              <a:buNone/>
            </a:pPr>
            <a:r>
              <a:rPr lang="en-US" sz="2200" dirty="0">
                <a:hlinkClick r:id="rId3"/>
              </a:rPr>
              <a:t>https://</a:t>
            </a:r>
            <a:r>
              <a:rPr lang="en-US" sz="2200" dirty="0" smtClean="0">
                <a:hlinkClick r:id="rId3"/>
              </a:rPr>
              <a:t>docs.microsoft.com/en-us/dotnet/csharp/index</a:t>
            </a:r>
            <a:endParaRPr lang="en-US" sz="2200" dirty="0" smtClean="0"/>
          </a:p>
          <a:p>
            <a:r>
              <a:rPr lang="en-US" sz="2000" dirty="0" smtClean="0"/>
              <a:t>For brand new developers</a:t>
            </a:r>
          </a:p>
          <a:p>
            <a:r>
              <a:rPr lang="en-US" sz="2000" dirty="0" smtClean="0"/>
              <a:t>For developers new to C#</a:t>
            </a:r>
          </a:p>
          <a:p>
            <a:r>
              <a:rPr lang="en-US" sz="2000" dirty="0"/>
              <a:t>Experienced C# developers</a:t>
            </a:r>
            <a:r>
              <a:rPr lang="en-US" sz="2000" dirty="0" smtClean="0"/>
              <a:t>:</a:t>
            </a:r>
          </a:p>
          <a:p>
            <a:r>
              <a:rPr lang="en-US" sz="2000" dirty="0" smtClean="0"/>
              <a:t>Using resources on the web – example (style of author)</a:t>
            </a:r>
          </a:p>
          <a:p>
            <a:pPr marL="0" indent="0">
              <a:buNone/>
            </a:pPr>
            <a:r>
              <a:rPr lang="en-US" sz="2200" dirty="0">
                <a:hlinkClick r:id="rId4"/>
              </a:rPr>
              <a:t>https://www.tutorialspoint.com/csharp/index.htm</a:t>
            </a:r>
            <a:endParaRPr lang="en-US" sz="2200" dirty="0" smtClean="0"/>
          </a:p>
          <a:p>
            <a:pPr marL="0" indent="0">
              <a:buNone/>
            </a:pPr>
            <a:r>
              <a:rPr lang="en-US" sz="2200" dirty="0">
                <a:hlinkClick r:id="rId5"/>
              </a:rPr>
              <a:t>https://www.tutorialsteacher.com/csharp/csharp-tutorials</a:t>
            </a:r>
            <a:endParaRPr lang="en-US" sz="2200" dirty="0"/>
          </a:p>
        </p:txBody>
      </p:sp>
    </p:spTree>
    <p:extLst>
      <p:ext uri="{BB962C8B-B14F-4D97-AF65-F5344CB8AC3E}">
        <p14:creationId xmlns:p14="http://schemas.microsoft.com/office/powerpoint/2010/main" val="29199058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Good to know</a:t>
            </a:r>
            <a:endParaRPr lang="en-US" dirty="0"/>
          </a:p>
        </p:txBody>
      </p:sp>
      <p:sp>
        <p:nvSpPr>
          <p:cNvPr id="3" name="Content Placeholder 2"/>
          <p:cNvSpPr>
            <a:spLocks noGrp="1"/>
          </p:cNvSpPr>
          <p:nvPr>
            <p:ph idx="1"/>
          </p:nvPr>
        </p:nvSpPr>
        <p:spPr/>
        <p:txBody>
          <a:bodyPr>
            <a:normAutofit fontScale="92500"/>
          </a:bodyPr>
          <a:lstStyle/>
          <a:p>
            <a:r>
              <a:rPr lang="en-US" dirty="0" smtClean="0"/>
              <a:t>Everything is a class in C#</a:t>
            </a:r>
          </a:p>
          <a:p>
            <a:r>
              <a:rPr lang="en-US" dirty="0" smtClean="0"/>
              <a:t>Web and service projects starting point is the main project, </a:t>
            </a:r>
            <a:r>
              <a:rPr lang="en-US" dirty="0" err="1" smtClean="0"/>
              <a:t>program.cs</a:t>
            </a:r>
            <a:endParaRPr lang="en-US" dirty="0" smtClean="0"/>
          </a:p>
          <a:p>
            <a:r>
              <a:rPr lang="en-US" dirty="0" smtClean="0"/>
              <a:t>Class project have no entry point class, classes may via </a:t>
            </a:r>
            <a:r>
              <a:rPr lang="en-US" dirty="0" err="1" smtClean="0"/>
              <a:t>ctor</a:t>
            </a:r>
            <a:r>
              <a:rPr lang="en-US" dirty="0" smtClean="0"/>
              <a:t>.</a:t>
            </a:r>
          </a:p>
          <a:p>
            <a:r>
              <a:rPr lang="en-US" dirty="0" smtClean="0"/>
              <a:t>C# is case sensitive, example, </a:t>
            </a:r>
            <a:r>
              <a:rPr lang="en-US" dirty="0" err="1" smtClean="0"/>
              <a:t>firstName</a:t>
            </a:r>
            <a:r>
              <a:rPr lang="en-US" dirty="0" smtClean="0"/>
              <a:t> is different than </a:t>
            </a:r>
            <a:r>
              <a:rPr lang="en-US" dirty="0" err="1" smtClean="0"/>
              <a:t>FirstName</a:t>
            </a:r>
            <a:r>
              <a:rPr lang="en-US" dirty="0" smtClean="0"/>
              <a:t>.</a:t>
            </a:r>
          </a:p>
          <a:p>
            <a:r>
              <a:rPr lang="en-US" dirty="0" smtClean="0"/>
              <a:t>C# string concatenation “Karen ” + “Payne” (see next bullet)</a:t>
            </a:r>
          </a:p>
          <a:p>
            <a:r>
              <a:rPr lang="en-US" dirty="0"/>
              <a:t>C# </a:t>
            </a:r>
            <a:r>
              <a:rPr lang="en-US" dirty="0">
                <a:hlinkClick r:id="rId2"/>
              </a:rPr>
              <a:t>$ - string </a:t>
            </a:r>
            <a:r>
              <a:rPr lang="en-US" dirty="0" smtClean="0">
                <a:hlinkClick r:id="rId2"/>
              </a:rPr>
              <a:t>interpolation</a:t>
            </a:r>
            <a:r>
              <a:rPr lang="en-US" dirty="0" smtClean="0"/>
              <a:t>.</a:t>
            </a:r>
          </a:p>
          <a:p>
            <a:r>
              <a:rPr lang="en-US" dirty="0" smtClean="0"/>
              <a:t>C# math, +, +=, ==, -, -=, *= </a:t>
            </a:r>
            <a:r>
              <a:rPr lang="en-US" dirty="0" err="1" smtClean="0"/>
              <a:t>etc</a:t>
            </a:r>
            <a:endParaRPr lang="en-US" dirty="0" smtClean="0"/>
          </a:p>
          <a:p>
            <a:r>
              <a:rPr lang="en-US" dirty="0" smtClean="0"/>
              <a:t>C# strings use </a:t>
            </a:r>
            <a:r>
              <a:rPr lang="en-US" dirty="0" err="1" smtClean="0"/>
              <a:t>StringBuilder</a:t>
            </a:r>
            <a:r>
              <a:rPr lang="en-US" dirty="0" smtClean="0"/>
              <a:t> for large strings.</a:t>
            </a:r>
          </a:p>
          <a:p>
            <a:r>
              <a:rPr lang="en-US" dirty="0" smtClean="0"/>
              <a:t>C# String class - explore</a:t>
            </a:r>
          </a:p>
          <a:p>
            <a:endParaRPr lang="en-US" dirty="0"/>
          </a:p>
        </p:txBody>
      </p:sp>
    </p:spTree>
    <p:extLst>
      <p:ext uri="{BB962C8B-B14F-4D97-AF65-F5344CB8AC3E}">
        <p14:creationId xmlns:p14="http://schemas.microsoft.com/office/powerpoint/2010/main" val="31873499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smtClean="0"/>
              <a:t>Declaring</a:t>
            </a:r>
          </a:p>
          <a:p>
            <a:pPr marL="0" indent="0">
              <a:buNone/>
            </a:pPr>
            <a:endParaRPr lang="en-US" dirty="0"/>
          </a:p>
        </p:txBody>
      </p:sp>
      <p:pic>
        <p:nvPicPr>
          <p:cNvPr id="4" name="Picture 3"/>
          <p:cNvPicPr>
            <a:picLocks noChangeAspect="1"/>
          </p:cNvPicPr>
          <p:nvPr/>
        </p:nvPicPr>
        <p:blipFill>
          <a:blip r:embed="rId2"/>
          <a:stretch>
            <a:fillRect/>
          </a:stretch>
        </p:blipFill>
        <p:spPr>
          <a:xfrm>
            <a:off x="1101356" y="2248250"/>
            <a:ext cx="4341311" cy="4609750"/>
          </a:xfrm>
          <a:prstGeom prst="rect">
            <a:avLst/>
          </a:prstGeom>
        </p:spPr>
      </p:pic>
      <p:pic>
        <p:nvPicPr>
          <p:cNvPr id="5" name="Picture 6" descr="C:\Users\paynek\AppData\Local\Temp\SNAGHTML1efae8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131" y="835024"/>
            <a:ext cx="4333875"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947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Escaping</a:t>
            </a:r>
            <a:endParaRPr lang="en-US" dirty="0"/>
          </a:p>
        </p:txBody>
      </p:sp>
      <p:sp>
        <p:nvSpPr>
          <p:cNvPr id="5" name="Content Placeholder 4"/>
          <p:cNvSpPr>
            <a:spLocks noGrp="1"/>
          </p:cNvSpPr>
          <p:nvPr>
            <p:ph idx="1"/>
          </p:nvPr>
        </p:nvSpPr>
        <p:spPr>
          <a:xfrm>
            <a:off x="838200" y="1666234"/>
            <a:ext cx="10515600" cy="4351338"/>
          </a:xfrm>
        </p:spPr>
        <p:txBody>
          <a:bodyPr/>
          <a:lstStyle/>
          <a:p>
            <a:r>
              <a:rPr lang="en-US" dirty="0" smtClean="0"/>
              <a:t>\\ and </a:t>
            </a:r>
            <a:r>
              <a:rPr lang="en-US" dirty="0" smtClean="0">
                <a:hlinkClick r:id="rId2"/>
              </a:rPr>
              <a:t>@ verbatim</a:t>
            </a:r>
            <a:endParaRPr lang="en-US" dirty="0" smtClean="0"/>
          </a:p>
        </p:txBody>
      </p:sp>
      <p:pic>
        <p:nvPicPr>
          <p:cNvPr id="7" name="Picture 6"/>
          <p:cNvPicPr>
            <a:picLocks noChangeAspect="1"/>
          </p:cNvPicPr>
          <p:nvPr/>
        </p:nvPicPr>
        <p:blipFill>
          <a:blip r:embed="rId3"/>
          <a:stretch>
            <a:fillRect/>
          </a:stretch>
        </p:blipFill>
        <p:spPr>
          <a:xfrm>
            <a:off x="3158214" y="2548802"/>
            <a:ext cx="4533333" cy="552381"/>
          </a:xfrm>
          <a:prstGeom prst="rect">
            <a:avLst/>
          </a:prstGeom>
        </p:spPr>
      </p:pic>
    </p:spTree>
    <p:extLst>
      <p:ext uri="{BB962C8B-B14F-4D97-AF65-F5344CB8AC3E}">
        <p14:creationId xmlns:p14="http://schemas.microsoft.com/office/powerpoint/2010/main" val="4652154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Is a creative launch pad that you use to edit, debug and build code.</a:t>
            </a:r>
          </a:p>
          <a:p>
            <a:r>
              <a:rPr lang="en-US" sz="2000" dirty="0"/>
              <a:t>F</a:t>
            </a:r>
            <a:r>
              <a:rPr lang="en-US" sz="2000" dirty="0" smtClean="0"/>
              <a:t>eature-rich program that can be used for many aspects of software development</a:t>
            </a:r>
          </a:p>
          <a:p>
            <a:r>
              <a:rPr lang="en-US" sz="2000" dirty="0" err="1" smtClean="0"/>
              <a:t>Nuget</a:t>
            </a:r>
            <a:r>
              <a:rPr lang="en-US" sz="2000" dirty="0" smtClean="0"/>
              <a:t> support for installing </a:t>
            </a:r>
            <a:r>
              <a:rPr lang="en-US" sz="2000" dirty="0" err="1" smtClean="0"/>
              <a:t>thrid</a:t>
            </a:r>
            <a:r>
              <a:rPr lang="en-US" sz="2000" dirty="0" smtClean="0"/>
              <a:t> party API/plug-ins in an application.</a:t>
            </a:r>
          </a:p>
          <a:p>
            <a:r>
              <a:rPr lang="en-US" sz="2000" dirty="0" smtClean="0"/>
              <a:t>Includes an excellent debugger that allows you to debug code easily. Step through the application code to understand it line by line, or identify problems in your code.</a:t>
            </a:r>
            <a:endParaRPr lang="en-US" sz="2000" dirty="0"/>
          </a:p>
        </p:txBody>
      </p:sp>
    </p:spTree>
    <p:extLst>
      <p:ext uri="{BB962C8B-B14F-4D97-AF65-F5344CB8AC3E}">
        <p14:creationId xmlns:p14="http://schemas.microsoft.com/office/powerpoint/2010/main" val="1666761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school</a:t>
            </a:r>
            <a:endParaRPr lang="en-US" dirty="0"/>
          </a:p>
        </p:txBody>
      </p:sp>
      <p:sp>
        <p:nvSpPr>
          <p:cNvPr id="3" name="Content Placeholder 2"/>
          <p:cNvSpPr>
            <a:spLocks noGrp="1"/>
          </p:cNvSpPr>
          <p:nvPr>
            <p:ph idx="1"/>
          </p:nvPr>
        </p:nvSpPr>
        <p:spPr/>
        <p:txBody>
          <a:bodyPr/>
          <a:lstStyle/>
          <a:p>
            <a:r>
              <a:rPr lang="en-US" dirty="0" smtClean="0"/>
              <a:t>Find item in array</a:t>
            </a:r>
          </a:p>
          <a:p>
            <a:pPr marL="0" indent="0">
              <a:buNone/>
            </a:pPr>
            <a:endParaRPr lang="en-US" dirty="0"/>
          </a:p>
        </p:txBody>
      </p:sp>
      <p:pic>
        <p:nvPicPr>
          <p:cNvPr id="4" name="Picture 3"/>
          <p:cNvPicPr>
            <a:picLocks noChangeAspect="1"/>
          </p:cNvPicPr>
          <p:nvPr/>
        </p:nvPicPr>
        <p:blipFill>
          <a:blip r:embed="rId2"/>
          <a:stretch>
            <a:fillRect/>
          </a:stretch>
        </p:blipFill>
        <p:spPr>
          <a:xfrm>
            <a:off x="2420427" y="2641418"/>
            <a:ext cx="4666667" cy="2447619"/>
          </a:xfrm>
          <a:prstGeom prst="rect">
            <a:avLst/>
          </a:prstGeom>
        </p:spPr>
      </p:pic>
    </p:spTree>
    <p:extLst>
      <p:ext uri="{BB962C8B-B14F-4D97-AF65-F5344CB8AC3E}">
        <p14:creationId xmlns:p14="http://schemas.microsoft.com/office/powerpoint/2010/main" val="16655382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school</a:t>
            </a:r>
            <a:endParaRPr lang="en-US" dirty="0"/>
          </a:p>
        </p:txBody>
      </p:sp>
      <p:sp>
        <p:nvSpPr>
          <p:cNvPr id="3" name="Content Placeholder 2"/>
          <p:cNvSpPr>
            <a:spLocks noGrp="1"/>
          </p:cNvSpPr>
          <p:nvPr>
            <p:ph idx="1"/>
          </p:nvPr>
        </p:nvSpPr>
        <p:spPr/>
        <p:txBody>
          <a:bodyPr/>
          <a:lstStyle/>
          <a:p>
            <a:r>
              <a:rPr lang="en-US" dirty="0"/>
              <a:t>Find item in array</a:t>
            </a:r>
          </a:p>
          <a:p>
            <a:endParaRPr lang="en-US" dirty="0"/>
          </a:p>
        </p:txBody>
      </p:sp>
      <p:pic>
        <p:nvPicPr>
          <p:cNvPr id="4098" name="Picture 2" descr="C:\Users\paynek\AppData\Local\Temp\SNAGHTML1f4e2b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999" y="2775955"/>
            <a:ext cx="5505450"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5377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smtClean="0"/>
              <a:t>Classes may be extended using extension methods</a:t>
            </a:r>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2207435" y="2296226"/>
            <a:ext cx="6200000" cy="4228571"/>
          </a:xfrm>
          <a:prstGeom prst="rect">
            <a:avLst/>
          </a:prstGeom>
        </p:spPr>
      </p:pic>
    </p:spTree>
    <p:extLst>
      <p:ext uri="{BB962C8B-B14F-4D97-AF65-F5344CB8AC3E}">
        <p14:creationId xmlns:p14="http://schemas.microsoft.com/office/powerpoint/2010/main" val="39861347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a:t>Classes may be extended using extension methods</a:t>
            </a:r>
          </a:p>
          <a:p>
            <a:pPr marL="0" indent="0">
              <a:buNone/>
            </a:pPr>
            <a:endParaRPr lang="en-US" dirty="0"/>
          </a:p>
        </p:txBody>
      </p:sp>
      <p:pic>
        <p:nvPicPr>
          <p:cNvPr id="4" name="Picture 3"/>
          <p:cNvPicPr>
            <a:picLocks noChangeAspect="1"/>
          </p:cNvPicPr>
          <p:nvPr/>
        </p:nvPicPr>
        <p:blipFill>
          <a:blip r:embed="rId2"/>
          <a:stretch>
            <a:fillRect/>
          </a:stretch>
        </p:blipFill>
        <p:spPr>
          <a:xfrm>
            <a:off x="3540153" y="2225530"/>
            <a:ext cx="4234615" cy="4541348"/>
          </a:xfrm>
          <a:prstGeom prst="rect">
            <a:avLst/>
          </a:prstGeom>
        </p:spPr>
      </p:pic>
    </p:spTree>
    <p:extLst>
      <p:ext uri="{BB962C8B-B14F-4D97-AF65-F5344CB8AC3E}">
        <p14:creationId xmlns:p14="http://schemas.microsoft.com/office/powerpoint/2010/main" val="18756698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943619" y="2063199"/>
            <a:ext cx="6304762" cy="3876190"/>
          </a:xfrm>
          <a:prstGeom prst="rect">
            <a:avLst/>
          </a:prstGeom>
        </p:spPr>
      </p:pic>
    </p:spTree>
    <p:extLst>
      <p:ext uri="{BB962C8B-B14F-4D97-AF65-F5344CB8AC3E}">
        <p14:creationId xmlns:p14="http://schemas.microsoft.com/office/powerpoint/2010/main" val="33452674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ASP.NET Core Documentation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ASP.NET Core is a new open-source and cross-platform .NET framework for building modern cloud-based web </a:t>
            </a:r>
            <a:r>
              <a:rPr lang="en-US" sz="2000" dirty="0" smtClean="0"/>
              <a:t>applications </a:t>
            </a:r>
            <a:r>
              <a:rPr lang="en-US" sz="2000" dirty="0"/>
              <a:t>on Windows, Mac, or Linux</a:t>
            </a:r>
            <a:r>
              <a:rPr lang="en-US" sz="2000" dirty="0" smtClean="0"/>
              <a:t>.</a:t>
            </a:r>
          </a:p>
          <a:p>
            <a:pPr marL="0" indent="0">
              <a:buNone/>
            </a:pPr>
            <a:endParaRPr lang="en-US" sz="2000" dirty="0"/>
          </a:p>
          <a:p>
            <a:pPr marL="0" indent="0">
              <a:buNone/>
            </a:pPr>
            <a:r>
              <a:rPr lang="en-US" sz="2000" dirty="0">
                <a:hlinkClick r:id="rId2"/>
              </a:rPr>
              <a:t>https://docs.microsoft.com/en-us/aspnet/?</a:t>
            </a:r>
            <a:r>
              <a:rPr lang="en-US" sz="2000" dirty="0" smtClean="0">
                <a:hlinkClick r:id="rId2"/>
              </a:rPr>
              <a:t>view=aspnetcore-2.2#pivot=core&amp;panel=core_overview</a:t>
            </a:r>
            <a:endParaRPr lang="en-US" sz="2000" dirty="0" smtClean="0"/>
          </a:p>
          <a:p>
            <a:pPr marL="0" indent="0">
              <a:buNone/>
            </a:pPr>
            <a:endParaRPr lang="en-US" sz="2000" dirty="0" smtClean="0"/>
          </a:p>
          <a:p>
            <a:pPr marL="0" indent="0">
              <a:buNone/>
            </a:pPr>
            <a:r>
              <a:rPr lang="en-US" sz="2000" dirty="0" smtClean="0"/>
              <a:t>Tutorials</a:t>
            </a:r>
            <a:endParaRPr lang="en-US" sz="2000" dirty="0"/>
          </a:p>
          <a:p>
            <a:pPr marL="0" indent="0">
              <a:buNone/>
            </a:pPr>
            <a:r>
              <a:rPr lang="en-US" sz="2000" dirty="0">
                <a:hlinkClick r:id="rId3"/>
              </a:rPr>
              <a:t>https://www.tutorialspoint.com/asp.net_core</a:t>
            </a:r>
            <a:r>
              <a:rPr lang="en-US" sz="2000" dirty="0" smtClean="0">
                <a:hlinkClick r:id="rId3"/>
              </a:rPr>
              <a:t>/</a:t>
            </a:r>
            <a:endParaRPr lang="en-US" sz="2000" dirty="0" smtClean="0"/>
          </a:p>
          <a:p>
            <a:pPr marL="0" indent="0">
              <a:buNone/>
            </a:pPr>
            <a:r>
              <a:rPr lang="en-US" sz="2000" dirty="0">
                <a:hlinkClick r:id="rId4"/>
              </a:rPr>
              <a:t>https://www.tutorialsteacher.com/mvc/asp.net-mvc-tutorials</a:t>
            </a:r>
            <a:endParaRPr lang="en-US" sz="2000" dirty="0"/>
          </a:p>
        </p:txBody>
      </p:sp>
    </p:spTree>
    <p:extLst>
      <p:ext uri="{BB962C8B-B14F-4D97-AF65-F5344CB8AC3E}">
        <p14:creationId xmlns:p14="http://schemas.microsoft.com/office/powerpoint/2010/main" val="8573026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structure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32749" y="548392"/>
            <a:ext cx="2657143" cy="5628571"/>
          </a:xfrm>
          <a:prstGeom prst="rect">
            <a:avLst/>
          </a:prstGeom>
        </p:spPr>
      </p:pic>
    </p:spTree>
    <p:extLst>
      <p:ext uri="{BB962C8B-B14F-4D97-AF65-F5344CB8AC3E}">
        <p14:creationId xmlns:p14="http://schemas.microsoft.com/office/powerpoint/2010/main" val="24559668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Data Annotations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Data Annotation Validator Attributes</a:t>
            </a:r>
          </a:p>
          <a:p>
            <a:pPr marL="0" indent="0">
              <a:buNone/>
            </a:pPr>
            <a:r>
              <a:rPr lang="en-US" sz="2600" dirty="0"/>
              <a:t>1. </a:t>
            </a:r>
            <a:r>
              <a:rPr lang="en-US" sz="2600" b="1" dirty="0" err="1" smtClean="0"/>
              <a:t>DataType</a:t>
            </a:r>
            <a:r>
              <a:rPr lang="en-US" sz="2600" dirty="0" smtClean="0"/>
              <a:t>  Validates </a:t>
            </a:r>
            <a:r>
              <a:rPr lang="en-US" sz="2600" dirty="0"/>
              <a:t>for particular data type e g. value should be numeric only,</a:t>
            </a:r>
          </a:p>
          <a:p>
            <a:pPr marL="0" indent="0">
              <a:buNone/>
            </a:pPr>
            <a:r>
              <a:rPr lang="en-US" sz="2600" dirty="0" smtClean="0"/>
              <a:t>2 </a:t>
            </a:r>
            <a:r>
              <a:rPr lang="en-US" sz="2600" b="1" dirty="0" err="1" smtClean="0"/>
              <a:t>DisplayName</a:t>
            </a:r>
            <a:r>
              <a:rPr lang="en-US" sz="2600" dirty="0" smtClean="0"/>
              <a:t>  Specifies </a:t>
            </a:r>
            <a:r>
              <a:rPr lang="en-US" sz="2600" dirty="0"/>
              <a:t>Display Name on View of property.</a:t>
            </a:r>
          </a:p>
          <a:p>
            <a:pPr marL="0" indent="0">
              <a:buNone/>
            </a:pPr>
            <a:r>
              <a:rPr lang="en-US" sz="2600" dirty="0" smtClean="0"/>
              <a:t>3. </a:t>
            </a:r>
            <a:r>
              <a:rPr lang="en-US" sz="2600" b="1" dirty="0" err="1" smtClean="0"/>
              <a:t>DisplayFormat</a:t>
            </a:r>
            <a:r>
              <a:rPr lang="en-US" sz="2600" dirty="0" smtClean="0"/>
              <a:t> Specifies </a:t>
            </a:r>
            <a:r>
              <a:rPr lang="en-US" sz="2600" dirty="0"/>
              <a:t>Display Format of property </a:t>
            </a:r>
            <a:r>
              <a:rPr lang="en-US" sz="2600" dirty="0" smtClean="0"/>
              <a:t>value</a:t>
            </a:r>
            <a:endParaRPr lang="en-US" sz="2600" dirty="0"/>
          </a:p>
          <a:p>
            <a:pPr marL="0" indent="0">
              <a:buNone/>
            </a:pPr>
            <a:r>
              <a:rPr lang="en-US" sz="2600" b="1" dirty="0" smtClean="0"/>
              <a:t>4.Required</a:t>
            </a:r>
            <a:r>
              <a:rPr lang="en-US" sz="2600" dirty="0" smtClean="0"/>
              <a:t>  Value </a:t>
            </a:r>
            <a:r>
              <a:rPr lang="en-US" sz="2600" dirty="0"/>
              <a:t>must be provided to the model property.</a:t>
            </a:r>
          </a:p>
          <a:p>
            <a:pPr marL="0" indent="0">
              <a:buNone/>
            </a:pPr>
            <a:r>
              <a:rPr lang="en-US" sz="2600" dirty="0" smtClean="0"/>
              <a:t>5. </a:t>
            </a:r>
            <a:r>
              <a:rPr lang="en-US" sz="2600" b="1" dirty="0" smtClean="0"/>
              <a:t>Range</a:t>
            </a:r>
            <a:r>
              <a:rPr lang="en-US" sz="2600" dirty="0" smtClean="0"/>
              <a:t> Data </a:t>
            </a:r>
            <a:r>
              <a:rPr lang="en-US" sz="2600" dirty="0"/>
              <a:t>should be in specific range like Customer Age should be between 20 and 40.</a:t>
            </a:r>
          </a:p>
          <a:p>
            <a:pPr marL="0" indent="0">
              <a:buNone/>
            </a:pPr>
            <a:r>
              <a:rPr lang="en-US" sz="2600" dirty="0" smtClean="0"/>
              <a:t>6. </a:t>
            </a:r>
            <a:r>
              <a:rPr lang="en-US" sz="2600" b="1" dirty="0" err="1" smtClean="0"/>
              <a:t>StringLength</a:t>
            </a:r>
            <a:r>
              <a:rPr lang="en-US" sz="2600" dirty="0" smtClean="0"/>
              <a:t>  You </a:t>
            </a:r>
            <a:r>
              <a:rPr lang="en-US" sz="2600" dirty="0"/>
              <a:t>can specify minimum and maximum length of properly value.</a:t>
            </a:r>
          </a:p>
          <a:p>
            <a:pPr marL="0" indent="0">
              <a:buNone/>
            </a:pPr>
            <a:r>
              <a:rPr lang="en-US" sz="2600" dirty="0" smtClean="0"/>
              <a:t>7. </a:t>
            </a:r>
            <a:r>
              <a:rPr lang="en-US" sz="2600" b="1" dirty="0" err="1" smtClean="0"/>
              <a:t>MaxLength</a:t>
            </a:r>
            <a:r>
              <a:rPr lang="en-US" sz="2600" dirty="0" smtClean="0"/>
              <a:t>  You </a:t>
            </a:r>
            <a:r>
              <a:rPr lang="en-US" sz="2600" dirty="0"/>
              <a:t>can specify only maximum length of property value.</a:t>
            </a:r>
          </a:p>
          <a:p>
            <a:pPr marL="0" indent="0">
              <a:buNone/>
            </a:pPr>
            <a:r>
              <a:rPr lang="en-US" sz="2600" dirty="0" smtClean="0"/>
              <a:t>8. </a:t>
            </a:r>
            <a:r>
              <a:rPr lang="en-US" sz="2600" b="1" dirty="0" err="1" smtClean="0"/>
              <a:t>RequIarExpression</a:t>
            </a:r>
            <a:r>
              <a:rPr lang="en-US" sz="2600" dirty="0" smtClean="0"/>
              <a:t> Value </a:t>
            </a:r>
            <a:r>
              <a:rPr lang="en-US" sz="2600" dirty="0"/>
              <a:t>should match regular expression e g. email, phone, </a:t>
            </a:r>
            <a:r>
              <a:rPr lang="en-US" sz="2600" dirty="0" err="1"/>
              <a:t>url</a:t>
            </a:r>
            <a:r>
              <a:rPr lang="en-US" sz="2600" dirty="0"/>
              <a:t> etc.</a:t>
            </a:r>
          </a:p>
          <a:p>
            <a:pPr marL="0" indent="0">
              <a:buNone/>
            </a:pPr>
            <a:r>
              <a:rPr lang="en-US" sz="2600" dirty="0" smtClean="0"/>
              <a:t>9. </a:t>
            </a:r>
            <a:r>
              <a:rPr lang="en-US" sz="2600" b="1" dirty="0" smtClean="0"/>
              <a:t>Bind</a:t>
            </a:r>
            <a:r>
              <a:rPr lang="en-US" sz="2600" dirty="0" smtClean="0"/>
              <a:t> specify </a:t>
            </a:r>
            <a:r>
              <a:rPr lang="en-US" sz="2600" dirty="0"/>
              <a:t>fields to include or exclude for model binding.</a:t>
            </a:r>
          </a:p>
          <a:p>
            <a:pPr marL="0" indent="0">
              <a:buNone/>
            </a:pPr>
            <a:r>
              <a:rPr lang="en-US" sz="2600" dirty="0" smtClean="0"/>
              <a:t>10. </a:t>
            </a:r>
            <a:r>
              <a:rPr lang="en-US" sz="2600" b="1" dirty="0" err="1" smtClean="0"/>
              <a:t>ScaffoldColumn</a:t>
            </a:r>
            <a:r>
              <a:rPr lang="en-US" sz="2600" dirty="0" smtClean="0"/>
              <a:t> It </a:t>
            </a:r>
            <a:r>
              <a:rPr lang="en-US" sz="2600" dirty="0"/>
              <a:t>Is a </a:t>
            </a:r>
            <a:r>
              <a:rPr lang="en-US" sz="2600" dirty="0" err="1"/>
              <a:t>boolean</a:t>
            </a:r>
            <a:r>
              <a:rPr lang="en-US" sz="2600" dirty="0"/>
              <a:t> property, specifies if the value should be hidden on view.</a:t>
            </a:r>
          </a:p>
          <a:p>
            <a:pPr marL="0" indent="0">
              <a:buNone/>
            </a:pPr>
            <a:r>
              <a:rPr lang="en-US" sz="2600" dirty="0" smtClean="0"/>
              <a:t>11. </a:t>
            </a:r>
            <a:r>
              <a:rPr lang="en-US" sz="2600" b="1" dirty="0" err="1" smtClean="0"/>
              <a:t>EnumDataType</a:t>
            </a:r>
            <a:r>
              <a:rPr lang="en-US" sz="2600" dirty="0" smtClean="0"/>
              <a:t> Value </a:t>
            </a:r>
            <a:r>
              <a:rPr lang="en-US" sz="2600" dirty="0"/>
              <a:t>should match with one of the </a:t>
            </a:r>
            <a:r>
              <a:rPr lang="en-US" sz="2600" dirty="0" err="1"/>
              <a:t>enum</a:t>
            </a:r>
            <a:r>
              <a:rPr lang="en-US" sz="2600" dirty="0"/>
              <a:t> member.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710652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Data Annotations</a:t>
            </a:r>
            <a:endParaRPr lang="en-US" dirty="0"/>
          </a:p>
        </p:txBody>
      </p:sp>
      <p:pic>
        <p:nvPicPr>
          <p:cNvPr id="4" name="Content Placeholder 3"/>
          <p:cNvPicPr>
            <a:picLocks noGrp="1" noChangeAspect="1"/>
          </p:cNvPicPr>
          <p:nvPr>
            <p:ph idx="1"/>
          </p:nvPr>
        </p:nvPicPr>
        <p:blipFill>
          <a:blip r:embed="rId2"/>
          <a:stretch>
            <a:fillRect/>
          </a:stretch>
        </p:blipFill>
        <p:spPr>
          <a:xfrm>
            <a:off x="838200" y="1290428"/>
            <a:ext cx="9114286" cy="1428571"/>
          </a:xfrm>
          <a:prstGeom prst="rect">
            <a:avLst/>
          </a:prstGeom>
        </p:spPr>
      </p:pic>
      <p:pic>
        <p:nvPicPr>
          <p:cNvPr id="1026" name="Picture 2" descr="C:\Users\paynek\AppData\Local\Temp\SNAGHTMLbc4f2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993" y="2870000"/>
            <a:ext cx="5143500"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702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HTML</a:t>
            </a:r>
            <a:endParaRPr lang="en-US" dirty="0"/>
          </a:p>
        </p:txBody>
      </p:sp>
      <p:sp>
        <p:nvSpPr>
          <p:cNvPr id="3" name="Content Placeholder 2"/>
          <p:cNvSpPr>
            <a:spLocks noGrp="1"/>
          </p:cNvSpPr>
          <p:nvPr>
            <p:ph idx="1"/>
          </p:nvPr>
        </p:nvSpPr>
        <p:spPr/>
        <p:txBody>
          <a:bodyPr/>
          <a:lstStyle/>
          <a:p>
            <a:r>
              <a:rPr lang="en-US" dirty="0" smtClean="0"/>
              <a:t>Various extension methods provide ways to generated HTML</a:t>
            </a:r>
            <a:endParaRPr lang="en-US" dirty="0"/>
          </a:p>
        </p:txBody>
      </p:sp>
      <p:pic>
        <p:nvPicPr>
          <p:cNvPr id="4" name="Picture 3"/>
          <p:cNvPicPr>
            <a:picLocks noChangeAspect="1"/>
          </p:cNvPicPr>
          <p:nvPr/>
        </p:nvPicPr>
        <p:blipFill>
          <a:blip r:embed="rId2"/>
          <a:stretch>
            <a:fillRect/>
          </a:stretch>
        </p:blipFill>
        <p:spPr>
          <a:xfrm>
            <a:off x="1315047" y="2586143"/>
            <a:ext cx="9561905" cy="1685714"/>
          </a:xfrm>
          <a:prstGeom prst="rect">
            <a:avLst/>
          </a:prstGeom>
        </p:spPr>
      </p:pic>
    </p:spTree>
    <p:extLst>
      <p:ext uri="{BB962C8B-B14F-4D97-AF65-F5344CB8AC3E}">
        <p14:creationId xmlns:p14="http://schemas.microsoft.com/office/powerpoint/2010/main" val="418007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Outside the box</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C# provides conventional methods to code along with enhanced functionality to write code more efficiently. Both conventional and enhanced versions of coding can be mixed.</a:t>
            </a:r>
          </a:p>
          <a:p>
            <a:pPr marL="0" indent="0">
              <a:buNone/>
            </a:pPr>
            <a:endParaRPr lang="en-US" sz="2000" dirty="0"/>
          </a:p>
        </p:txBody>
      </p:sp>
      <p:pic>
        <p:nvPicPr>
          <p:cNvPr id="4" name="Picture 3"/>
          <p:cNvPicPr>
            <a:picLocks noChangeAspect="1"/>
          </p:cNvPicPr>
          <p:nvPr/>
        </p:nvPicPr>
        <p:blipFill>
          <a:blip r:embed="rId2"/>
          <a:stretch>
            <a:fillRect/>
          </a:stretch>
        </p:blipFill>
        <p:spPr>
          <a:xfrm>
            <a:off x="1060542" y="2462677"/>
            <a:ext cx="4047619" cy="3714286"/>
          </a:xfrm>
          <a:prstGeom prst="rect">
            <a:avLst/>
          </a:prstGeom>
        </p:spPr>
      </p:pic>
    </p:spTree>
    <p:extLst>
      <p:ext uri="{BB962C8B-B14F-4D97-AF65-F5344CB8AC3E}">
        <p14:creationId xmlns:p14="http://schemas.microsoft.com/office/powerpoint/2010/main" val="15109321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Entity </a:t>
            </a:r>
            <a:r>
              <a:rPr lang="en-US" b="1" dirty="0" smtClean="0"/>
              <a:t>Framework</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Entity Framework is an object-relational mapper (O/RM) that enables .NET developers to work with a database using .NET objects. It eliminates the need for most of the data-access code that developers usually need to write</a:t>
            </a:r>
            <a:r>
              <a:rPr lang="en-US" sz="2000" dirty="0" smtClean="0"/>
              <a:t>.</a:t>
            </a:r>
          </a:p>
          <a:p>
            <a:pPr marL="0" indent="0">
              <a:buNone/>
            </a:pPr>
            <a:endParaRPr lang="en-US" sz="2000" dirty="0"/>
          </a:p>
          <a:p>
            <a:pPr marL="0" indent="0">
              <a:buNone/>
            </a:pPr>
            <a:r>
              <a:rPr lang="en-US" sz="2000" dirty="0">
                <a:hlinkClick r:id="rId2"/>
              </a:rPr>
              <a:t>https://docs.microsoft.com/en-us/ef/#pivot=entityfmwk&amp;panel=entityfmwk1</a:t>
            </a:r>
            <a:endParaRPr lang="en-US" sz="2000" dirty="0" smtClean="0"/>
          </a:p>
          <a:p>
            <a:pPr marL="0" indent="0">
              <a:buNone/>
            </a:pPr>
            <a:endParaRPr lang="en-US" sz="2000" dirty="0"/>
          </a:p>
        </p:txBody>
      </p:sp>
    </p:spTree>
    <p:extLst>
      <p:ext uri="{BB962C8B-B14F-4D97-AF65-F5344CB8AC3E}">
        <p14:creationId xmlns:p14="http://schemas.microsoft.com/office/powerpoint/2010/main" val="34449436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Reading data (simple)</a:t>
            </a:r>
            <a:endParaRPr lang="en-US" dirty="0"/>
          </a:p>
        </p:txBody>
      </p:sp>
      <p:sp>
        <p:nvSpPr>
          <p:cNvPr id="3" name="Content Placeholder 2"/>
          <p:cNvSpPr>
            <a:spLocks noGrp="1"/>
          </p:cNvSpPr>
          <p:nvPr>
            <p:ph idx="1"/>
          </p:nvPr>
        </p:nvSpPr>
        <p:spPr/>
        <p:txBody>
          <a:bodyPr/>
          <a:lstStyle/>
          <a:p>
            <a:r>
              <a:rPr lang="en-US" dirty="0" smtClean="0"/>
              <a:t>Read data by primary key</a:t>
            </a:r>
          </a:p>
          <a:p>
            <a:pPr marL="0" indent="0">
              <a:buNone/>
            </a:pPr>
            <a:endParaRPr lang="en-US" dirty="0"/>
          </a:p>
        </p:txBody>
      </p:sp>
      <p:pic>
        <p:nvPicPr>
          <p:cNvPr id="4" name="Picture 3"/>
          <p:cNvPicPr>
            <a:picLocks noChangeAspect="1"/>
          </p:cNvPicPr>
          <p:nvPr/>
        </p:nvPicPr>
        <p:blipFill>
          <a:blip r:embed="rId2"/>
          <a:stretch>
            <a:fillRect/>
          </a:stretch>
        </p:blipFill>
        <p:spPr>
          <a:xfrm>
            <a:off x="2014602" y="2473638"/>
            <a:ext cx="8028571" cy="2447619"/>
          </a:xfrm>
          <a:prstGeom prst="rect">
            <a:avLst/>
          </a:prstGeom>
        </p:spPr>
      </p:pic>
    </p:spTree>
    <p:extLst>
      <p:ext uri="{BB962C8B-B14F-4D97-AF65-F5344CB8AC3E}">
        <p14:creationId xmlns:p14="http://schemas.microsoft.com/office/powerpoint/2010/main" val="3447704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Read taking control</a:t>
            </a:r>
            <a:endParaRPr lang="en-US" dirty="0"/>
          </a:p>
        </p:txBody>
      </p:sp>
      <p:sp>
        <p:nvSpPr>
          <p:cNvPr id="3" name="Content Placeholder 2"/>
          <p:cNvSpPr>
            <a:spLocks noGrp="1"/>
          </p:cNvSpPr>
          <p:nvPr>
            <p:ph idx="1"/>
          </p:nvPr>
        </p:nvSpPr>
        <p:spPr/>
        <p:txBody>
          <a:bodyPr/>
          <a:lstStyle/>
          <a:p>
            <a:r>
              <a:rPr lang="en-US" dirty="0" smtClean="0"/>
              <a:t>Loading navigation properties</a:t>
            </a:r>
          </a:p>
          <a:p>
            <a:pPr marL="0" indent="0">
              <a:buNone/>
            </a:pPr>
            <a:endParaRPr lang="en-US" dirty="0"/>
          </a:p>
        </p:txBody>
      </p:sp>
      <p:pic>
        <p:nvPicPr>
          <p:cNvPr id="4" name="Picture 3"/>
          <p:cNvPicPr>
            <a:picLocks noChangeAspect="1"/>
          </p:cNvPicPr>
          <p:nvPr/>
        </p:nvPicPr>
        <p:blipFill>
          <a:blip r:embed="rId2"/>
          <a:stretch>
            <a:fillRect/>
          </a:stretch>
        </p:blipFill>
        <p:spPr>
          <a:xfrm>
            <a:off x="2076952" y="2523505"/>
            <a:ext cx="8038095" cy="2666667"/>
          </a:xfrm>
          <a:prstGeom prst="rect">
            <a:avLst/>
          </a:prstGeom>
        </p:spPr>
      </p:pic>
    </p:spTree>
    <p:extLst>
      <p:ext uri="{BB962C8B-B14F-4D97-AF65-F5344CB8AC3E}">
        <p14:creationId xmlns:p14="http://schemas.microsoft.com/office/powerpoint/2010/main" val="5164521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joins</a:t>
            </a:r>
            <a:endParaRPr lang="en-US" dirty="0"/>
          </a:p>
        </p:txBody>
      </p:sp>
      <p:pic>
        <p:nvPicPr>
          <p:cNvPr id="4" name="Content Placeholder 3"/>
          <p:cNvPicPr>
            <a:picLocks noGrp="1" noChangeAspect="1"/>
          </p:cNvPicPr>
          <p:nvPr>
            <p:ph idx="1"/>
          </p:nvPr>
        </p:nvPicPr>
        <p:blipFill>
          <a:blip r:embed="rId2"/>
          <a:stretch>
            <a:fillRect/>
          </a:stretch>
        </p:blipFill>
        <p:spPr>
          <a:xfrm>
            <a:off x="2720886" y="1825625"/>
            <a:ext cx="6750228" cy="4351338"/>
          </a:xfrm>
          <a:prstGeom prst="rect">
            <a:avLst/>
          </a:prstGeom>
        </p:spPr>
      </p:pic>
    </p:spTree>
    <p:extLst>
      <p:ext uri="{BB962C8B-B14F-4D97-AF65-F5344CB8AC3E}">
        <p14:creationId xmlns:p14="http://schemas.microsoft.com/office/powerpoint/2010/main" val="7145608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Tracking vs No-Tracking</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Tracking behavior controls whether or not Entity Framework Core will keep information about an entity instance in its change tracker. If an entity is tracked, any changes detected in the entity will be persisted to the database during </a:t>
            </a:r>
            <a:r>
              <a:rPr lang="en-US" sz="2000" dirty="0" err="1"/>
              <a:t>SaveChanges</a:t>
            </a:r>
            <a:r>
              <a:rPr lang="en-US" sz="2000" dirty="0"/>
              <a:t>(). Entity Framework Core will also fix-up navigation properties between entities that are obtained from a tracking query and entities that were previously loaded into </a:t>
            </a:r>
            <a:r>
              <a:rPr lang="en-US" sz="2000" dirty="0" smtClean="0"/>
              <a:t>the </a:t>
            </a:r>
            <a:r>
              <a:rPr lang="en-US" sz="2000" dirty="0" err="1"/>
              <a:t>DbContext</a:t>
            </a:r>
            <a:r>
              <a:rPr lang="en-US" sz="2000" dirty="0"/>
              <a:t> instance</a:t>
            </a:r>
            <a:r>
              <a:rPr lang="en-US" sz="2000" dirty="0" smtClean="0"/>
              <a:t>.</a:t>
            </a:r>
          </a:p>
          <a:p>
            <a:pPr marL="0" indent="0">
              <a:buNone/>
            </a:pPr>
            <a:endParaRPr lang="en-US" sz="2000" dirty="0"/>
          </a:p>
        </p:txBody>
      </p:sp>
    </p:spTree>
    <p:extLst>
      <p:ext uri="{BB962C8B-B14F-4D97-AF65-F5344CB8AC3E}">
        <p14:creationId xmlns:p14="http://schemas.microsoft.com/office/powerpoint/2010/main" val="40842564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 No-Tacking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838200" y="1422178"/>
            <a:ext cx="8398080" cy="5366864"/>
          </a:xfrm>
          <a:prstGeom prst="rect">
            <a:avLst/>
          </a:prstGeom>
        </p:spPr>
      </p:pic>
    </p:spTree>
    <p:extLst>
      <p:ext uri="{BB962C8B-B14F-4D97-AF65-F5344CB8AC3E}">
        <p14:creationId xmlns:p14="http://schemas.microsoft.com/office/powerpoint/2010/main" val="3885634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loading</a:t>
            </a:r>
            <a:endParaRPr lang="en-US" dirty="0"/>
          </a:p>
        </p:txBody>
      </p:sp>
      <p:sp>
        <p:nvSpPr>
          <p:cNvPr id="3" name="Content Placeholder 2"/>
          <p:cNvSpPr>
            <a:spLocks noGrp="1"/>
          </p:cNvSpPr>
          <p:nvPr>
            <p:ph idx="1"/>
          </p:nvPr>
        </p:nvSpPr>
        <p:spPr/>
        <p:txBody>
          <a:bodyPr/>
          <a:lstStyle/>
          <a:p>
            <a:r>
              <a:rPr lang="en-US" dirty="0"/>
              <a:t>Lazy loading is delaying the loading of related data, until you specifically request for it. </a:t>
            </a:r>
            <a:endParaRPr lang="en-US" dirty="0" smtClean="0"/>
          </a:p>
          <a:p>
            <a:r>
              <a:rPr lang="en-US" dirty="0"/>
              <a:t>Eager loading is the process whereby a query for one type of entity also loads related entities as part of the query, so that we don't need to execute a separate query for related entities. Eager loading is achieved using the </a:t>
            </a:r>
            <a:r>
              <a:rPr lang="en-US" dirty="0">
                <a:solidFill>
                  <a:schemeClr val="accent6"/>
                </a:solidFill>
              </a:rPr>
              <a:t>Include() method</a:t>
            </a:r>
            <a:r>
              <a:rPr lang="en-US" dirty="0"/>
              <a:t>.</a:t>
            </a:r>
          </a:p>
        </p:txBody>
      </p:sp>
    </p:spTree>
    <p:extLst>
      <p:ext uri="{BB962C8B-B14F-4D97-AF65-F5344CB8AC3E}">
        <p14:creationId xmlns:p14="http://schemas.microsoft.com/office/powerpoint/2010/main" val="1623254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 raw queries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Entity Framework Core allows you to drop down to raw SQL queries when working with a relational database. This can be useful if the query you want to perform can't be expressed using LINQ, or if using a LINQ query is resulting in inefficient SQL queries. Raw SQL queries can return entity types or, starting with EF </a:t>
            </a:r>
            <a:r>
              <a:rPr lang="en-US" sz="2000" dirty="0" smtClean="0"/>
              <a:t>Core </a:t>
            </a:r>
            <a:r>
              <a:rPr lang="en-US" sz="2000" dirty="0"/>
              <a:t>2.1, query types that are part of your model</a:t>
            </a:r>
            <a:r>
              <a:rPr lang="en-US" sz="2000" dirty="0" smtClean="0"/>
              <a:t>.</a:t>
            </a:r>
          </a:p>
          <a:p>
            <a:pPr marL="0" indent="0">
              <a:buNone/>
            </a:pPr>
            <a:r>
              <a:rPr lang="en-US" sz="2000" dirty="0" smtClean="0"/>
              <a:t>In EF6</a:t>
            </a:r>
          </a:p>
        </p:txBody>
      </p:sp>
      <p:sp>
        <p:nvSpPr>
          <p:cNvPr id="4" name="Rectangle 1"/>
          <p:cNvSpPr>
            <a:spLocks noChangeArrowheads="1"/>
          </p:cNvSpPr>
          <p:nvPr/>
        </p:nvSpPr>
        <p:spPr bwMode="auto">
          <a:xfrm>
            <a:off x="847288" y="3443617"/>
            <a:ext cx="9806731"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FF"/>
                </a:solidFill>
                <a:effectLst/>
                <a:latin typeface="Consolas" panose="020B0609020204030204" pitchFamily="49" charset="0"/>
              </a:rPr>
              <a:t>var</a:t>
            </a:r>
            <a:r>
              <a:rPr kumimoji="0" lang="en-US" altLang="en-US" sz="900" b="0" i="0" u="none" strike="noStrike" cap="none" normalizeH="0" baseline="0" dirty="0" smtClean="0">
                <a:ln>
                  <a:noFill/>
                </a:ln>
                <a:solidFill>
                  <a:srgbClr val="000000"/>
                </a:solidFill>
                <a:effectLst/>
                <a:latin typeface="Consolas" panose="020B0609020204030204" pitchFamily="49" charset="0"/>
              </a:rPr>
              <a:t> demo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context.Countries.SqlQuery</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A31515"/>
                </a:solidFill>
                <a:effectLst/>
                <a:latin typeface="Consolas" panose="020B0609020204030204" pitchFamily="49" charset="0"/>
              </a:rPr>
              <a:t>"TODO"</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ToList</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9528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Outside the box</a:t>
            </a:r>
            <a:endParaRPr lang="en-US" dirty="0"/>
          </a:p>
        </p:txBody>
      </p:sp>
      <p:sp>
        <p:nvSpPr>
          <p:cNvPr id="3" name="Content Placeholder 2"/>
          <p:cNvSpPr>
            <a:spLocks noGrp="1"/>
          </p:cNvSpPr>
          <p:nvPr>
            <p:ph idx="1"/>
          </p:nvPr>
        </p:nvSpPr>
        <p:spPr>
          <a:xfrm>
            <a:off x="838200" y="1834014"/>
            <a:ext cx="10515600" cy="4351338"/>
          </a:xfrm>
        </p:spPr>
        <p:txBody>
          <a:bodyPr/>
          <a:lstStyle/>
          <a:p>
            <a:r>
              <a:rPr lang="en-US" dirty="0" smtClean="0"/>
              <a:t>Example working with array type</a:t>
            </a:r>
          </a:p>
          <a:p>
            <a:pPr marL="0" indent="0">
              <a:buNone/>
            </a:pPr>
            <a:endParaRPr lang="en-US" sz="2000" dirty="0" smtClean="0"/>
          </a:p>
          <a:p>
            <a:pPr marL="0" indent="0">
              <a:buNone/>
            </a:pPr>
            <a:r>
              <a:rPr lang="en-US" sz="2000" dirty="0" smtClean="0"/>
              <a:t>In most languages to add elements a resize method is used e.g. for C#</a:t>
            </a:r>
          </a:p>
          <a:p>
            <a:pPr marL="0" indent="0">
              <a:buNone/>
            </a:pPr>
            <a:endParaRPr lang="en-US" sz="2000" dirty="0" smtClean="0"/>
          </a:p>
          <a:p>
            <a:pPr marL="0" indent="0">
              <a:buNone/>
            </a:pPr>
            <a:r>
              <a:rPr lang="en-US" sz="2000" dirty="0" smtClean="0"/>
              <a:t>Since C# is extendable an extension can be created, T is the type of array e.g. </a:t>
            </a:r>
            <a:r>
              <a:rPr lang="en-US" sz="2000" dirty="0" err="1" smtClean="0"/>
              <a:t>int</a:t>
            </a:r>
            <a:r>
              <a:rPr lang="en-US" sz="2000" dirty="0" smtClean="0"/>
              <a:t>, string etc.</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An array can be created by specifying a range</a:t>
            </a:r>
          </a:p>
          <a:p>
            <a:pPr marL="0" indent="0">
              <a:buNone/>
            </a:pPr>
            <a:endParaRPr lang="en-US" sz="2000" dirty="0"/>
          </a:p>
        </p:txBody>
      </p:sp>
      <p:sp>
        <p:nvSpPr>
          <p:cNvPr id="4" name="Rectangle 1"/>
          <p:cNvSpPr>
            <a:spLocks noChangeArrowheads="1"/>
          </p:cNvSpPr>
          <p:nvPr/>
        </p:nvSpPr>
        <p:spPr bwMode="auto">
          <a:xfrm>
            <a:off x="1233183" y="2338353"/>
            <a:ext cx="445455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rPr>
              <a:t>double</a:t>
            </a:r>
            <a:r>
              <a:rPr kumimoji="0" lang="en-US" altLang="en-US" sz="1200" b="0" i="0" u="none" strike="noStrike" cap="none" normalizeH="0" baseline="0" dirty="0" smtClean="0">
                <a:ln>
                  <a:noFill/>
                </a:ln>
                <a:solidFill>
                  <a:srgbClr val="000000"/>
                </a:solidFill>
                <a:effectLst/>
                <a:latin typeface="Consolas" panose="020B0609020204030204" pitchFamily="49" charset="0"/>
              </a:rPr>
              <a:t>[] balance1 = { 23.0, 24.00, 25.0 };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233183" y="3211353"/>
            <a:ext cx="439136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2B91AF"/>
                </a:solidFill>
                <a:effectLst/>
                <a:latin typeface="Consolas" panose="020B0609020204030204" pitchFamily="49" charset="0"/>
              </a:rPr>
              <a:t>Array</a:t>
            </a:r>
            <a:r>
              <a:rPr kumimoji="0" lang="en-US" altLang="en-US" sz="1200" b="0" i="0" u="none" strike="noStrike" cap="none" normalizeH="0" baseline="0" dirty="0" err="1" smtClean="0">
                <a:ln>
                  <a:noFill/>
                </a:ln>
                <a:solidFill>
                  <a:srgbClr val="000000"/>
                </a:solidFill>
                <a:effectLst/>
                <a:latin typeface="Consolas" panose="020B0609020204030204" pitchFamily="49" charset="0"/>
              </a:rPr>
              <a:t>.Resize</a:t>
            </a:r>
            <a:r>
              <a:rPr kumimoji="0" lang="en-US" altLang="en-US" sz="1200" b="0" i="0" u="none" strike="noStrike" cap="none" normalizeH="0" baseline="0" dirty="0" smtClean="0">
                <a:ln>
                  <a:noFill/>
                </a:ln>
                <a:solidFill>
                  <a:srgbClr val="000000"/>
                </a:solidFill>
                <a:effectLst/>
                <a:latin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rPr>
              <a:t>ref</a:t>
            </a:r>
            <a:r>
              <a:rPr kumimoji="0" lang="en-US" altLang="en-US" sz="1200" b="0" i="0" u="none" strike="noStrike" cap="none" normalizeH="0" baseline="0" dirty="0" smtClean="0">
                <a:ln>
                  <a:noFill/>
                </a:ln>
                <a:solidFill>
                  <a:srgbClr val="000000"/>
                </a:solidFill>
                <a:effectLst/>
                <a:latin typeface="Consolas" panose="020B0609020204030204" pitchFamily="49" charset="0"/>
              </a:rPr>
              <a:t> balance1, 12);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1029" name="Picture 5" descr="C:\Users\paynek\AppData\Local\Temp\SNAGHTMLa4d87d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387" y="4069505"/>
            <a:ext cx="4324350" cy="14478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363387" y="5974951"/>
            <a:ext cx="6981398"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rPr>
              <a:t>double</a:t>
            </a:r>
            <a:r>
              <a:rPr kumimoji="0" lang="en-US" altLang="en-US" sz="1200" b="0" i="0" u="none" strike="noStrike" cap="none" normalizeH="0" baseline="0" dirty="0" smtClean="0">
                <a:ln>
                  <a:noFill/>
                </a:ln>
                <a:solidFill>
                  <a:srgbClr val="000000"/>
                </a:solidFill>
                <a:effectLst/>
                <a:latin typeface="Consolas" panose="020B0609020204030204" pitchFamily="49" charset="0"/>
              </a:rPr>
              <a:t>[] balance2 = </a:t>
            </a:r>
            <a:r>
              <a:rPr kumimoji="0" lang="en-US" altLang="en-US" sz="1200" b="0" i="0" u="none" strike="noStrike" cap="none" normalizeH="0" baseline="0" dirty="0" err="1" smtClean="0">
                <a:ln>
                  <a:noFill/>
                </a:ln>
                <a:solidFill>
                  <a:srgbClr val="2B91AF"/>
                </a:solidFill>
                <a:effectLst/>
                <a:latin typeface="Consolas" panose="020B0609020204030204" pitchFamily="49" charset="0"/>
              </a:rPr>
              <a:t>Enumerable</a:t>
            </a:r>
            <a:r>
              <a:rPr kumimoji="0" lang="en-US" altLang="en-US" sz="1200" b="0" i="0" u="none" strike="noStrike" cap="none" normalizeH="0" baseline="0" dirty="0" err="1" smtClean="0">
                <a:ln>
                  <a:noFill/>
                </a:ln>
                <a:solidFill>
                  <a:srgbClr val="000000"/>
                </a:solidFill>
                <a:effectLst/>
                <a:latin typeface="Consolas" panose="020B0609020204030204" pitchFamily="49" charset="0"/>
              </a:rPr>
              <a:t>.Range</a:t>
            </a:r>
            <a:r>
              <a:rPr kumimoji="0" lang="en-US" altLang="en-US" sz="1200" b="0" i="0" u="none" strike="noStrike" cap="none" normalizeH="0" baseline="0" dirty="0" smtClean="0">
                <a:ln>
                  <a:noFill/>
                </a:ln>
                <a:solidFill>
                  <a:srgbClr val="000000"/>
                </a:solidFill>
                <a:effectLst/>
                <a:latin typeface="Consolas" panose="020B0609020204030204" pitchFamily="49" charset="0"/>
              </a:rPr>
              <a:t>(23, 3).Select(</a:t>
            </a:r>
            <a:r>
              <a:rPr kumimoji="0" lang="en-US" altLang="en-US" sz="1200" b="0" i="0" u="none" strike="noStrike" cap="none" normalizeH="0" baseline="0" dirty="0" err="1" smtClean="0">
                <a:ln>
                  <a:noFill/>
                </a:ln>
                <a:solidFill>
                  <a:srgbClr val="2B91AF"/>
                </a:solidFill>
                <a:effectLst/>
                <a:latin typeface="Consolas" panose="020B0609020204030204" pitchFamily="49" charset="0"/>
              </a:rPr>
              <a:t>Convert</a:t>
            </a:r>
            <a:r>
              <a:rPr kumimoji="0" lang="en-US" altLang="en-US" sz="1200" b="0" i="0" u="none" strike="noStrike" cap="none" normalizeH="0" baseline="0" dirty="0" err="1" smtClean="0">
                <a:ln>
                  <a:noFill/>
                </a:ln>
                <a:solidFill>
                  <a:srgbClr val="000000"/>
                </a:solidFill>
                <a:effectLst/>
                <a:latin typeface="Consolas" panose="020B0609020204030204" pitchFamily="49" charset="0"/>
              </a:rPr>
              <a:t>.ToDouble</a:t>
            </a:r>
            <a:r>
              <a:rPr kumimoji="0" lang="en-US" altLang="en-US" sz="1200" b="0" i="0" u="none" strike="noStrike" cap="none" normalizeH="0" baseline="0" dirty="0" smtClean="0">
                <a:ln>
                  <a:noFill/>
                </a:ln>
                <a:solidFill>
                  <a:srgbClr val="000000"/>
                </a:solidFill>
                <a:effectLst/>
                <a:latin typeface="Consolas" panose="020B0609020204030204" pitchFamily="49" charset="0"/>
              </a:rPr>
              <a:t>).</a:t>
            </a:r>
            <a:r>
              <a:rPr kumimoji="0" lang="en-US" altLang="en-US" sz="1200" b="0" i="0" u="none" strike="noStrike" cap="none" normalizeH="0" baseline="0" dirty="0" err="1" smtClean="0">
                <a:ln>
                  <a:noFill/>
                </a:ln>
                <a:solidFill>
                  <a:srgbClr val="000000"/>
                </a:solidFill>
                <a:effectLst/>
                <a:latin typeface="Consolas" panose="020B0609020204030204" pitchFamily="49" charset="0"/>
              </a:rPr>
              <a:t>ToArray</a:t>
            </a:r>
            <a:r>
              <a:rPr kumimoji="0" lang="en-US" altLang="en-US" sz="1200" b="0" i="0" u="none" strike="noStrike" cap="none" normalizeH="0" baseline="0" dirty="0" smtClean="0">
                <a:ln>
                  <a:noFill/>
                </a:ln>
                <a:solidFill>
                  <a:srgbClr val="000000"/>
                </a:solidFill>
                <a:effectLst/>
                <a:latin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4997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the box</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In the prior example Enumerable.Range is overkill but consider creating a dictionary. Here a empty Dictionary is created followed by creating items to add to the new dictionary.</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sz="2000" dirty="0" smtClean="0"/>
              <a:t>The last method, </a:t>
            </a:r>
            <a:r>
              <a:rPr lang="en-US" sz="2000" dirty="0" err="1" smtClean="0"/>
              <a:t>AddRange</a:t>
            </a:r>
            <a:r>
              <a:rPr lang="en-US" sz="2000" dirty="0" smtClean="0"/>
              <a:t> is a language extension which is a generic method meaning we are not hard code to the above dictionary </a:t>
            </a:r>
            <a:r>
              <a:rPr lang="en-US" sz="2000" dirty="0" err="1" smtClean="0"/>
              <a:t>contruct</a:t>
            </a:r>
            <a:r>
              <a:rPr lang="en-US" sz="2000" dirty="0" smtClean="0"/>
              <a:t>.</a:t>
            </a:r>
          </a:p>
          <a:p>
            <a:pPr marL="0" indent="0">
              <a:buNone/>
            </a:pPr>
            <a:r>
              <a:rPr lang="en-US" sz="2000" dirty="0" smtClean="0"/>
              <a:t>Continue next slide</a:t>
            </a:r>
          </a:p>
          <a:p>
            <a:pPr marL="0" indent="0">
              <a:buNone/>
            </a:pPr>
            <a:endParaRPr lang="en-US" dirty="0"/>
          </a:p>
        </p:txBody>
      </p:sp>
      <p:pic>
        <p:nvPicPr>
          <p:cNvPr id="4" name="Picture 3"/>
          <p:cNvPicPr>
            <a:picLocks noChangeAspect="1"/>
          </p:cNvPicPr>
          <p:nvPr/>
        </p:nvPicPr>
        <p:blipFill>
          <a:blip r:embed="rId2"/>
          <a:stretch>
            <a:fillRect/>
          </a:stretch>
        </p:blipFill>
        <p:spPr>
          <a:xfrm>
            <a:off x="1060952" y="3044818"/>
            <a:ext cx="6447619" cy="2114286"/>
          </a:xfrm>
          <a:prstGeom prst="rect">
            <a:avLst/>
          </a:prstGeom>
        </p:spPr>
      </p:pic>
    </p:spTree>
    <p:extLst>
      <p:ext uri="{BB962C8B-B14F-4D97-AF65-F5344CB8AC3E}">
        <p14:creationId xmlns:p14="http://schemas.microsoft.com/office/powerpoint/2010/main" val="18046155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the box</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Going with the last code example, this is a generic method/extension which accepts any type of dictionary.</a:t>
            </a:r>
            <a:endParaRPr lang="en-US" sz="2000" dirty="0"/>
          </a:p>
        </p:txBody>
      </p:sp>
      <p:pic>
        <p:nvPicPr>
          <p:cNvPr id="4" name="Picture 3"/>
          <p:cNvPicPr>
            <a:picLocks noChangeAspect="1"/>
          </p:cNvPicPr>
          <p:nvPr/>
        </p:nvPicPr>
        <p:blipFill>
          <a:blip r:embed="rId2"/>
          <a:stretch>
            <a:fillRect/>
          </a:stretch>
        </p:blipFill>
        <p:spPr>
          <a:xfrm>
            <a:off x="524327" y="2716718"/>
            <a:ext cx="11428571" cy="2028571"/>
          </a:xfrm>
          <a:prstGeom prst="rect">
            <a:avLst/>
          </a:prstGeom>
        </p:spPr>
      </p:pic>
    </p:spTree>
    <p:extLst>
      <p:ext uri="{BB962C8B-B14F-4D97-AF65-F5344CB8AC3E}">
        <p14:creationId xmlns:p14="http://schemas.microsoft.com/office/powerpoint/2010/main" val="896538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lstStyle/>
          <a:p>
            <a:r>
              <a:rPr lang="en-US" dirty="0" smtClean="0"/>
              <a:t>Squiggles  </a:t>
            </a:r>
            <a:br>
              <a:rPr lang="en-US" dirty="0" smtClean="0"/>
            </a:br>
            <a:r>
              <a:rPr lang="en-US" sz="1200" dirty="0" smtClean="0"/>
              <a:t>Squiggles are wavy underlines that alert you to errors or potential problems in your code as you type</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838200" y="2415579"/>
            <a:ext cx="9266667" cy="3171429"/>
          </a:xfrm>
          <a:prstGeom prst="rect">
            <a:avLst/>
          </a:prstGeom>
        </p:spPr>
      </p:pic>
    </p:spTree>
    <p:extLst>
      <p:ext uri="{BB962C8B-B14F-4D97-AF65-F5344CB8AC3E}">
        <p14:creationId xmlns:p14="http://schemas.microsoft.com/office/powerpoint/2010/main" val="1391037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normAutofit/>
          </a:bodyPr>
          <a:lstStyle/>
          <a:p>
            <a:r>
              <a:rPr lang="en-US" dirty="0" smtClean="0"/>
              <a:t>Quick </a:t>
            </a:r>
            <a:r>
              <a:rPr lang="en-US" dirty="0"/>
              <a:t>Actions</a:t>
            </a:r>
            <a:r>
              <a:rPr lang="en-US" sz="1200" dirty="0"/>
              <a:t> </a:t>
            </a:r>
            <a:r>
              <a:rPr lang="en-US" sz="1200" dirty="0" smtClean="0"/>
              <a:t/>
            </a:r>
            <a:br>
              <a:rPr lang="en-US" sz="1200" dirty="0" smtClean="0"/>
            </a:br>
            <a:r>
              <a:rPr lang="en-US" sz="1200" dirty="0" smtClean="0"/>
              <a:t/>
            </a:r>
            <a:br>
              <a:rPr lang="en-US" sz="1200" dirty="0" smtClean="0"/>
            </a:br>
            <a:r>
              <a:rPr lang="en-US" sz="2000" dirty="0" smtClean="0"/>
              <a:t>let </a:t>
            </a:r>
            <a:r>
              <a:rPr lang="en-US" sz="2000" dirty="0"/>
              <a:t>you easily refactor, generate, or otherwise modify code with a single action</a:t>
            </a:r>
            <a:r>
              <a:rPr lang="en-US" sz="2000" dirty="0" smtClean="0"/>
              <a:t>. Quick Actions can be applied by using the light bulb      or screwdriver          or by pressing CTRL+. </a:t>
            </a:r>
          </a:p>
          <a:p>
            <a:r>
              <a:rPr lang="en-US" sz="2000" dirty="0" smtClean="0"/>
              <a:t>This item is when Resharper is installed      which is another layer of helper/assistance.</a:t>
            </a:r>
          </a:p>
          <a:p>
            <a:r>
              <a:rPr lang="en-US" sz="2000" dirty="0" smtClean="0"/>
              <a:t>Suggestions, create a list as shown here.</a:t>
            </a:r>
          </a:p>
          <a:p>
            <a:endParaRPr lang="en-US" sz="2000" dirty="0" smtClean="0"/>
          </a:p>
          <a:p>
            <a:pPr marL="0" indent="0">
              <a:buNone/>
            </a:pPr>
            <a:endParaRPr lang="en-US" sz="1200" dirty="0" smtClean="0"/>
          </a:p>
          <a:p>
            <a:r>
              <a:rPr lang="en-US" sz="2000" dirty="0" smtClean="0"/>
              <a:t>Note </a:t>
            </a:r>
            <a:r>
              <a:rPr lang="en-US" sz="2000" dirty="0"/>
              <a:t>the </a:t>
            </a:r>
            <a:r>
              <a:rPr lang="en-US" sz="2000" dirty="0" smtClean="0"/>
              <a:t>squiggles, a refactor is being recommended.</a:t>
            </a:r>
          </a:p>
          <a:p>
            <a:pPr marL="0" indent="0">
              <a:buNone/>
            </a:pPr>
            <a:r>
              <a:rPr lang="en-US" sz="1200" dirty="0" smtClean="0"/>
              <a:t/>
            </a:r>
            <a:br>
              <a:rPr lang="en-US" sz="1200" dirty="0" smtClean="0"/>
            </a:br>
            <a:r>
              <a:rPr lang="en-US" dirty="0" smtClean="0"/>
              <a:t/>
            </a:r>
            <a:br>
              <a:rPr lang="en-US" dirty="0" smtClean="0"/>
            </a:br>
            <a:endParaRPr lang="en-US" dirty="0"/>
          </a:p>
        </p:txBody>
      </p:sp>
      <p:pic>
        <p:nvPicPr>
          <p:cNvPr id="6" name="Picture 5"/>
          <p:cNvPicPr>
            <a:picLocks noChangeAspect="1"/>
          </p:cNvPicPr>
          <p:nvPr/>
        </p:nvPicPr>
        <p:blipFill>
          <a:blip r:embed="rId2"/>
          <a:stretch>
            <a:fillRect/>
          </a:stretch>
        </p:blipFill>
        <p:spPr>
          <a:xfrm>
            <a:off x="4681996" y="2673005"/>
            <a:ext cx="190476" cy="285714"/>
          </a:xfrm>
          <a:prstGeom prst="rect">
            <a:avLst/>
          </a:prstGeom>
        </p:spPr>
      </p:pic>
      <p:pic>
        <p:nvPicPr>
          <p:cNvPr id="7" name="Picture 6"/>
          <p:cNvPicPr>
            <a:picLocks noChangeAspect="1"/>
          </p:cNvPicPr>
          <p:nvPr/>
        </p:nvPicPr>
        <p:blipFill>
          <a:blip r:embed="rId3"/>
          <a:stretch>
            <a:fillRect/>
          </a:stretch>
        </p:blipFill>
        <p:spPr>
          <a:xfrm>
            <a:off x="6584433" y="2673005"/>
            <a:ext cx="190476" cy="314286"/>
          </a:xfrm>
          <a:prstGeom prst="rect">
            <a:avLst/>
          </a:prstGeom>
        </p:spPr>
      </p:pic>
      <p:pic>
        <p:nvPicPr>
          <p:cNvPr id="4" name="Picture 3"/>
          <p:cNvPicPr>
            <a:picLocks noChangeAspect="1"/>
          </p:cNvPicPr>
          <p:nvPr/>
        </p:nvPicPr>
        <p:blipFill>
          <a:blip r:embed="rId4"/>
          <a:stretch>
            <a:fillRect/>
          </a:stretch>
        </p:blipFill>
        <p:spPr>
          <a:xfrm>
            <a:off x="5278173" y="3097958"/>
            <a:ext cx="209524" cy="276190"/>
          </a:xfrm>
          <a:prstGeom prst="rect">
            <a:avLst/>
          </a:prstGeom>
        </p:spPr>
      </p:pic>
      <p:pic>
        <p:nvPicPr>
          <p:cNvPr id="5" name="Picture 4"/>
          <p:cNvPicPr>
            <a:picLocks noChangeAspect="1"/>
          </p:cNvPicPr>
          <p:nvPr/>
        </p:nvPicPr>
        <p:blipFill>
          <a:blip r:embed="rId5"/>
          <a:stretch>
            <a:fillRect/>
          </a:stretch>
        </p:blipFill>
        <p:spPr>
          <a:xfrm>
            <a:off x="1213190" y="3845914"/>
            <a:ext cx="3104762" cy="676190"/>
          </a:xfrm>
          <a:prstGeom prst="rect">
            <a:avLst/>
          </a:prstGeom>
        </p:spPr>
      </p:pic>
      <p:pic>
        <p:nvPicPr>
          <p:cNvPr id="8" name="Picture 7"/>
          <p:cNvPicPr>
            <a:picLocks noChangeAspect="1"/>
          </p:cNvPicPr>
          <p:nvPr/>
        </p:nvPicPr>
        <p:blipFill>
          <a:blip r:embed="rId6"/>
          <a:stretch>
            <a:fillRect/>
          </a:stretch>
        </p:blipFill>
        <p:spPr>
          <a:xfrm>
            <a:off x="1213190" y="5066530"/>
            <a:ext cx="4274507" cy="483907"/>
          </a:xfrm>
          <a:prstGeom prst="rect">
            <a:avLst/>
          </a:prstGeom>
        </p:spPr>
      </p:pic>
      <p:pic>
        <p:nvPicPr>
          <p:cNvPr id="9" name="Picture 8"/>
          <p:cNvPicPr>
            <a:picLocks noChangeAspect="1"/>
          </p:cNvPicPr>
          <p:nvPr/>
        </p:nvPicPr>
        <p:blipFill>
          <a:blip r:embed="rId7"/>
          <a:stretch>
            <a:fillRect/>
          </a:stretch>
        </p:blipFill>
        <p:spPr>
          <a:xfrm>
            <a:off x="6096000" y="5293294"/>
            <a:ext cx="4361905" cy="257143"/>
          </a:xfrm>
          <a:prstGeom prst="rect">
            <a:avLst/>
          </a:prstGeom>
        </p:spPr>
      </p:pic>
    </p:spTree>
    <p:extLst>
      <p:ext uri="{BB962C8B-B14F-4D97-AF65-F5344CB8AC3E}">
        <p14:creationId xmlns:p14="http://schemas.microsoft.com/office/powerpoint/2010/main" val="35553468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1800" dirty="0" smtClean="0"/>
              <a:t>IntelliSense is a term for a set of features that displays information about your code directly in the editor and, in some cases, write small bits of code for you. It's like having basic documentation inline in the editor, which saves you from having to look up type information elsewhere. IntelliSense features vary by language. </a:t>
            </a:r>
          </a:p>
          <a:p>
            <a:endParaRPr lang="en-US" sz="1800" dirty="0"/>
          </a:p>
        </p:txBody>
      </p:sp>
      <p:pic>
        <p:nvPicPr>
          <p:cNvPr id="2050" name="Picture 2" descr="C:\Users\paynek\AppData\Local\Temp\SNAGHTMLa3c75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227" y="2576223"/>
            <a:ext cx="6755428" cy="367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92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742</TotalTime>
  <Words>1336</Words>
  <Application>Microsoft Office PowerPoint</Application>
  <PresentationFormat>Widescreen</PresentationFormat>
  <Paragraphs>146</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Consolas</vt:lpstr>
      <vt:lpstr>Office Theme</vt:lpstr>
      <vt:lpstr>Working with Visual Studio</vt:lpstr>
      <vt:lpstr>Introduction</vt:lpstr>
      <vt:lpstr>Outside the box</vt:lpstr>
      <vt:lpstr>Outside the box</vt:lpstr>
      <vt:lpstr>Out of the box</vt:lpstr>
      <vt:lpstr>Out of the box</vt:lpstr>
      <vt:lpstr>Popular productivity features</vt:lpstr>
      <vt:lpstr>Popular productivity features</vt:lpstr>
      <vt:lpstr>IntelliSense</vt:lpstr>
      <vt:lpstr>IntelliSense</vt:lpstr>
      <vt:lpstr>Navigate code</vt:lpstr>
      <vt:lpstr>Test-first development with the Generate From Usage feature</vt:lpstr>
      <vt:lpstr>Create and run unit tests for managed code</vt:lpstr>
      <vt:lpstr>Generate from usage</vt:lpstr>
      <vt:lpstr>Use IntelliTest</vt:lpstr>
      <vt:lpstr>C# Reference/C# Guide</vt:lpstr>
      <vt:lpstr>C# Good to know</vt:lpstr>
      <vt:lpstr>C# Good to know</vt:lpstr>
      <vt:lpstr>Escaping</vt:lpstr>
      <vt:lpstr>Old school</vt:lpstr>
      <vt:lpstr>New school</vt:lpstr>
      <vt:lpstr>C# Good to know</vt:lpstr>
      <vt:lpstr>C# Good to know</vt:lpstr>
      <vt:lpstr>PowerPoint Presentation</vt:lpstr>
      <vt:lpstr>ASP.NET Core Documentation</vt:lpstr>
      <vt:lpstr>Project structure</vt:lpstr>
      <vt:lpstr>ASP.NET Data Annotations</vt:lpstr>
      <vt:lpstr>ASP.NET Data Annotations</vt:lpstr>
      <vt:lpstr>Generating HTML</vt:lpstr>
      <vt:lpstr>Entity Framework</vt:lpstr>
      <vt:lpstr>Entity Framework Reading data (simple)</vt:lpstr>
      <vt:lpstr>Entity Framework Read taking control</vt:lpstr>
      <vt:lpstr>Entity Framework joins</vt:lpstr>
      <vt:lpstr>Entity Framework Tracking vs No-Tracking</vt:lpstr>
      <vt:lpstr>Entity Framework – No-Tacking</vt:lpstr>
      <vt:lpstr>Entity Framework loading</vt:lpstr>
      <vt:lpstr>Entity Framework – raw queries</vt:lpstr>
    </vt:vector>
  </TitlesOfParts>
  <Company>Oregon Employment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Visual Studio</dc:title>
  <dc:creator>PAYNE Karen</dc:creator>
  <cp:lastModifiedBy>PAYNE Karen</cp:lastModifiedBy>
  <cp:revision>56</cp:revision>
  <dcterms:created xsi:type="dcterms:W3CDTF">2019-06-06T16:45:37Z</dcterms:created>
  <dcterms:modified xsi:type="dcterms:W3CDTF">2019-06-14T15:21:11Z</dcterms:modified>
</cp:coreProperties>
</file>