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14" r:id="rId2"/>
    <p:sldId id="299" r:id="rId3"/>
    <p:sldId id="313" r:id="rId4"/>
    <p:sldId id="305" r:id="rId5"/>
    <p:sldId id="306" r:id="rId6"/>
    <p:sldId id="296" r:id="rId7"/>
    <p:sldId id="261" r:id="rId8"/>
    <p:sldId id="287" r:id="rId9"/>
    <p:sldId id="289" r:id="rId10"/>
    <p:sldId id="288" r:id="rId11"/>
    <p:sldId id="290" r:id="rId12"/>
    <p:sldId id="281" r:id="rId13"/>
    <p:sldId id="283" r:id="rId14"/>
    <p:sldId id="282" r:id="rId15"/>
    <p:sldId id="267" r:id="rId16"/>
    <p:sldId id="291" r:id="rId17"/>
    <p:sldId id="293" r:id="rId18"/>
    <p:sldId id="292" r:id="rId19"/>
    <p:sldId id="268" r:id="rId20"/>
    <p:sldId id="272" r:id="rId21"/>
    <p:sldId id="273" r:id="rId22"/>
    <p:sldId id="266" r:id="rId23"/>
    <p:sldId id="276" r:id="rId24"/>
    <p:sldId id="277" r:id="rId25"/>
    <p:sldId id="278" r:id="rId26"/>
    <p:sldId id="310" r:id="rId27"/>
    <p:sldId id="309" r:id="rId28"/>
    <p:sldId id="308" r:id="rId29"/>
    <p:sldId id="274" r:id="rId30"/>
    <p:sldId id="275" r:id="rId31"/>
    <p:sldId id="279" r:id="rId32"/>
    <p:sldId id="280" r:id="rId33"/>
    <p:sldId id="256" r:id="rId34"/>
    <p:sldId id="307" r:id="rId35"/>
    <p:sldId id="262" r:id="rId36"/>
    <p:sldId id="263" r:id="rId37"/>
    <p:sldId id="264" r:id="rId38"/>
    <p:sldId id="265" r:id="rId39"/>
    <p:sldId id="269" r:id="rId40"/>
    <p:sldId id="270" r:id="rId41"/>
    <p:sldId id="257" r:id="rId42"/>
    <p:sldId id="258" r:id="rId43"/>
    <p:sldId id="300" r:id="rId44"/>
    <p:sldId id="301" r:id="rId45"/>
    <p:sldId id="304" r:id="rId46"/>
    <p:sldId id="30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307C5-2AD8-4A80-B487-97BD33D71DFC}" type="datetimeFigureOut">
              <a:rPr lang="en-US" smtClean="0"/>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66EF1-8B35-45B3-9001-2C5D17AA614D}" type="slidenum">
              <a:rPr lang="en-US" smtClean="0"/>
              <a:t>‹#›</a:t>
            </a:fld>
            <a:endParaRPr lang="en-US"/>
          </a:p>
        </p:txBody>
      </p:sp>
    </p:spTree>
    <p:extLst>
      <p:ext uri="{BB962C8B-B14F-4D97-AF65-F5344CB8AC3E}">
        <p14:creationId xmlns:p14="http://schemas.microsoft.com/office/powerpoint/2010/main" val="2649207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https://tinyurl.com/9y9jfnky</a:t>
            </a:r>
          </a:p>
          <a:p>
            <a:endParaRPr lang="en-US" dirty="0"/>
          </a:p>
        </p:txBody>
      </p:sp>
      <p:sp>
        <p:nvSpPr>
          <p:cNvPr id="4" name="Slide Number Placeholder 3"/>
          <p:cNvSpPr>
            <a:spLocks noGrp="1"/>
          </p:cNvSpPr>
          <p:nvPr>
            <p:ph type="sldNum" sz="quarter" idx="10"/>
          </p:nvPr>
        </p:nvSpPr>
        <p:spPr/>
        <p:txBody>
          <a:bodyPr/>
          <a:lstStyle/>
          <a:p>
            <a:fld id="{B8666EF1-8B35-45B3-9001-2C5D17AA614D}" type="slidenum">
              <a:rPr lang="en-US" smtClean="0"/>
              <a:t>9</a:t>
            </a:fld>
            <a:endParaRPr lang="en-US"/>
          </a:p>
        </p:txBody>
      </p:sp>
    </p:spTree>
    <p:extLst>
      <p:ext uri="{BB962C8B-B14F-4D97-AF65-F5344CB8AC3E}">
        <p14:creationId xmlns:p14="http://schemas.microsoft.com/office/powerpoint/2010/main" val="125963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 9</a:t>
            </a:r>
            <a:r>
              <a:rPr lang="en-US" dirty="0" smtClean="0"/>
              <a:t> – </a:t>
            </a:r>
            <a:r>
              <a:rPr lang="en-US" b="1" dirty="0" smtClean="0"/>
              <a:t>feature</a:t>
            </a:r>
            <a:r>
              <a:rPr lang="en-US" b="1" baseline="0" dirty="0" smtClean="0"/>
              <a:t> list</a:t>
            </a:r>
            <a:r>
              <a:rPr lang="en-US" baseline="0" dirty="0" smtClean="0"/>
              <a:t> https://devblogs.microsoft.com/dotnet/welcome-to-c-9-0/</a:t>
            </a:r>
          </a:p>
          <a:p>
            <a:pPr marL="171450" indent="-171450">
              <a:buFont typeface="Arial" panose="020B0604020202020204" pitchFamily="34" charset="0"/>
              <a:buChar char="•"/>
            </a:pPr>
            <a:r>
              <a:rPr lang="en-US" baseline="0" dirty="0" smtClean="0"/>
              <a:t>p</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8666EF1-8B35-45B3-9001-2C5D17AA614D}" type="slidenum">
              <a:rPr lang="en-US" smtClean="0"/>
              <a:t>40</a:t>
            </a:fld>
            <a:endParaRPr lang="en-US"/>
          </a:p>
        </p:txBody>
      </p:sp>
    </p:spTree>
    <p:extLst>
      <p:ext uri="{BB962C8B-B14F-4D97-AF65-F5344CB8AC3E}">
        <p14:creationId xmlns:p14="http://schemas.microsoft.com/office/powerpoint/2010/main" val="1762402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09C841-A842-43FA-B16C-9917FAC0B30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5382E-837F-4AB6-AD5D-77233D292BB0}" type="slidenum">
              <a:rPr lang="en-US" smtClean="0"/>
              <a:t>‹#›</a:t>
            </a:fld>
            <a:endParaRPr lang="en-US"/>
          </a:p>
        </p:txBody>
      </p:sp>
    </p:spTree>
    <p:extLst>
      <p:ext uri="{BB962C8B-B14F-4D97-AF65-F5344CB8AC3E}">
        <p14:creationId xmlns:p14="http://schemas.microsoft.com/office/powerpoint/2010/main" val="421232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9C841-A842-43FA-B16C-9917FAC0B30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5382E-837F-4AB6-AD5D-77233D292BB0}" type="slidenum">
              <a:rPr lang="en-US" smtClean="0"/>
              <a:t>‹#›</a:t>
            </a:fld>
            <a:endParaRPr lang="en-US"/>
          </a:p>
        </p:txBody>
      </p:sp>
    </p:spTree>
    <p:extLst>
      <p:ext uri="{BB962C8B-B14F-4D97-AF65-F5344CB8AC3E}">
        <p14:creationId xmlns:p14="http://schemas.microsoft.com/office/powerpoint/2010/main" val="278075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9C841-A842-43FA-B16C-9917FAC0B30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5382E-837F-4AB6-AD5D-77233D292BB0}" type="slidenum">
              <a:rPr lang="en-US" smtClean="0"/>
              <a:t>‹#›</a:t>
            </a:fld>
            <a:endParaRPr lang="en-US"/>
          </a:p>
        </p:txBody>
      </p:sp>
    </p:spTree>
    <p:extLst>
      <p:ext uri="{BB962C8B-B14F-4D97-AF65-F5344CB8AC3E}">
        <p14:creationId xmlns:p14="http://schemas.microsoft.com/office/powerpoint/2010/main" val="1025766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9C841-A842-43FA-B16C-9917FAC0B30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5382E-837F-4AB6-AD5D-77233D292BB0}" type="slidenum">
              <a:rPr lang="en-US" smtClean="0"/>
              <a:t>‹#›</a:t>
            </a:fld>
            <a:endParaRPr lang="en-US"/>
          </a:p>
        </p:txBody>
      </p:sp>
    </p:spTree>
    <p:extLst>
      <p:ext uri="{BB962C8B-B14F-4D97-AF65-F5344CB8AC3E}">
        <p14:creationId xmlns:p14="http://schemas.microsoft.com/office/powerpoint/2010/main" val="78362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09C841-A842-43FA-B16C-9917FAC0B30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5382E-837F-4AB6-AD5D-77233D292BB0}" type="slidenum">
              <a:rPr lang="en-US" smtClean="0"/>
              <a:t>‹#›</a:t>
            </a:fld>
            <a:endParaRPr lang="en-US"/>
          </a:p>
        </p:txBody>
      </p:sp>
    </p:spTree>
    <p:extLst>
      <p:ext uri="{BB962C8B-B14F-4D97-AF65-F5344CB8AC3E}">
        <p14:creationId xmlns:p14="http://schemas.microsoft.com/office/powerpoint/2010/main" val="2011993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09C841-A842-43FA-B16C-9917FAC0B303}"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5382E-837F-4AB6-AD5D-77233D292BB0}" type="slidenum">
              <a:rPr lang="en-US" smtClean="0"/>
              <a:t>‹#›</a:t>
            </a:fld>
            <a:endParaRPr lang="en-US"/>
          </a:p>
        </p:txBody>
      </p:sp>
    </p:spTree>
    <p:extLst>
      <p:ext uri="{BB962C8B-B14F-4D97-AF65-F5344CB8AC3E}">
        <p14:creationId xmlns:p14="http://schemas.microsoft.com/office/powerpoint/2010/main" val="34532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09C841-A842-43FA-B16C-9917FAC0B303}" type="datetimeFigureOut">
              <a:rPr lang="en-US" smtClean="0"/>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5382E-837F-4AB6-AD5D-77233D292BB0}" type="slidenum">
              <a:rPr lang="en-US" smtClean="0"/>
              <a:t>‹#›</a:t>
            </a:fld>
            <a:endParaRPr lang="en-US"/>
          </a:p>
        </p:txBody>
      </p:sp>
    </p:spTree>
    <p:extLst>
      <p:ext uri="{BB962C8B-B14F-4D97-AF65-F5344CB8AC3E}">
        <p14:creationId xmlns:p14="http://schemas.microsoft.com/office/powerpoint/2010/main" val="50307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09C841-A842-43FA-B16C-9917FAC0B303}"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5382E-837F-4AB6-AD5D-77233D292BB0}" type="slidenum">
              <a:rPr lang="en-US" smtClean="0"/>
              <a:t>‹#›</a:t>
            </a:fld>
            <a:endParaRPr lang="en-US"/>
          </a:p>
        </p:txBody>
      </p:sp>
    </p:spTree>
    <p:extLst>
      <p:ext uri="{BB962C8B-B14F-4D97-AF65-F5344CB8AC3E}">
        <p14:creationId xmlns:p14="http://schemas.microsoft.com/office/powerpoint/2010/main" val="254035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9C841-A842-43FA-B16C-9917FAC0B303}" type="datetimeFigureOut">
              <a:rPr lang="en-US" smtClean="0"/>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5382E-837F-4AB6-AD5D-77233D292BB0}" type="slidenum">
              <a:rPr lang="en-US" smtClean="0"/>
              <a:t>‹#›</a:t>
            </a:fld>
            <a:endParaRPr lang="en-US"/>
          </a:p>
        </p:txBody>
      </p:sp>
    </p:spTree>
    <p:extLst>
      <p:ext uri="{BB962C8B-B14F-4D97-AF65-F5344CB8AC3E}">
        <p14:creationId xmlns:p14="http://schemas.microsoft.com/office/powerpoint/2010/main" val="2551216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09C841-A842-43FA-B16C-9917FAC0B303}"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5382E-837F-4AB6-AD5D-77233D292BB0}" type="slidenum">
              <a:rPr lang="en-US" smtClean="0"/>
              <a:t>‹#›</a:t>
            </a:fld>
            <a:endParaRPr lang="en-US"/>
          </a:p>
        </p:txBody>
      </p:sp>
    </p:spTree>
    <p:extLst>
      <p:ext uri="{BB962C8B-B14F-4D97-AF65-F5344CB8AC3E}">
        <p14:creationId xmlns:p14="http://schemas.microsoft.com/office/powerpoint/2010/main" val="230750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09C841-A842-43FA-B16C-9917FAC0B303}"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5382E-837F-4AB6-AD5D-77233D292BB0}" type="slidenum">
              <a:rPr lang="en-US" smtClean="0"/>
              <a:t>‹#›</a:t>
            </a:fld>
            <a:endParaRPr lang="en-US"/>
          </a:p>
        </p:txBody>
      </p:sp>
    </p:spTree>
    <p:extLst>
      <p:ext uri="{BB962C8B-B14F-4D97-AF65-F5344CB8AC3E}">
        <p14:creationId xmlns:p14="http://schemas.microsoft.com/office/powerpoint/2010/main" val="170478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9C841-A842-43FA-B16C-9917FAC0B303}" type="datetimeFigureOut">
              <a:rPr lang="en-US" smtClean="0"/>
              <a:t>3/30/2022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5382E-837F-4AB6-AD5D-77233D292BB0}" type="slidenum">
              <a:rPr lang="en-US" smtClean="0"/>
              <a:t>‹#›</a:t>
            </a:fld>
            <a:endParaRPr lang="en-US"/>
          </a:p>
        </p:txBody>
      </p:sp>
    </p:spTree>
    <p:extLst>
      <p:ext uri="{BB962C8B-B14F-4D97-AF65-F5344CB8AC3E}">
        <p14:creationId xmlns:p14="http://schemas.microsoft.com/office/powerpoint/2010/main" val="1794884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arketplace.visualstudio.com/items?itemName=ErikEJ.EFCorePowerTools" TargetMode="External"/><Relationship Id="rId2" Type="http://schemas.openxmlformats.org/officeDocument/2006/relationships/hyperlink" Target="https://www.jetbrains.com/resharper/"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www.postsharp.net/"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visualstudio.microsoft.com/services/live-shar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karenpayneoregon/vs2019-custom-project-templat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if-else" TargetMode="External"/><Relationship Id="rId2" Type="http://schemas.openxmlformats.org/officeDocument/2006/relationships/hyperlink" Target="https://docs.microsoft.com/en-us/dotnet/csharp/language-reference/keywords/try-finally" TargetMode="External"/><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operators/conditional-operator"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docs.microsoft.com/en-us/ef/core/providers/?tabs=dotnet-core-cli"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ithub.com/en/github/getting-started-with-github/signing-up-for-a-new-github-account" TargetMode="External"/><Relationship Id="rId2" Type="http://schemas.openxmlformats.org/officeDocument/2006/relationships/hyperlink" Target="https://github.com/jo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8010" y="2261882"/>
            <a:ext cx="5066667" cy="3504762"/>
          </a:xfrm>
        </p:spPr>
      </p:pic>
    </p:spTree>
    <p:extLst>
      <p:ext uri="{BB962C8B-B14F-4D97-AF65-F5344CB8AC3E}">
        <p14:creationId xmlns:p14="http://schemas.microsoft.com/office/powerpoint/2010/main" val="1167795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setting </a:t>
            </a:r>
            <a:r>
              <a:rPr lang="en-US" b="1" dirty="0" smtClean="0"/>
              <a:t>IntelliTrace</a:t>
            </a:r>
            <a:endParaRPr lang="en-US" b="1" dirty="0"/>
          </a:p>
        </p:txBody>
      </p:sp>
      <p:sp>
        <p:nvSpPr>
          <p:cNvPr id="3" name="Content Placeholder 2"/>
          <p:cNvSpPr>
            <a:spLocks noGrp="1"/>
          </p:cNvSpPr>
          <p:nvPr>
            <p:ph idx="1"/>
          </p:nvPr>
        </p:nvSpPr>
        <p:spPr/>
        <p:txBody>
          <a:bodyPr/>
          <a:lstStyle/>
          <a:p>
            <a:pPr marL="0" indent="0">
              <a:buNone/>
            </a:pPr>
            <a:r>
              <a:rPr lang="en-US" dirty="0"/>
              <a:t>You can spend less time debugging your application when you use IntelliTrace to record and trace your code's execution history. You can find bugs easily because IntelliTrace lets you</a:t>
            </a:r>
            <a:r>
              <a:rPr lang="en-US" dirty="0" smtClean="0"/>
              <a:t>:</a:t>
            </a:r>
          </a:p>
          <a:p>
            <a:r>
              <a:rPr lang="en-US" b="1" dirty="0"/>
              <a:t>Record</a:t>
            </a:r>
            <a:r>
              <a:rPr lang="en-US" dirty="0"/>
              <a:t> specific </a:t>
            </a:r>
            <a:r>
              <a:rPr lang="en-US" dirty="0" smtClean="0"/>
              <a:t>events</a:t>
            </a:r>
          </a:p>
          <a:p>
            <a:r>
              <a:rPr lang="en-US" b="1" dirty="0"/>
              <a:t>Examine</a:t>
            </a:r>
            <a:r>
              <a:rPr lang="en-US" dirty="0"/>
              <a:t> related code, data that appears in the Locals window during debugger events, and function call </a:t>
            </a:r>
            <a:r>
              <a:rPr lang="en-US" dirty="0" smtClean="0"/>
              <a:t>information</a:t>
            </a:r>
          </a:p>
          <a:p>
            <a:r>
              <a:rPr lang="en-US" b="1" dirty="0"/>
              <a:t>Debug errors</a:t>
            </a:r>
            <a:r>
              <a:rPr lang="en-US" dirty="0"/>
              <a:t> that are hard to reproduce or that happen in </a:t>
            </a:r>
            <a:r>
              <a:rPr lang="en-US" dirty="0" smtClean="0"/>
              <a:t>deployment</a:t>
            </a:r>
          </a:p>
        </p:txBody>
      </p:sp>
    </p:spTree>
    <p:extLst>
      <p:ext uri="{BB962C8B-B14F-4D97-AF65-F5344CB8AC3E}">
        <p14:creationId xmlns:p14="http://schemas.microsoft.com/office/powerpoint/2010/main" val="57514605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setting IntelliTrace</a:t>
            </a:r>
            <a:endParaRPr lang="en-US" dirty="0"/>
          </a:p>
        </p:txBody>
      </p:sp>
      <p:sp>
        <p:nvSpPr>
          <p:cNvPr id="3" name="Content Placeholder 2"/>
          <p:cNvSpPr>
            <a:spLocks noGrp="1"/>
          </p:cNvSpPr>
          <p:nvPr>
            <p:ph idx="1"/>
          </p:nvPr>
        </p:nvSpPr>
        <p:spPr/>
        <p:txBody>
          <a:bodyPr/>
          <a:lstStyle/>
          <a:p>
            <a:r>
              <a:rPr lang="en-US" dirty="0" smtClean="0"/>
              <a:t>Be careful, will slow debugging but worth it</a:t>
            </a:r>
            <a:endParaRPr lang="en-US" dirty="0"/>
          </a:p>
        </p:txBody>
      </p:sp>
      <p:pic>
        <p:nvPicPr>
          <p:cNvPr id="5" name="Picture 4"/>
          <p:cNvPicPr>
            <a:picLocks noChangeAspect="1"/>
          </p:cNvPicPr>
          <p:nvPr/>
        </p:nvPicPr>
        <p:blipFill>
          <a:blip r:embed="rId2"/>
          <a:stretch>
            <a:fillRect/>
          </a:stretch>
        </p:blipFill>
        <p:spPr>
          <a:xfrm>
            <a:off x="1250754" y="2300773"/>
            <a:ext cx="8447619" cy="3876190"/>
          </a:xfrm>
          <a:prstGeom prst="rect">
            <a:avLst/>
          </a:prstGeom>
        </p:spPr>
      </p:pic>
    </p:spTree>
    <p:extLst>
      <p:ext uri="{BB962C8B-B14F-4D97-AF65-F5344CB8AC3E}">
        <p14:creationId xmlns:p14="http://schemas.microsoft.com/office/powerpoint/2010/main" val="326812537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default project location</a:t>
            </a:r>
            <a:endParaRPr lang="en-US" dirty="0"/>
          </a:p>
        </p:txBody>
      </p:sp>
      <p:sp>
        <p:nvSpPr>
          <p:cNvPr id="3" name="Content Placeholder 2"/>
          <p:cNvSpPr>
            <a:spLocks noGrp="1"/>
          </p:cNvSpPr>
          <p:nvPr>
            <p:ph idx="1"/>
          </p:nvPr>
        </p:nvSpPr>
        <p:spPr/>
        <p:txBody>
          <a:bodyPr/>
          <a:lstStyle/>
          <a:p>
            <a:r>
              <a:rPr lang="en-US" dirty="0" smtClean="0"/>
              <a:t>Using a base folder for all Visual Studio 2019 code is recommended</a:t>
            </a:r>
          </a:p>
          <a:p>
            <a:r>
              <a:rPr lang="en-US" dirty="0" smtClean="0"/>
              <a:t>If moving to a new version Visual Studio we create a new base folder</a:t>
            </a:r>
            <a:br>
              <a:rPr lang="en-US" dirty="0" smtClean="0"/>
            </a:br>
            <a:endParaRPr lang="en-US" dirty="0" smtClean="0"/>
          </a:p>
          <a:p>
            <a:pPr marL="0" indent="0">
              <a:buNone/>
            </a:pPr>
            <a:r>
              <a:rPr lang="en-US" dirty="0" smtClean="0"/>
              <a:t>C:\OED\Dotnetland\VS2019</a:t>
            </a:r>
          </a:p>
          <a:p>
            <a:pPr marL="0" indent="0">
              <a:buNone/>
            </a:pPr>
            <a:r>
              <a:rPr lang="en-US" dirty="0" smtClean="0"/>
              <a:t>C</a:t>
            </a:r>
            <a:r>
              <a:rPr lang="en-US" dirty="0"/>
              <a:t>:\</a:t>
            </a:r>
            <a:r>
              <a:rPr lang="en-US" dirty="0" smtClean="0"/>
              <a:t>OED\Dotnetland\VS2021</a:t>
            </a:r>
          </a:p>
          <a:p>
            <a:pPr marL="0" indent="0">
              <a:buNone/>
            </a:pPr>
            <a:endParaRPr lang="en-US" dirty="0" smtClean="0"/>
          </a:p>
          <a:p>
            <a:r>
              <a:rPr lang="en-US" dirty="0" smtClean="0"/>
              <a:t>Code may not run outside of C:\OED</a:t>
            </a:r>
          </a:p>
          <a:p>
            <a:r>
              <a:rPr lang="en-US" dirty="0" smtClean="0"/>
              <a:t>All developers keep code in the same location, no guessing where code resides</a:t>
            </a:r>
            <a:endParaRPr lang="en-US" dirty="0"/>
          </a:p>
          <a:p>
            <a:pPr marL="0" indent="0">
              <a:buNone/>
            </a:pPr>
            <a:endParaRPr lang="en-US" dirty="0"/>
          </a:p>
          <a:p>
            <a:endParaRPr lang="en-US" dirty="0"/>
          </a:p>
        </p:txBody>
      </p:sp>
    </p:spTree>
    <p:extLst>
      <p:ext uri="{BB962C8B-B14F-4D97-AF65-F5344CB8AC3E}">
        <p14:creationId xmlns:p14="http://schemas.microsoft.com/office/powerpoint/2010/main" val="54557892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default project location</a:t>
            </a:r>
            <a:endParaRPr lang="en-US" dirty="0"/>
          </a:p>
        </p:txBody>
      </p:sp>
      <p:sp>
        <p:nvSpPr>
          <p:cNvPr id="3" name="Content Placeholder 2"/>
          <p:cNvSpPr>
            <a:spLocks noGrp="1"/>
          </p:cNvSpPr>
          <p:nvPr>
            <p:ph idx="1"/>
          </p:nvPr>
        </p:nvSpPr>
        <p:spPr/>
        <p:txBody>
          <a:bodyPr/>
          <a:lstStyle/>
          <a:p>
            <a:r>
              <a:rPr lang="en-US" dirty="0" smtClean="0"/>
              <a:t>Open Visual Studio</a:t>
            </a:r>
          </a:p>
          <a:p>
            <a:r>
              <a:rPr lang="en-US" dirty="0" smtClean="0"/>
              <a:t>Select </a:t>
            </a:r>
            <a:r>
              <a:rPr lang="en-US" b="1" dirty="0" smtClean="0"/>
              <a:t>Tools</a:t>
            </a:r>
            <a:r>
              <a:rPr lang="en-US" dirty="0" smtClean="0"/>
              <a:t> menu</a:t>
            </a:r>
          </a:p>
          <a:p>
            <a:r>
              <a:rPr lang="en-US" dirty="0" smtClean="0"/>
              <a:t>Select </a:t>
            </a:r>
            <a:r>
              <a:rPr lang="en-US" b="1" dirty="0" smtClean="0"/>
              <a:t>Options</a:t>
            </a:r>
            <a:r>
              <a:rPr lang="en-US" dirty="0" smtClean="0"/>
              <a:t> menu item</a:t>
            </a:r>
          </a:p>
          <a:p>
            <a:r>
              <a:rPr lang="en-US" dirty="0" smtClean="0"/>
              <a:t>Type </a:t>
            </a:r>
            <a:r>
              <a:rPr lang="en-US" b="1" dirty="0" smtClean="0"/>
              <a:t>Locations</a:t>
            </a:r>
            <a:r>
              <a:rPr lang="en-US" dirty="0" smtClean="0"/>
              <a:t> in the input</a:t>
            </a:r>
          </a:p>
          <a:p>
            <a:r>
              <a:rPr lang="en-US" dirty="0" smtClean="0"/>
              <a:t>Click </a:t>
            </a:r>
            <a:r>
              <a:rPr lang="en-US" b="1" dirty="0" smtClean="0"/>
              <a:t>Locations</a:t>
            </a:r>
          </a:p>
          <a:p>
            <a:endParaRPr lang="en-US" dirty="0"/>
          </a:p>
        </p:txBody>
      </p:sp>
      <p:pic>
        <p:nvPicPr>
          <p:cNvPr id="1028" name="Picture 4" descr="C:\Users\paynek\AppData\Local\Temp\SNAGHTML64e43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315" y="3164889"/>
            <a:ext cx="31813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22245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default project location</a:t>
            </a:r>
          </a:p>
        </p:txBody>
      </p:sp>
      <p:sp>
        <p:nvSpPr>
          <p:cNvPr id="3" name="Content Placeholder 2"/>
          <p:cNvSpPr>
            <a:spLocks noGrp="1"/>
          </p:cNvSpPr>
          <p:nvPr>
            <p:ph idx="1"/>
          </p:nvPr>
        </p:nvSpPr>
        <p:spPr/>
        <p:txBody>
          <a:bodyPr/>
          <a:lstStyle/>
          <a:p>
            <a:r>
              <a:rPr lang="en-US" dirty="0" smtClean="0"/>
              <a:t>In Windows Explorer</a:t>
            </a:r>
          </a:p>
          <a:p>
            <a:pPr lvl="1"/>
            <a:r>
              <a:rPr lang="en-US" dirty="0" smtClean="0"/>
              <a:t>Create the following </a:t>
            </a:r>
            <a:r>
              <a:rPr lang="en-US" dirty="0"/>
              <a:t>folder </a:t>
            </a:r>
            <a:r>
              <a:rPr lang="en-US" b="1" dirty="0">
                <a:solidFill>
                  <a:schemeClr val="accent5"/>
                </a:solidFill>
              </a:rPr>
              <a:t>C:\</a:t>
            </a:r>
            <a:r>
              <a:rPr lang="en-US" b="1" dirty="0" smtClean="0">
                <a:solidFill>
                  <a:schemeClr val="accent5"/>
                </a:solidFill>
              </a:rPr>
              <a:t>OED\Dotnetland\VS2019</a:t>
            </a:r>
          </a:p>
          <a:p>
            <a:pPr lvl="1"/>
            <a:r>
              <a:rPr lang="en-US" dirty="0" smtClean="0"/>
              <a:t>Use the button to select the folder above, press OK.</a:t>
            </a:r>
          </a:p>
          <a:p>
            <a:pPr lvl="1"/>
            <a:endParaRPr lang="en-US" dirty="0" smtClean="0"/>
          </a:p>
          <a:p>
            <a:pPr lvl="1"/>
            <a:endParaRPr lang="en-US" dirty="0"/>
          </a:p>
        </p:txBody>
      </p:sp>
      <p:pic>
        <p:nvPicPr>
          <p:cNvPr id="2050" name="Picture 2" descr="C:\Users\paynek\AppData\Local\Temp\SNAGHTML651a1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694" y="3220913"/>
            <a:ext cx="9915257" cy="1271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58831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extensions</a:t>
            </a:r>
          </a:p>
        </p:txBody>
      </p:sp>
      <p:sp>
        <p:nvSpPr>
          <p:cNvPr id="3" name="Content Placeholder 2"/>
          <p:cNvSpPr>
            <a:spLocks noGrp="1"/>
          </p:cNvSpPr>
          <p:nvPr>
            <p:ph idx="1"/>
          </p:nvPr>
        </p:nvSpPr>
        <p:spPr/>
        <p:txBody>
          <a:bodyPr/>
          <a:lstStyle/>
          <a:p>
            <a:r>
              <a:rPr lang="en-US" dirty="0" smtClean="0"/>
              <a:t>Allow third party to integrate into the IDE for additional functionality.</a:t>
            </a:r>
          </a:p>
          <a:p>
            <a:r>
              <a:rPr lang="en-US" dirty="0" smtClean="0"/>
              <a:t>Some are free while others are paid-for.</a:t>
            </a:r>
          </a:p>
          <a:p>
            <a:r>
              <a:rPr lang="en-US" dirty="0" smtClean="0"/>
              <a:t>After trying specific ones you can’t do without them like </a:t>
            </a:r>
          </a:p>
          <a:p>
            <a:pPr lvl="1"/>
            <a:r>
              <a:rPr lang="en-US" b="1" dirty="0" smtClean="0">
                <a:hlinkClick r:id="rId2"/>
              </a:rPr>
              <a:t>Resharper</a:t>
            </a:r>
            <a:r>
              <a:rPr lang="en-US" dirty="0" smtClean="0"/>
              <a:t> and </a:t>
            </a:r>
            <a:r>
              <a:rPr lang="en-US" b="1" dirty="0" smtClean="0">
                <a:hlinkClick r:id="rId3"/>
              </a:rPr>
              <a:t>EF Power Tools</a:t>
            </a:r>
            <a:endParaRPr lang="en-US" b="1" dirty="0" smtClean="0"/>
          </a:p>
          <a:p>
            <a:r>
              <a:rPr lang="en-US" b="1" dirty="0" err="1" smtClean="0">
                <a:hlinkClick r:id="rId4"/>
              </a:rPr>
              <a:t>PostSharp</a:t>
            </a:r>
            <a:r>
              <a:rPr lang="en-US" dirty="0" smtClean="0"/>
              <a:t> – for beginners is “out there” while not for a season coder</a:t>
            </a:r>
          </a:p>
          <a:p>
            <a:pPr marL="0" indent="0">
              <a:buNone/>
            </a:pPr>
            <a:r>
              <a:rPr lang="en-US" dirty="0" smtClean="0"/>
              <a:t>For me, taking Resharper away is like telling a crack addict they must come clean. Yet it can be done.</a:t>
            </a:r>
          </a:p>
          <a:p>
            <a:pPr marL="0" indent="0">
              <a:buNone/>
            </a:pPr>
            <a:endParaRPr lang="en-US" dirty="0"/>
          </a:p>
        </p:txBody>
      </p:sp>
      <p:pic>
        <p:nvPicPr>
          <p:cNvPr id="2050" name="Picture 2" descr="C:\Users\paynek\AppData\Local\Temp\SNAGHTML1f283ad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0867" y="4522560"/>
            <a:ext cx="1438093" cy="1467898"/>
          </a:xfrm>
          <a:prstGeom prst="rect">
            <a:avLst/>
          </a:prstGeom>
          <a:noFill/>
          <a:effectLst>
            <a:glow rad="139700">
              <a:schemeClr val="accent4">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382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1)">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share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hlinkClick r:id="rId2"/>
              </a:rPr>
              <a:t>https://visualstudio.microsoft.com/services/live-share</a:t>
            </a:r>
            <a:r>
              <a:rPr lang="en-US" dirty="0" smtClean="0">
                <a:hlinkClick r:id="rId2"/>
              </a:rPr>
              <a:t>/</a:t>
            </a:r>
            <a:r>
              <a:rPr lang="en-US" dirty="0" smtClean="0"/>
              <a:t/>
            </a:r>
            <a:br>
              <a:rPr lang="en-US" dirty="0" smtClean="0"/>
            </a:br>
            <a:endParaRPr lang="en-US" dirty="0" smtClean="0"/>
          </a:p>
          <a:p>
            <a:pPr marL="0" indent="0">
              <a:buNone/>
            </a:pPr>
            <a:r>
              <a:rPr lang="en-US" b="1" dirty="0"/>
              <a:t>Use real-time collaboration for pairing, code reviews, technical interviews, </a:t>
            </a:r>
            <a:r>
              <a:rPr lang="en-US" b="1" dirty="0" err="1"/>
              <a:t>bootcamps</a:t>
            </a:r>
            <a:r>
              <a:rPr lang="en-US" b="1" dirty="0"/>
              <a:t> and more</a:t>
            </a:r>
          </a:p>
          <a:p>
            <a:pPr marL="0" indent="0">
              <a:buNone/>
            </a:pPr>
            <a:r>
              <a:rPr lang="en-US" dirty="0"/>
              <a:t>With Live Share, versatility is the name of the game. Gone are the days of using multiple tools for collaboration and context switching. Live Share not only works for multiple use-cases, but also has an extensibility model that allows you to add your own customization to it</a:t>
            </a:r>
            <a:r>
              <a:rPr lang="en-US" dirty="0" smtClean="0"/>
              <a:t>.</a:t>
            </a:r>
          </a:p>
          <a:p>
            <a:pPr marL="0" indent="0">
              <a:buNone/>
            </a:pPr>
            <a:r>
              <a:rPr lang="en-US" dirty="0" smtClean="0"/>
              <a:t>Have not used this in OED yet, </a:t>
            </a:r>
            <a:r>
              <a:rPr lang="en-US" b="1" dirty="0" smtClean="0"/>
              <a:t>may have permission issues</a:t>
            </a:r>
          </a:p>
          <a:p>
            <a:pPr marL="0" indent="0">
              <a:buNone/>
            </a:pPr>
            <a:r>
              <a:rPr lang="en-US" b="1" dirty="0" smtClean="0"/>
              <a:t>DOR</a:t>
            </a:r>
            <a:r>
              <a:rPr lang="en-US" dirty="0" smtClean="0"/>
              <a:t> developers uses Live share</a:t>
            </a: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4252706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share</a:t>
            </a:r>
            <a:endParaRPr lang="en-US" dirty="0"/>
          </a:p>
        </p:txBody>
      </p:sp>
      <p:sp>
        <p:nvSpPr>
          <p:cNvPr id="3" name="Content Placeholder 2"/>
          <p:cNvSpPr>
            <a:spLocks noGrp="1"/>
          </p:cNvSpPr>
          <p:nvPr>
            <p:ph idx="1"/>
          </p:nvPr>
        </p:nvSpPr>
        <p:spPr/>
        <p:txBody>
          <a:bodyPr/>
          <a:lstStyle/>
          <a:p>
            <a:r>
              <a:rPr lang="en-US" dirty="0" smtClean="0"/>
              <a:t>Many possibilities</a:t>
            </a:r>
          </a:p>
          <a:p>
            <a:pPr lvl="1"/>
            <a:r>
              <a:rPr lang="en-US" dirty="0" smtClean="0"/>
              <a:t>Mentoring</a:t>
            </a:r>
          </a:p>
          <a:p>
            <a:pPr lvl="1"/>
            <a:r>
              <a:rPr lang="en-US" dirty="0" smtClean="0"/>
              <a:t>Get hands on remote user’s Visual Studio</a:t>
            </a:r>
            <a:endParaRPr lang="en-US" dirty="0"/>
          </a:p>
        </p:txBody>
      </p:sp>
    </p:spTree>
    <p:extLst>
      <p:ext uri="{BB962C8B-B14F-4D97-AF65-F5344CB8AC3E}">
        <p14:creationId xmlns:p14="http://schemas.microsoft.com/office/powerpoint/2010/main" val="314205303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share setting</a:t>
            </a:r>
            <a:endParaRPr lang="en-US" dirty="0"/>
          </a:p>
        </p:txBody>
      </p:sp>
      <p:pic>
        <p:nvPicPr>
          <p:cNvPr id="4" name="Content Placeholder 3"/>
          <p:cNvPicPr>
            <a:picLocks noGrp="1" noChangeAspect="1"/>
          </p:cNvPicPr>
          <p:nvPr>
            <p:ph idx="1"/>
          </p:nvPr>
        </p:nvPicPr>
        <p:blipFill>
          <a:blip r:embed="rId2"/>
          <a:stretch>
            <a:fillRect/>
          </a:stretch>
        </p:blipFill>
        <p:spPr>
          <a:xfrm>
            <a:off x="838200" y="1833671"/>
            <a:ext cx="5752381" cy="3838095"/>
          </a:xfrm>
          <a:prstGeom prst="rect">
            <a:avLst/>
          </a:prstGeom>
        </p:spPr>
      </p:pic>
      <p:pic>
        <p:nvPicPr>
          <p:cNvPr id="5" name="Picture 4"/>
          <p:cNvPicPr>
            <a:picLocks noChangeAspect="1"/>
          </p:cNvPicPr>
          <p:nvPr/>
        </p:nvPicPr>
        <p:blipFill>
          <a:blip r:embed="rId3"/>
          <a:stretch>
            <a:fillRect/>
          </a:stretch>
        </p:blipFill>
        <p:spPr>
          <a:xfrm>
            <a:off x="5307115" y="1833671"/>
            <a:ext cx="5590476" cy="4247619"/>
          </a:xfrm>
          <a:prstGeom prst="rect">
            <a:avLst/>
          </a:prstGeom>
        </p:spPr>
      </p:pic>
    </p:spTree>
    <p:extLst>
      <p:ext uri="{BB962C8B-B14F-4D97-AF65-F5344CB8AC3E}">
        <p14:creationId xmlns:p14="http://schemas.microsoft.com/office/powerpoint/2010/main" val="11553384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FYI</a:t>
            </a:r>
            <a:endParaRPr lang="en-US" dirty="0"/>
          </a:p>
        </p:txBody>
      </p:sp>
      <p:sp>
        <p:nvSpPr>
          <p:cNvPr id="3" name="Content Placeholder 2"/>
          <p:cNvSpPr>
            <a:spLocks noGrp="1"/>
          </p:cNvSpPr>
          <p:nvPr>
            <p:ph idx="1"/>
          </p:nvPr>
        </p:nvSpPr>
        <p:spPr/>
        <p:txBody>
          <a:bodyPr/>
          <a:lstStyle/>
          <a:p>
            <a:pPr marL="0" indent="0">
              <a:buNone/>
            </a:pPr>
            <a:r>
              <a:rPr lang="en-US" dirty="0" smtClean="0"/>
              <a:t>There will be things seen that I do you can’t without ReSharper</a:t>
            </a:r>
          </a:p>
          <a:p>
            <a:r>
              <a:rPr lang="en-US" dirty="0" smtClean="0"/>
              <a:t>ReSharper </a:t>
            </a:r>
          </a:p>
          <a:p>
            <a:pPr lvl="1"/>
            <a:r>
              <a:rPr lang="en-US" dirty="0" smtClean="0"/>
              <a:t>Lays on top of the IDE engine </a:t>
            </a:r>
          </a:p>
          <a:p>
            <a:pPr lvl="1"/>
            <a:r>
              <a:rPr lang="en-US" dirty="0" smtClean="0"/>
              <a:t>Additionally has menus for other actions</a:t>
            </a:r>
          </a:p>
          <a:p>
            <a:pPr lvl="1"/>
            <a:r>
              <a:rPr lang="en-US" dirty="0" smtClean="0"/>
              <a:t>Enhances coding standards and provides recommends which are configurable</a:t>
            </a:r>
          </a:p>
          <a:p>
            <a:pPr lvl="1"/>
            <a:endParaRPr lang="en-US" dirty="0"/>
          </a:p>
          <a:p>
            <a:pPr marL="0" indent="0">
              <a:buNone/>
            </a:pPr>
            <a:r>
              <a:rPr lang="en-US" dirty="0" smtClean="0"/>
              <a:t>For those who will be coding in Visual Studio often no matter what level you are this is a must have extensions</a:t>
            </a:r>
            <a:endParaRPr lang="en-US" dirty="0"/>
          </a:p>
        </p:txBody>
      </p:sp>
      <p:pic>
        <p:nvPicPr>
          <p:cNvPr id="4" name="Picture 3"/>
          <p:cNvPicPr>
            <a:picLocks noChangeAspect="1"/>
          </p:cNvPicPr>
          <p:nvPr/>
        </p:nvPicPr>
        <p:blipFill>
          <a:blip r:embed="rId2"/>
          <a:stretch>
            <a:fillRect/>
          </a:stretch>
        </p:blipFill>
        <p:spPr>
          <a:xfrm>
            <a:off x="2764602" y="2262905"/>
            <a:ext cx="619048" cy="590476"/>
          </a:xfrm>
          <a:prstGeom prst="rect">
            <a:avLst/>
          </a:prstGeom>
        </p:spPr>
      </p:pic>
    </p:spTree>
    <p:extLst>
      <p:ext uri="{BB962C8B-B14F-4D97-AF65-F5344CB8AC3E}">
        <p14:creationId xmlns:p14="http://schemas.microsoft.com/office/powerpoint/2010/main" val="164176174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templates</a:t>
            </a:r>
            <a:endParaRPr lang="en-US" dirty="0"/>
          </a:p>
        </p:txBody>
      </p:sp>
      <p:sp>
        <p:nvSpPr>
          <p:cNvPr id="3" name="Content Placeholder 2"/>
          <p:cNvSpPr>
            <a:spLocks noGrp="1"/>
          </p:cNvSpPr>
          <p:nvPr>
            <p:ph idx="1"/>
          </p:nvPr>
        </p:nvSpPr>
        <p:spPr/>
        <p:txBody>
          <a:bodyPr/>
          <a:lstStyle/>
          <a:p>
            <a:pPr lvl="1"/>
            <a:r>
              <a:rPr lang="en-US" dirty="0" smtClean="0"/>
              <a:t>Project </a:t>
            </a:r>
            <a:r>
              <a:rPr lang="en-US" dirty="0" smtClean="0">
                <a:hlinkClick r:id="rId2"/>
              </a:rPr>
              <a:t>templates</a:t>
            </a:r>
            <a:r>
              <a:rPr lang="en-US" dirty="0" smtClean="0"/>
              <a:t> will be installed which get you coding faster</a:t>
            </a:r>
          </a:p>
          <a:p>
            <a:pPr lvl="2"/>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873" y="2283329"/>
            <a:ext cx="6600000" cy="4028571"/>
          </a:xfrm>
          <a:prstGeom prst="rect">
            <a:avLst/>
          </a:prstGeom>
        </p:spPr>
      </p:pic>
    </p:spTree>
    <p:extLst>
      <p:ext uri="{BB962C8B-B14F-4D97-AF65-F5344CB8AC3E}">
        <p14:creationId xmlns:p14="http://schemas.microsoft.com/office/powerpoint/2010/main" val="187400942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NuGet packages</a:t>
            </a:r>
            <a:endParaRPr lang="en-US" dirty="0"/>
          </a:p>
        </p:txBody>
      </p:sp>
      <p:sp>
        <p:nvSpPr>
          <p:cNvPr id="3" name="Content Placeholder 2"/>
          <p:cNvSpPr>
            <a:spLocks noGrp="1"/>
          </p:cNvSpPr>
          <p:nvPr>
            <p:ph idx="1"/>
          </p:nvPr>
        </p:nvSpPr>
        <p:spPr/>
        <p:txBody>
          <a:bodyPr/>
          <a:lstStyle/>
          <a:p>
            <a:pPr marL="0" indent="0">
              <a:buNone/>
            </a:pPr>
            <a:r>
              <a:rPr lang="en-US" sz="1600" dirty="0"/>
              <a:t>NuGet is a package manager designed to enable developers to share reusable code. It is a software-plus-service solution whose client app is free and open-source. </a:t>
            </a:r>
            <a:r>
              <a:rPr lang="en-US" sz="1600" dirty="0" smtClean="0"/>
              <a:t/>
            </a:r>
            <a:br>
              <a:rPr lang="en-US" sz="1600" dirty="0" smtClean="0"/>
            </a:br>
            <a:endParaRPr lang="en-US" sz="1600" dirty="0" smtClean="0"/>
          </a:p>
          <a:p>
            <a:r>
              <a:rPr lang="en-US" sz="1600" dirty="0" smtClean="0"/>
              <a:t>Provided code which is not built into the .NET Framework</a:t>
            </a:r>
          </a:p>
          <a:p>
            <a:pPr lvl="1"/>
            <a:r>
              <a:rPr lang="en-US" sz="1600" dirty="0" smtClean="0"/>
              <a:t>One reason, Microsoft .NET Core is designed to be </a:t>
            </a:r>
          </a:p>
          <a:p>
            <a:pPr lvl="2"/>
            <a:r>
              <a:rPr lang="en-US" sz="1600" dirty="0" err="1" smtClean="0"/>
              <a:t>Web,Multi</a:t>
            </a:r>
            <a:r>
              <a:rPr lang="en-US" sz="1600" dirty="0" smtClean="0"/>
              <a:t>-platform /cross-platform</a:t>
            </a:r>
          </a:p>
          <a:p>
            <a:r>
              <a:rPr lang="en-US" sz="1600" dirty="0" smtClean="0"/>
              <a:t>Understanding this keeps core projects better suited for the above</a:t>
            </a:r>
          </a:p>
          <a:p>
            <a:r>
              <a:rPr lang="en-US" sz="1600" dirty="0" smtClean="0"/>
              <a:t>Packages can be hosted on Nuget.org or locally at OED</a:t>
            </a:r>
          </a:p>
          <a:p>
            <a:endParaRPr lang="en-US" dirty="0"/>
          </a:p>
        </p:txBody>
      </p:sp>
      <p:pic>
        <p:nvPicPr>
          <p:cNvPr id="5122" name="Picture 2" descr="C:\Users\paynek\AppData\Local\Temp\SNAGHTML209f4f0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110" y="2709693"/>
            <a:ext cx="237172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paynek\AppData\Local\Temp\SNAGHTML215a26d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442" y="4197064"/>
            <a:ext cx="6194703" cy="211483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paynek\AppData\Local\Temp\SNAGHTML215e22a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110" y="4511505"/>
            <a:ext cx="3095625" cy="85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81096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Studio/NuGet</a:t>
            </a:r>
            <a:endParaRPr lang="en-US" dirty="0"/>
          </a:p>
        </p:txBody>
      </p:sp>
      <p:sp>
        <p:nvSpPr>
          <p:cNvPr id="3" name="Content Placeholder 2"/>
          <p:cNvSpPr>
            <a:spLocks noGrp="1"/>
          </p:cNvSpPr>
          <p:nvPr>
            <p:ph idx="1"/>
          </p:nvPr>
        </p:nvSpPr>
        <p:spPr/>
        <p:txBody>
          <a:bodyPr/>
          <a:lstStyle/>
          <a:p>
            <a:r>
              <a:rPr lang="en-US" dirty="0" smtClean="0"/>
              <a:t>Available from solution view (we will see this shortly)</a:t>
            </a:r>
          </a:p>
          <a:p>
            <a:r>
              <a:rPr lang="en-US" dirty="0" smtClean="0"/>
              <a:t>Available at project level (we will see this shortly)</a:t>
            </a:r>
            <a:endParaRPr lang="en-US" dirty="0"/>
          </a:p>
        </p:txBody>
      </p:sp>
      <p:pic>
        <p:nvPicPr>
          <p:cNvPr id="6146" name="Picture 2" descr="C:\Users\paynek\AppData\Local\Temp\SNAGHTML20a738f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443" y="3611500"/>
            <a:ext cx="3600450" cy="21050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paynek\AppData\Local\Temp\SNAGHTML20a93d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136" y="3611500"/>
            <a:ext cx="3429000"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084500"/>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 tour</a:t>
            </a:r>
            <a:endParaRPr lang="en-US" dirty="0"/>
          </a:p>
        </p:txBody>
      </p:sp>
      <p:sp>
        <p:nvSpPr>
          <p:cNvPr id="3" name="Content Placeholder 2"/>
          <p:cNvSpPr>
            <a:spLocks noGrp="1"/>
          </p:cNvSpPr>
          <p:nvPr>
            <p:ph idx="1"/>
          </p:nvPr>
        </p:nvSpPr>
        <p:spPr/>
        <p:txBody>
          <a:bodyPr/>
          <a:lstStyle/>
          <a:p>
            <a:r>
              <a:rPr lang="en-US" dirty="0" smtClean="0"/>
              <a:t>Solution explorer window</a:t>
            </a:r>
          </a:p>
          <a:p>
            <a:pPr lvl="1"/>
            <a:r>
              <a:rPr lang="en-US" dirty="0" smtClean="0"/>
              <a:t>Left is solution view</a:t>
            </a:r>
          </a:p>
          <a:p>
            <a:pPr lvl="1"/>
            <a:r>
              <a:rPr lang="en-US" dirty="0" smtClean="0"/>
              <a:t>Right is folder view</a:t>
            </a:r>
          </a:p>
        </p:txBody>
      </p:sp>
      <p:pic>
        <p:nvPicPr>
          <p:cNvPr id="9218" name="Picture 2" descr="C:\Users\paynek\AppData\Local\Temp\SNAGHTML20bf06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0538" y="541877"/>
            <a:ext cx="3514725" cy="6172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paynek\AppData\Local\Temp\SNAGHTML20c06d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5263" y="541877"/>
            <a:ext cx="353377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514989"/>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 tour</a:t>
            </a:r>
            <a:endParaRPr lang="en-US" dirty="0"/>
          </a:p>
        </p:txBody>
      </p:sp>
      <p:sp>
        <p:nvSpPr>
          <p:cNvPr id="3" name="Content Placeholder 2"/>
          <p:cNvSpPr>
            <a:spLocks noGrp="1"/>
          </p:cNvSpPr>
          <p:nvPr>
            <p:ph idx="1"/>
          </p:nvPr>
        </p:nvSpPr>
        <p:spPr/>
        <p:txBody>
          <a:bodyPr/>
          <a:lstStyle/>
          <a:p>
            <a:r>
              <a:rPr lang="en-US" dirty="0" smtClean="0"/>
              <a:t>Solution explorer window</a:t>
            </a:r>
          </a:p>
          <a:p>
            <a:r>
              <a:rPr lang="en-US" dirty="0" smtClean="0"/>
              <a:t>Property window</a:t>
            </a:r>
          </a:p>
          <a:p>
            <a:r>
              <a:rPr lang="en-US" dirty="0" smtClean="0"/>
              <a:t>Document outline window</a:t>
            </a:r>
          </a:p>
          <a:p>
            <a:r>
              <a:rPr lang="en-US" dirty="0" smtClean="0"/>
              <a:t>Toolbox</a:t>
            </a:r>
            <a:endParaRPr lang="en-US" dirty="0"/>
          </a:p>
        </p:txBody>
      </p:sp>
    </p:spTree>
    <p:extLst>
      <p:ext uri="{BB962C8B-B14F-4D97-AF65-F5344CB8AC3E}">
        <p14:creationId xmlns:p14="http://schemas.microsoft.com/office/powerpoint/2010/main" val="1059081513"/>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 tour</a:t>
            </a:r>
            <a:endParaRPr lang="en-US" dirty="0"/>
          </a:p>
        </p:txBody>
      </p:sp>
      <p:sp>
        <p:nvSpPr>
          <p:cNvPr id="3" name="Content Placeholder 2"/>
          <p:cNvSpPr>
            <a:spLocks noGrp="1"/>
          </p:cNvSpPr>
          <p:nvPr>
            <p:ph idx="1"/>
          </p:nvPr>
        </p:nvSpPr>
        <p:spPr/>
        <p:txBody>
          <a:bodyPr>
            <a:normAutofit/>
          </a:bodyPr>
          <a:lstStyle/>
          <a:p>
            <a:r>
              <a:rPr lang="en-US" sz="2000" dirty="0" smtClean="0"/>
              <a:t>Toolbox</a:t>
            </a:r>
          </a:p>
          <a:p>
            <a:pPr lvl="1"/>
            <a:r>
              <a:rPr lang="en-US" sz="2000" dirty="0" smtClean="0"/>
              <a:t>Robust for windows and cross platform </a:t>
            </a:r>
            <a:br>
              <a:rPr lang="en-US" sz="2000" dirty="0" smtClean="0"/>
            </a:br>
            <a:r>
              <a:rPr lang="en-US" sz="2000" dirty="0" smtClean="0"/>
              <a:t>projects</a:t>
            </a:r>
          </a:p>
          <a:p>
            <a:pPr lvl="1"/>
            <a:r>
              <a:rPr lang="en-US" sz="2000" dirty="0" smtClean="0"/>
              <a:t>Not so for web and would not except it to </a:t>
            </a:r>
            <a:br>
              <a:rPr lang="en-US" sz="2000" dirty="0" smtClean="0"/>
            </a:br>
            <a:r>
              <a:rPr lang="en-US" sz="2000" dirty="0" smtClean="0"/>
              <a:t>be as IntelliSense makes up for this</a:t>
            </a:r>
          </a:p>
          <a:p>
            <a:pPr lvl="1"/>
            <a:r>
              <a:rPr lang="en-US" sz="2000" dirty="0" smtClean="0"/>
              <a:t>Drag-n-drop code</a:t>
            </a:r>
            <a:endParaRPr lang="en-US" sz="2000" dirty="0"/>
          </a:p>
        </p:txBody>
      </p:sp>
      <p:pic>
        <p:nvPicPr>
          <p:cNvPr id="10242" name="Picture 2" descr="C:\Users\paynek\AppData\Local\Temp\SNAGHTML20d58a3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374" y="2726192"/>
            <a:ext cx="2466975" cy="395287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paynek\AppData\Local\Temp\SNAGHTML20d8d1d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086" y="2723362"/>
            <a:ext cx="2498848" cy="3955706"/>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C:\Users\paynek\AppData\Local\Temp\SNAGHTML214089c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1512" y="3888243"/>
            <a:ext cx="366712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21770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 tour</a:t>
            </a:r>
            <a:endParaRPr lang="en-US" dirty="0"/>
          </a:p>
        </p:txBody>
      </p:sp>
      <p:sp>
        <p:nvSpPr>
          <p:cNvPr id="3" name="Content Placeholder 2"/>
          <p:cNvSpPr>
            <a:spLocks noGrp="1"/>
          </p:cNvSpPr>
          <p:nvPr>
            <p:ph idx="1"/>
          </p:nvPr>
        </p:nvSpPr>
        <p:spPr/>
        <p:txBody>
          <a:bodyPr/>
          <a:lstStyle/>
          <a:p>
            <a:r>
              <a:rPr lang="en-US" dirty="0" smtClean="0"/>
              <a:t>Property window</a:t>
            </a:r>
          </a:p>
          <a:p>
            <a:r>
              <a:rPr lang="en-US" dirty="0" smtClean="0"/>
              <a:t>Document outline window</a:t>
            </a:r>
          </a:p>
          <a:p>
            <a:endParaRPr lang="en-US" dirty="0"/>
          </a:p>
        </p:txBody>
      </p:sp>
    </p:spTree>
    <p:extLst>
      <p:ext uri="{BB962C8B-B14F-4D97-AF65-F5344CB8AC3E}">
        <p14:creationId xmlns:p14="http://schemas.microsoft.com/office/powerpoint/2010/main" val="186156618"/>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11253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Paste special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7905" y="2106056"/>
            <a:ext cx="5276190" cy="3790476"/>
          </a:xfrm>
        </p:spPr>
      </p:pic>
    </p:spTree>
    <p:extLst>
      <p:ext uri="{BB962C8B-B14F-4D97-AF65-F5344CB8AC3E}">
        <p14:creationId xmlns:p14="http://schemas.microsoft.com/office/powerpoint/2010/main" val="1147846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Find file</a:t>
            </a:r>
            <a:endParaRPr lang="en-US" dirty="0"/>
          </a:p>
        </p:txBody>
      </p:sp>
      <p:pic>
        <p:nvPicPr>
          <p:cNvPr id="4" name="trackactivesolutionitem">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314575" y="1825625"/>
            <a:ext cx="7562850" cy="4351338"/>
          </a:xfrm>
        </p:spPr>
      </p:pic>
    </p:spTree>
    <p:extLst>
      <p:ext uri="{BB962C8B-B14F-4D97-AF65-F5344CB8AC3E}">
        <p14:creationId xmlns:p14="http://schemas.microsoft.com/office/powerpoint/2010/main" val="33797857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IDE tour</a:t>
            </a:r>
          </a:p>
        </p:txBody>
      </p:sp>
      <p:sp>
        <p:nvSpPr>
          <p:cNvPr id="3" name="Content Placeholder 2"/>
          <p:cNvSpPr>
            <a:spLocks noGrp="1"/>
          </p:cNvSpPr>
          <p:nvPr>
            <p:ph idx="1"/>
          </p:nvPr>
        </p:nvSpPr>
        <p:spPr/>
        <p:txBody>
          <a:bodyPr/>
          <a:lstStyle/>
          <a:p>
            <a:r>
              <a:rPr lang="en-US" dirty="0" smtClean="0"/>
              <a:t>Server explorer window</a:t>
            </a:r>
            <a:endParaRPr lang="en-US" dirty="0"/>
          </a:p>
        </p:txBody>
      </p:sp>
      <p:pic>
        <p:nvPicPr>
          <p:cNvPr id="7172" name="Picture 4" descr="C:\Users\paynek\AppData\Local\Temp\SNAGHTML20b125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607" y="2318720"/>
            <a:ext cx="9439275"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55804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templates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C:\Users\</a:t>
            </a:r>
            <a:r>
              <a:rPr lang="en-US" sz="2400" b="1" dirty="0"/>
              <a:t>paynek</a:t>
            </a:r>
            <a:r>
              <a:rPr lang="en-US" sz="2400" dirty="0"/>
              <a:t>\Documents\Visual Studio 2019\Templates\</a:t>
            </a:r>
            <a:r>
              <a:rPr lang="en-US" sz="2400" dirty="0" err="1"/>
              <a:t>ProjectTemplates</a:t>
            </a:r>
            <a:endParaRPr lang="en-US" sz="2400" dirty="0"/>
          </a:p>
        </p:txBody>
      </p:sp>
    </p:spTree>
    <p:extLst>
      <p:ext uri="{BB962C8B-B14F-4D97-AF65-F5344CB8AC3E}">
        <p14:creationId xmlns:p14="http://schemas.microsoft.com/office/powerpoint/2010/main" val="14986547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IDE tour</a:t>
            </a:r>
          </a:p>
        </p:txBody>
      </p:sp>
      <p:sp>
        <p:nvSpPr>
          <p:cNvPr id="3" name="Content Placeholder 2"/>
          <p:cNvSpPr>
            <a:spLocks noGrp="1"/>
          </p:cNvSpPr>
          <p:nvPr>
            <p:ph idx="1"/>
          </p:nvPr>
        </p:nvSpPr>
        <p:spPr/>
        <p:txBody>
          <a:bodyPr/>
          <a:lstStyle/>
          <a:p>
            <a:r>
              <a:rPr lang="en-US" dirty="0"/>
              <a:t>Server explorer window</a:t>
            </a:r>
          </a:p>
          <a:p>
            <a:endParaRPr lang="en-US" dirty="0"/>
          </a:p>
        </p:txBody>
      </p:sp>
      <p:pic>
        <p:nvPicPr>
          <p:cNvPr id="8194" name="Picture 2" descr="C:\Users\paynek\AppData\Local\Temp\SNAGHTML20b8a96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899" y="924977"/>
            <a:ext cx="7417153" cy="564449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paynek\AppData\Local\Temp\SNAGHTML20ba93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499" y="2334419"/>
            <a:ext cx="35814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302926"/>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Snippets</a:t>
            </a:r>
            <a:endParaRPr lang="en-US" u="sng" dirty="0">
              <a:uFill>
                <a:solidFill>
                  <a:schemeClr val="accent5"/>
                </a:solidFill>
              </a:uFill>
            </a:endParaRPr>
          </a:p>
        </p:txBody>
      </p:sp>
      <p:sp>
        <p:nvSpPr>
          <p:cNvPr id="3" name="Content Placeholder 2"/>
          <p:cNvSpPr>
            <a:spLocks noGrp="1"/>
          </p:cNvSpPr>
          <p:nvPr>
            <p:ph idx="1"/>
          </p:nvPr>
        </p:nvSpPr>
        <p:spPr/>
        <p:txBody>
          <a:bodyPr/>
          <a:lstStyle/>
          <a:p>
            <a:pPr marL="0" indent="0">
              <a:buNone/>
            </a:pPr>
            <a:r>
              <a:rPr lang="en-US" dirty="0"/>
              <a:t>Code snippets are small blocks of reusable code that can be inserted in a code file using a right-click menu (context menu) command or a combination of hotkeys. They typically contain commonly used code blocks such as </a:t>
            </a:r>
            <a:r>
              <a:rPr lang="en-US" b="1" dirty="0">
                <a:solidFill>
                  <a:srgbClr val="C00000"/>
                </a:solidFill>
                <a:hlinkClick r:id="rId2"/>
              </a:rPr>
              <a:t>try-finally</a:t>
            </a:r>
            <a:r>
              <a:rPr lang="en-US" dirty="0"/>
              <a:t> or </a:t>
            </a:r>
            <a:r>
              <a:rPr lang="en-US" b="1" dirty="0">
                <a:solidFill>
                  <a:srgbClr val="C00000"/>
                </a:solidFill>
                <a:hlinkClick r:id="rId3"/>
              </a:rPr>
              <a:t>if-else blocks</a:t>
            </a:r>
            <a:r>
              <a:rPr lang="en-US" dirty="0"/>
              <a:t>, but they can be used to insert entire classes or methods</a:t>
            </a:r>
            <a:r>
              <a:rPr lang="en-US" dirty="0" smtClean="0"/>
              <a:t>.</a:t>
            </a:r>
          </a:p>
          <a:p>
            <a:pPr marL="0" indent="0">
              <a:buNone/>
            </a:pPr>
            <a:r>
              <a:rPr lang="en-US" dirty="0" smtClean="0"/>
              <a:t>?: operator (</a:t>
            </a:r>
            <a:r>
              <a:rPr lang="en-US" dirty="0" smtClean="0">
                <a:hlinkClick r:id="rId4"/>
              </a:rPr>
              <a:t>ternary</a:t>
            </a:r>
            <a:r>
              <a:rPr lang="en-US" dirty="0" smtClean="0"/>
              <a:t>) need to do this yourself w/o Resharper</a:t>
            </a:r>
            <a:endParaRPr lang="en-US" dirty="0"/>
          </a:p>
        </p:txBody>
      </p:sp>
    </p:spTree>
    <p:extLst>
      <p:ext uri="{BB962C8B-B14F-4D97-AF65-F5344CB8AC3E}">
        <p14:creationId xmlns:p14="http://schemas.microsoft.com/office/powerpoint/2010/main" val="3238289312"/>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Snippets Manager </a:t>
            </a:r>
            <a:r>
              <a:rPr lang="en-US" u="sng" dirty="0" smtClean="0">
                <a:uFill>
                  <a:solidFill>
                    <a:schemeClr val="accent5"/>
                  </a:solidFill>
                </a:uFill>
              </a:rPr>
              <a:t>CTRL+K.CTRL+B</a:t>
            </a:r>
            <a:endParaRPr lang="en-US" u="sng" dirty="0">
              <a:uFill>
                <a:solidFill>
                  <a:schemeClr val="accent5"/>
                </a:solidFill>
              </a:uFill>
            </a:endParaRPr>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descr="C:\Users\paynek\AppData\Local\Temp\SNAGHTML47b8f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054" y="1825626"/>
            <a:ext cx="5739198" cy="4354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291687"/>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r>
              <a:rPr lang="en-US" dirty="0" smtClean="0"/>
              <a:t>With coding in Visual Studio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428" y="4175476"/>
            <a:ext cx="6057143" cy="1990476"/>
          </a:xfrm>
          <a:prstGeom prst="rect">
            <a:avLst/>
          </a:prstGeom>
        </p:spPr>
      </p:pic>
    </p:spTree>
    <p:extLst>
      <p:ext uri="{BB962C8B-B14F-4D97-AF65-F5344CB8AC3E}">
        <p14:creationId xmlns:p14="http://schemas.microsoft.com/office/powerpoint/2010/main" val="34116644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FYI</a:t>
            </a:r>
            <a:endParaRPr lang="en-US" dirty="0"/>
          </a:p>
        </p:txBody>
      </p:sp>
      <p:sp>
        <p:nvSpPr>
          <p:cNvPr id="3" name="Content Placeholder 2"/>
          <p:cNvSpPr>
            <a:spLocks noGrp="1"/>
          </p:cNvSpPr>
          <p:nvPr>
            <p:ph idx="1"/>
          </p:nvPr>
        </p:nvSpPr>
        <p:spPr/>
        <p:txBody>
          <a:bodyPr/>
          <a:lstStyle/>
          <a:p>
            <a:r>
              <a:rPr lang="en-US" dirty="0"/>
              <a:t>Pace is to fast, use chat window or email</a:t>
            </a:r>
          </a:p>
          <a:p>
            <a:r>
              <a:rPr lang="en-US" dirty="0"/>
              <a:t>Something does not make sense, may ask to hold it until after class</a:t>
            </a:r>
          </a:p>
          <a:p>
            <a:r>
              <a:rPr lang="en-US" dirty="0" smtClean="0"/>
              <a:t>Can’t find answer to question in a timely, will get back after class</a:t>
            </a:r>
            <a:endParaRPr lang="en-US" dirty="0"/>
          </a:p>
        </p:txBody>
      </p:sp>
    </p:spTree>
    <p:extLst>
      <p:ext uri="{BB962C8B-B14F-4D97-AF65-F5344CB8AC3E}">
        <p14:creationId xmlns:p14="http://schemas.microsoft.com/office/powerpoint/2010/main" val="639887658"/>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 - retired</a:t>
            </a:r>
            <a:endParaRPr lang="en-US" dirty="0"/>
          </a:p>
        </p:txBody>
      </p:sp>
      <p:sp>
        <p:nvSpPr>
          <p:cNvPr id="3" name="Content Placeholder 2"/>
          <p:cNvSpPr>
            <a:spLocks noGrp="1"/>
          </p:cNvSpPr>
          <p:nvPr>
            <p:ph idx="1"/>
          </p:nvPr>
        </p:nvSpPr>
        <p:spPr/>
        <p:txBody>
          <a:bodyPr/>
          <a:lstStyle/>
          <a:p>
            <a:r>
              <a:rPr lang="en-US" dirty="0" smtClean="0"/>
              <a:t>Is </a:t>
            </a:r>
            <a:r>
              <a:rPr lang="en-US" dirty="0"/>
              <a:t>used to create and run software applications. . NET apps can run on many operating systems, using different implementations of . NET. . NET Framework is used for running </a:t>
            </a:r>
            <a:r>
              <a:rPr lang="en-US" dirty="0" smtClean="0"/>
              <a:t>.</a:t>
            </a:r>
          </a:p>
          <a:p>
            <a:r>
              <a:rPr lang="en-US" dirty="0" smtClean="0"/>
              <a:t>Windows applications</a:t>
            </a:r>
          </a:p>
          <a:p>
            <a:r>
              <a:rPr lang="en-US" dirty="0" smtClean="0"/>
              <a:t>Console applications</a:t>
            </a:r>
          </a:p>
          <a:p>
            <a:r>
              <a:rPr lang="en-US" dirty="0" smtClean="0"/>
              <a:t>Web application</a:t>
            </a:r>
          </a:p>
          <a:p>
            <a:r>
              <a:rPr lang="en-US" dirty="0" smtClean="0"/>
              <a:t>Web services</a:t>
            </a:r>
          </a:p>
          <a:p>
            <a:r>
              <a:rPr lang="en-US" dirty="0" smtClean="0"/>
              <a:t>Windows Services</a:t>
            </a:r>
          </a:p>
        </p:txBody>
      </p:sp>
    </p:spTree>
    <p:extLst>
      <p:ext uri="{BB962C8B-B14F-4D97-AF65-F5344CB8AC3E}">
        <p14:creationId xmlns:p14="http://schemas.microsoft.com/office/powerpoint/2010/main" val="3237675251"/>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Core Framework - current</a:t>
            </a:r>
            <a:endParaRPr lang="en-US" dirty="0"/>
          </a:p>
        </p:txBody>
      </p:sp>
      <p:sp>
        <p:nvSpPr>
          <p:cNvPr id="3" name="Content Placeholder 2"/>
          <p:cNvSpPr>
            <a:spLocks noGrp="1"/>
          </p:cNvSpPr>
          <p:nvPr>
            <p:ph idx="1"/>
          </p:nvPr>
        </p:nvSpPr>
        <p:spPr/>
        <p:txBody>
          <a:bodyPr/>
          <a:lstStyle/>
          <a:p>
            <a:r>
              <a:rPr lang="en-US" dirty="0" smtClean="0"/>
              <a:t>TODO</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724" y="856477"/>
            <a:ext cx="1923810" cy="342857"/>
          </a:xfrm>
          <a:prstGeom prst="rect">
            <a:avLst/>
          </a:prstGeom>
        </p:spPr>
      </p:pic>
    </p:spTree>
    <p:extLst>
      <p:ext uri="{BB962C8B-B14F-4D97-AF65-F5344CB8AC3E}">
        <p14:creationId xmlns:p14="http://schemas.microsoft.com/office/powerpoint/2010/main" val="1118290718"/>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providers support</a:t>
            </a:r>
            <a:endParaRPr lang="en-US" dirty="0"/>
          </a:p>
        </p:txBody>
      </p:sp>
      <p:sp>
        <p:nvSpPr>
          <p:cNvPr id="3" name="Content Placeholder 2"/>
          <p:cNvSpPr>
            <a:spLocks noGrp="1"/>
          </p:cNvSpPr>
          <p:nvPr>
            <p:ph idx="1"/>
          </p:nvPr>
        </p:nvSpPr>
        <p:spPr/>
        <p:txBody>
          <a:bodyPr>
            <a:normAutofit/>
          </a:bodyPr>
          <a:lstStyle/>
          <a:p>
            <a:r>
              <a:rPr lang="en-US" sz="1800" dirty="0" smtClean="0"/>
              <a:t>Microsoft SQL-Server</a:t>
            </a:r>
          </a:p>
          <a:p>
            <a:r>
              <a:rPr lang="en-US" sz="1800" dirty="0" smtClean="0"/>
              <a:t>Oracle</a:t>
            </a:r>
          </a:p>
          <a:p>
            <a:r>
              <a:rPr lang="en-US" sz="1800" dirty="0" smtClean="0"/>
              <a:t>MySQL</a:t>
            </a:r>
          </a:p>
          <a:p>
            <a:r>
              <a:rPr lang="en-US" sz="1800" dirty="0" smtClean="0"/>
              <a:t>PostgreSQL</a:t>
            </a:r>
          </a:p>
          <a:p>
            <a:r>
              <a:rPr lang="en-US" sz="1800" dirty="0" smtClean="0"/>
              <a:t>SQLite</a:t>
            </a:r>
          </a:p>
          <a:p>
            <a:r>
              <a:rPr lang="en-US" sz="1800" dirty="0" smtClean="0"/>
              <a:t>Firebird</a:t>
            </a:r>
          </a:p>
          <a:p>
            <a:r>
              <a:rPr lang="en-US" sz="1800" dirty="0" smtClean="0"/>
              <a:t>Level of support is dependent on the provider e.g. Oracle</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554" y="2208595"/>
            <a:ext cx="1366743" cy="30085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2430" y="1723895"/>
            <a:ext cx="1648575" cy="41723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2040" y="2452898"/>
            <a:ext cx="722885" cy="382978"/>
          </a:xfrm>
          <a:prstGeom prst="rect">
            <a:avLst/>
          </a:prstGeom>
        </p:spPr>
      </p:pic>
    </p:spTree>
    <p:extLst>
      <p:ext uri="{BB962C8B-B14F-4D97-AF65-F5344CB8AC3E}">
        <p14:creationId xmlns:p14="http://schemas.microsoft.com/office/powerpoint/2010/main" val="522012874"/>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data</a:t>
            </a:r>
            <a:endParaRPr lang="en-US" dirty="0"/>
          </a:p>
        </p:txBody>
      </p:sp>
      <p:sp>
        <p:nvSpPr>
          <p:cNvPr id="3" name="Content Placeholder 2"/>
          <p:cNvSpPr>
            <a:spLocks noGrp="1"/>
          </p:cNvSpPr>
          <p:nvPr>
            <p:ph idx="1"/>
          </p:nvPr>
        </p:nvSpPr>
        <p:spPr/>
        <p:txBody>
          <a:bodyPr/>
          <a:lstStyle/>
          <a:p>
            <a:r>
              <a:rPr lang="en-US" sz="1800" dirty="0" smtClean="0"/>
              <a:t>Data providers either native or from a company like Oracle</a:t>
            </a:r>
          </a:p>
          <a:p>
            <a:r>
              <a:rPr lang="en-US" sz="1800" dirty="0" smtClean="0"/>
              <a:t>Microsoft provides templates to write your own provider</a:t>
            </a:r>
          </a:p>
          <a:p>
            <a:r>
              <a:rPr lang="en-US" sz="1800" dirty="0" smtClean="0"/>
              <a:t>Entity Framework Core</a:t>
            </a:r>
          </a:p>
          <a:p>
            <a:pPr lvl="1"/>
            <a:r>
              <a:rPr lang="en-US" sz="1400" dirty="0">
                <a:hlinkClick r:id="rId2"/>
              </a:rPr>
              <a:t>https://docs.microsoft.com/en-us/ef/core/providers/?</a:t>
            </a:r>
            <a:r>
              <a:rPr lang="en-US" sz="1400" dirty="0" smtClean="0">
                <a:hlinkClick r:id="rId2"/>
              </a:rPr>
              <a:t>tabs=dotnet-core-cli</a:t>
            </a:r>
            <a:endParaRPr lang="en-US" sz="1400"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773" y="437855"/>
            <a:ext cx="1136638" cy="880201"/>
          </a:xfrm>
          <a:prstGeom prst="rect">
            <a:avLst/>
          </a:prstGeom>
        </p:spPr>
      </p:pic>
    </p:spTree>
    <p:extLst>
      <p:ext uri="{BB962C8B-B14F-4D97-AF65-F5344CB8AC3E}">
        <p14:creationId xmlns:p14="http://schemas.microsoft.com/office/powerpoint/2010/main" val="3487802234"/>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Familiar for some</a:t>
            </a:r>
            <a:endParaRPr lang="en-US" dirty="0"/>
          </a:p>
        </p:txBody>
      </p:sp>
      <p:sp>
        <p:nvSpPr>
          <p:cNvPr id="3" name="Content Placeholder 2"/>
          <p:cNvSpPr>
            <a:spLocks noGrp="1"/>
          </p:cNvSpPr>
          <p:nvPr>
            <p:ph idx="1"/>
          </p:nvPr>
        </p:nvSpPr>
        <p:spPr/>
        <p:txBody>
          <a:bodyPr/>
          <a:lstStyle/>
          <a:p>
            <a:pPr marL="0" indent="0">
              <a:buNone/>
            </a:pPr>
            <a:r>
              <a:rPr lang="en-US" sz="1400" b="1" dirty="0" smtClean="0"/>
              <a:t>JavaScript</a:t>
            </a:r>
          </a:p>
          <a:p>
            <a:pPr marL="0" indent="0">
              <a:buNone/>
            </a:pPr>
            <a:endParaRPr lang="en-US" dirty="0" smtClean="0"/>
          </a:p>
          <a:p>
            <a:pPr marL="0" indent="0">
              <a:buNone/>
            </a:pPr>
            <a:endParaRPr lang="en-US" dirty="0" smtClean="0"/>
          </a:p>
          <a:p>
            <a:pPr marL="0" indent="0">
              <a:buNone/>
            </a:pPr>
            <a:r>
              <a:rPr lang="en-US" sz="1400" b="1" dirty="0" smtClean="0"/>
              <a:t>C#</a:t>
            </a:r>
          </a:p>
          <a:p>
            <a:pPr marL="0" indent="0">
              <a:buNone/>
            </a:pPr>
            <a:endParaRPr lang="en-US" dirty="0"/>
          </a:p>
          <a:p>
            <a:pPr marL="0" indent="0">
              <a:buNone/>
            </a:pPr>
            <a:endParaRPr lang="en-US" sz="1400" b="1" dirty="0" smtClean="0"/>
          </a:p>
          <a:p>
            <a:pPr marL="0" indent="0">
              <a:buNone/>
            </a:pPr>
            <a:r>
              <a:rPr lang="en-US" sz="1400" b="1" dirty="0" smtClean="0"/>
              <a:t>JavaScript</a:t>
            </a:r>
          </a:p>
          <a:p>
            <a:pPr marL="0" indent="0">
              <a:buNone/>
            </a:pPr>
            <a:endParaRPr lang="en-US" sz="1400" dirty="0"/>
          </a:p>
          <a:p>
            <a:pPr marL="0" indent="0">
              <a:buNone/>
            </a:pPr>
            <a:endParaRPr lang="en-US" sz="1400" dirty="0" smtClean="0"/>
          </a:p>
          <a:p>
            <a:pPr marL="0" indent="0">
              <a:buNone/>
            </a:pPr>
            <a:r>
              <a:rPr lang="en-US" sz="1400" b="1" dirty="0" smtClean="0"/>
              <a:t>C#</a:t>
            </a:r>
          </a:p>
          <a:p>
            <a:pPr marL="0" indent="0">
              <a:buNone/>
            </a:pPr>
            <a:endParaRPr lang="en-US" dirty="0" smtClean="0"/>
          </a:p>
          <a:p>
            <a:pPr marL="0" indent="0">
              <a:buNone/>
            </a:pPr>
            <a:endParaRPr lang="en-US" dirty="0"/>
          </a:p>
        </p:txBody>
      </p:sp>
      <p:pic>
        <p:nvPicPr>
          <p:cNvPr id="3074" name="Picture 2" descr="C:\Users\paynek\AppData\Local\Temp\SNAGHTML1f3ca56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07" y="2189160"/>
            <a:ext cx="45148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paynek\AppData\Local\Temp\SNAGHTML1f3e99c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07" y="3448843"/>
            <a:ext cx="72104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paynek\AppData\Local\Temp\SNAGHTML1f45009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307" y="4536279"/>
            <a:ext cx="4324350" cy="67627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paynek\AppData\Local\Temp\SNAGHTML1f45b2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307" y="5510212"/>
            <a:ext cx="395287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45408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9910" y="1825625"/>
            <a:ext cx="4872180" cy="4351338"/>
          </a:xfrm>
        </p:spPr>
      </p:pic>
    </p:spTree>
    <p:extLst>
      <p:ext uri="{BB962C8B-B14F-4D97-AF65-F5344CB8AC3E}">
        <p14:creationId xmlns:p14="http://schemas.microsoft.com/office/powerpoint/2010/main" val="1994206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9 is current version</a:t>
            </a:r>
            <a:endParaRPr lang="en-US" dirty="0"/>
          </a:p>
        </p:txBody>
      </p:sp>
      <p:sp>
        <p:nvSpPr>
          <p:cNvPr id="3" name="Content Placeholder 2"/>
          <p:cNvSpPr>
            <a:spLocks noGrp="1"/>
          </p:cNvSpPr>
          <p:nvPr>
            <p:ph idx="1"/>
          </p:nvPr>
        </p:nvSpPr>
        <p:spPr/>
        <p:txBody>
          <a:bodyPr/>
          <a:lstStyle/>
          <a:p>
            <a:r>
              <a:rPr lang="en-US" dirty="0" smtClean="0"/>
              <a:t>We will use</a:t>
            </a:r>
          </a:p>
          <a:p>
            <a:pPr lvl="1"/>
            <a:r>
              <a:rPr lang="en-US" dirty="0" smtClean="0"/>
              <a:t>Many features of version 9, not all e.g. Top-level programs</a:t>
            </a:r>
          </a:p>
          <a:p>
            <a:pPr lvl="1"/>
            <a:r>
              <a:rPr lang="en-US" dirty="0" smtClean="0"/>
              <a:t>Have choices (When and when not to use)</a:t>
            </a:r>
          </a:p>
          <a:p>
            <a:pPr lvl="1"/>
            <a:r>
              <a:rPr lang="en-US" dirty="0" smtClean="0"/>
              <a:t>Will use features from C# 8</a:t>
            </a:r>
          </a:p>
          <a:p>
            <a:pPr lvl="1"/>
            <a:endParaRPr lang="en-US" dirty="0"/>
          </a:p>
        </p:txBody>
      </p:sp>
      <p:pic>
        <p:nvPicPr>
          <p:cNvPr id="4098" name="Picture 2" descr="C:\Users\paynek\AppData\Local\Temp\SNAGHTML1ff8e6b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628253"/>
            <a:ext cx="604837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Users\paynek\AppData\Local\Temp\SNAGHTML1ffe90c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575" y="3628253"/>
            <a:ext cx="50673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956301"/>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 in 3 language</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428" y="2348913"/>
            <a:ext cx="7257143" cy="3304762"/>
          </a:xfrm>
        </p:spPr>
      </p:pic>
    </p:spTree>
    <p:extLst>
      <p:ext uri="{BB962C8B-B14F-4D97-AF65-F5344CB8AC3E}">
        <p14:creationId xmlns:p14="http://schemas.microsoft.com/office/powerpoint/2010/main" val="979948181"/>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 – C# Entity Framework Core</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8450" y="1825625"/>
            <a:ext cx="7675100" cy="4351338"/>
          </a:xfrm>
        </p:spPr>
      </p:pic>
    </p:spTree>
    <p:extLst>
      <p:ext uri="{BB962C8B-B14F-4D97-AF65-F5344CB8AC3E}">
        <p14:creationId xmlns:p14="http://schemas.microsoft.com/office/powerpoint/2010/main" val="1347848245"/>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solution in Visual Studio</a:t>
            </a:r>
            <a:endParaRPr lang="en-US" dirty="0"/>
          </a:p>
        </p:txBody>
      </p:sp>
      <p:pic>
        <p:nvPicPr>
          <p:cNvPr id="4" name="Content Placeholder 3"/>
          <p:cNvPicPr>
            <a:picLocks noGrp="1" noChangeAspect="1"/>
          </p:cNvPicPr>
          <p:nvPr>
            <p:ph idx="1"/>
          </p:nvPr>
        </p:nvPicPr>
        <p:blipFill>
          <a:blip r:embed="rId2"/>
          <a:stretch>
            <a:fillRect/>
          </a:stretch>
        </p:blipFill>
        <p:spPr>
          <a:xfrm>
            <a:off x="1650322" y="2290439"/>
            <a:ext cx="9365909" cy="3604334"/>
          </a:xfrm>
          <a:prstGeom prst="rect">
            <a:avLst/>
          </a:prstGeom>
        </p:spPr>
      </p:pic>
    </p:spTree>
    <p:extLst>
      <p:ext uri="{BB962C8B-B14F-4D97-AF65-F5344CB8AC3E}">
        <p14:creationId xmlns:p14="http://schemas.microsoft.com/office/powerpoint/2010/main" val="3186039594"/>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for complex application solutions</a:t>
            </a:r>
            <a:endParaRPr lang="en-US" dirty="0"/>
          </a:p>
        </p:txBody>
      </p:sp>
      <p:pic>
        <p:nvPicPr>
          <p:cNvPr id="4" name="Content Placeholder 3"/>
          <p:cNvPicPr>
            <a:picLocks noGrp="1" noChangeAspect="1"/>
          </p:cNvPicPr>
          <p:nvPr>
            <p:ph idx="1"/>
          </p:nvPr>
        </p:nvPicPr>
        <p:blipFill>
          <a:blip r:embed="rId2"/>
          <a:stretch>
            <a:fillRect/>
          </a:stretch>
        </p:blipFill>
        <p:spPr>
          <a:xfrm>
            <a:off x="2982897" y="1690688"/>
            <a:ext cx="5529494" cy="4408651"/>
          </a:xfrm>
          <a:prstGeom prst="rect">
            <a:avLst/>
          </a:prstGeom>
        </p:spPr>
      </p:pic>
    </p:spTree>
    <p:extLst>
      <p:ext uri="{BB962C8B-B14F-4D97-AF65-F5344CB8AC3E}">
        <p14:creationId xmlns:p14="http://schemas.microsoft.com/office/powerpoint/2010/main" val="1644553851"/>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a:t>
            </a:r>
            <a:endParaRPr lang="en-US" dirty="0"/>
          </a:p>
        </p:txBody>
      </p:sp>
      <p:sp>
        <p:nvSpPr>
          <p:cNvPr id="3" name="Content Placeholder 2"/>
          <p:cNvSpPr>
            <a:spLocks noGrp="1"/>
          </p:cNvSpPr>
          <p:nvPr>
            <p:ph idx="1"/>
          </p:nvPr>
        </p:nvSpPr>
        <p:spPr/>
        <p:txBody>
          <a:bodyPr/>
          <a:lstStyle/>
          <a:p>
            <a:r>
              <a:rPr lang="en-US" dirty="0" smtClean="0"/>
              <a:t>Visual Studio supports various ways to test</a:t>
            </a:r>
          </a:p>
          <a:p>
            <a:r>
              <a:rPr lang="en-US" dirty="0" smtClean="0"/>
              <a:t>Will cover the basics-advance</a:t>
            </a:r>
          </a:p>
          <a:p>
            <a:r>
              <a:rPr lang="en-US" dirty="0" smtClean="0"/>
              <a:t>Create from usage</a:t>
            </a:r>
            <a:endParaRPr lang="en-US" dirty="0"/>
          </a:p>
        </p:txBody>
      </p:sp>
      <p:pic>
        <p:nvPicPr>
          <p:cNvPr id="4" name="Picture 3"/>
          <p:cNvPicPr>
            <a:picLocks noChangeAspect="1"/>
          </p:cNvPicPr>
          <p:nvPr/>
        </p:nvPicPr>
        <p:blipFill>
          <a:blip r:embed="rId2"/>
          <a:stretch>
            <a:fillRect/>
          </a:stretch>
        </p:blipFill>
        <p:spPr>
          <a:xfrm>
            <a:off x="6607186" y="2325237"/>
            <a:ext cx="3380952" cy="4142857"/>
          </a:xfrm>
          <a:prstGeom prst="rect">
            <a:avLst/>
          </a:prstGeom>
        </p:spPr>
      </p:pic>
    </p:spTree>
    <p:extLst>
      <p:ext uri="{BB962C8B-B14F-4D97-AF65-F5344CB8AC3E}">
        <p14:creationId xmlns:p14="http://schemas.microsoft.com/office/powerpoint/2010/main" val="2245721796"/>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in general</a:t>
            </a:r>
            <a:endParaRPr lang="en-US" dirty="0"/>
          </a:p>
        </p:txBody>
      </p:sp>
      <p:sp>
        <p:nvSpPr>
          <p:cNvPr id="3" name="Content Placeholder 2"/>
          <p:cNvSpPr>
            <a:spLocks noGrp="1"/>
          </p:cNvSpPr>
          <p:nvPr>
            <p:ph idx="1"/>
          </p:nvPr>
        </p:nvSpPr>
        <p:spPr/>
        <p:txBody>
          <a:bodyPr/>
          <a:lstStyle/>
          <a:p>
            <a:r>
              <a:rPr lang="en-US" dirty="0" smtClean="0"/>
              <a:t>Increase time to deliver</a:t>
            </a:r>
          </a:p>
          <a:p>
            <a:r>
              <a:rPr lang="en-US" dirty="0" smtClean="0"/>
              <a:t>More stable product</a:t>
            </a:r>
          </a:p>
          <a:p>
            <a:r>
              <a:rPr lang="en-US" dirty="0" smtClean="0"/>
              <a:t>Not everything needs test</a:t>
            </a:r>
          </a:p>
          <a:p>
            <a:r>
              <a:rPr lang="en-US" dirty="0" smtClean="0"/>
              <a:t>Somethings require human testing</a:t>
            </a:r>
            <a:endParaRPr lang="en-US" dirty="0"/>
          </a:p>
        </p:txBody>
      </p:sp>
    </p:spTree>
    <p:extLst>
      <p:ext uri="{BB962C8B-B14F-4D97-AF65-F5344CB8AC3E}">
        <p14:creationId xmlns:p14="http://schemas.microsoft.com/office/powerpoint/2010/main" val="1114271116"/>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a:t>
            </a:r>
            <a:r>
              <a:rPr lang="en-US" dirty="0"/>
              <a:t>test gherkin</a:t>
            </a:r>
          </a:p>
        </p:txBody>
      </p:sp>
      <p:sp>
        <p:nvSpPr>
          <p:cNvPr id="3" name="Content Placeholder 2"/>
          <p:cNvSpPr>
            <a:spLocks noGrp="1"/>
          </p:cNvSpPr>
          <p:nvPr>
            <p:ph idx="1"/>
          </p:nvPr>
        </p:nvSpPr>
        <p:spPr/>
        <p:txBody>
          <a:bodyPr/>
          <a:lstStyle/>
          <a:p>
            <a:pPr marL="0" indent="0">
              <a:buNone/>
            </a:pPr>
            <a:r>
              <a:rPr lang="en-US" b="1" dirty="0"/>
              <a:t>Typical Gherkin steps look like:</a:t>
            </a:r>
          </a:p>
          <a:p>
            <a:pPr marL="0" indent="0">
              <a:buNone/>
            </a:pPr>
            <a:r>
              <a:rPr lang="en-US" dirty="0"/>
              <a:t>Gherkin Scripts: connects the human concept of cause and effect to the software concept of input/process/output.</a:t>
            </a:r>
          </a:p>
          <a:p>
            <a:pPr marL="0" indent="0">
              <a:buNone/>
            </a:pPr>
            <a:r>
              <a:rPr lang="en-US" b="1" dirty="0"/>
              <a:t>Gherkin Syntax</a:t>
            </a:r>
            <a:r>
              <a:rPr lang="en-US" b="1" dirty="0" smtClean="0"/>
              <a:t>:</a:t>
            </a:r>
            <a:endParaRPr lang="en-US" dirty="0" smtClean="0"/>
          </a:p>
          <a:p>
            <a:pPr marL="0" indent="0">
              <a:buNone/>
            </a:pPr>
            <a:r>
              <a:rPr lang="en-US" b="1" dirty="0">
                <a:solidFill>
                  <a:schemeClr val="accent6"/>
                </a:solidFill>
              </a:rPr>
              <a:t>Feature</a:t>
            </a:r>
            <a:r>
              <a:rPr lang="en-US" dirty="0"/>
              <a:t>: Title of the Scenario</a:t>
            </a:r>
          </a:p>
          <a:p>
            <a:pPr marL="0" indent="0">
              <a:buNone/>
            </a:pPr>
            <a:r>
              <a:rPr lang="en-US" b="1" dirty="0">
                <a:solidFill>
                  <a:schemeClr val="accent6"/>
                </a:solidFill>
              </a:rPr>
              <a:t>Given</a:t>
            </a:r>
            <a:r>
              <a:rPr lang="en-US" dirty="0"/>
              <a:t> [Preconditions or Initial Context]</a:t>
            </a:r>
          </a:p>
          <a:p>
            <a:pPr marL="0" indent="0">
              <a:buNone/>
            </a:pPr>
            <a:r>
              <a:rPr lang="en-US" b="1" dirty="0">
                <a:solidFill>
                  <a:schemeClr val="accent6"/>
                </a:solidFill>
              </a:rPr>
              <a:t>When</a:t>
            </a:r>
            <a:r>
              <a:rPr lang="en-US" dirty="0"/>
              <a:t> [Event or Trigger]</a:t>
            </a:r>
          </a:p>
          <a:p>
            <a:pPr marL="0" indent="0">
              <a:buNone/>
            </a:pPr>
            <a:r>
              <a:rPr lang="en-US" b="1" dirty="0">
                <a:solidFill>
                  <a:schemeClr val="accent6"/>
                </a:solidFill>
              </a:rPr>
              <a:t>Then</a:t>
            </a:r>
            <a:r>
              <a:rPr lang="en-US" dirty="0"/>
              <a:t> [Expected output]</a:t>
            </a:r>
          </a:p>
          <a:p>
            <a:pPr marL="0" indent="0">
              <a:buNone/>
            </a:pPr>
            <a:endParaRPr lang="en-US" dirty="0"/>
          </a:p>
        </p:txBody>
      </p:sp>
    </p:spTree>
    <p:extLst>
      <p:ext uri="{BB962C8B-B14F-4D97-AF65-F5344CB8AC3E}">
        <p14:creationId xmlns:p14="http://schemas.microsoft.com/office/powerpoint/2010/main" val="3313680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accounts (should be setup </a:t>
            </a:r>
            <a:r>
              <a:rPr lang="en-US" smtClean="0"/>
              <a:t>by now)</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https://</a:t>
            </a:r>
            <a:r>
              <a:rPr lang="en-US" dirty="0" smtClean="0">
                <a:hlinkClick r:id="rId2"/>
              </a:rPr>
              <a:t>github.com/join</a:t>
            </a:r>
            <a:endParaRPr lang="en-US" dirty="0" smtClean="0"/>
          </a:p>
          <a:p>
            <a:pPr marL="0" indent="0">
              <a:buNone/>
            </a:pPr>
            <a:endParaRPr lang="en-US" dirty="0"/>
          </a:p>
          <a:p>
            <a:pPr marL="0" indent="0">
              <a:buNone/>
            </a:pPr>
            <a:r>
              <a:rPr lang="en-US" dirty="0">
                <a:hlinkClick r:id="rId3"/>
              </a:rPr>
              <a:t>Signing up for a new GitHub account</a:t>
            </a:r>
            <a:endParaRPr lang="en-US" dirty="0"/>
          </a:p>
          <a:p>
            <a:pPr marL="0" indent="0">
              <a:buNone/>
            </a:pPr>
            <a:endParaRPr lang="en-US" dirty="0"/>
          </a:p>
        </p:txBody>
      </p:sp>
    </p:spTree>
    <p:extLst>
      <p:ext uri="{BB962C8B-B14F-4D97-AF65-F5344CB8AC3E}">
        <p14:creationId xmlns:p14="http://schemas.microsoft.com/office/powerpoint/2010/main" val="133034933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ecosystem languages vs Cold Fusion</a:t>
            </a:r>
            <a:endParaRPr lang="en-US" dirty="0"/>
          </a:p>
        </p:txBody>
      </p:sp>
      <p:sp>
        <p:nvSpPr>
          <p:cNvPr id="3" name="Content Placeholder 2"/>
          <p:cNvSpPr>
            <a:spLocks noGrp="1"/>
          </p:cNvSpPr>
          <p:nvPr>
            <p:ph idx="1"/>
          </p:nvPr>
        </p:nvSpPr>
        <p:spPr/>
        <p:txBody>
          <a:bodyPr/>
          <a:lstStyle/>
          <a:p>
            <a:r>
              <a:rPr lang="en-US" dirty="0" smtClean="0"/>
              <a:t>Cold Fusion is rapid application development and more</a:t>
            </a:r>
          </a:p>
          <a:p>
            <a:r>
              <a:rPr lang="en-US" dirty="0" smtClean="0"/>
              <a:t>VS is structured development and in some case rapid application development</a:t>
            </a:r>
            <a:endParaRPr lang="en-US" dirty="0"/>
          </a:p>
        </p:txBody>
      </p:sp>
    </p:spTree>
    <p:extLst>
      <p:ext uri="{BB962C8B-B14F-4D97-AF65-F5344CB8AC3E}">
        <p14:creationId xmlns:p14="http://schemas.microsoft.com/office/powerpoint/2010/main" val="26480654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Visual Studio</a:t>
            </a:r>
          </a:p>
        </p:txBody>
      </p:sp>
      <p:sp>
        <p:nvSpPr>
          <p:cNvPr id="3" name="Content Placeholder 2"/>
          <p:cNvSpPr>
            <a:spLocks noGrp="1"/>
          </p:cNvSpPr>
          <p:nvPr>
            <p:ph idx="1"/>
          </p:nvPr>
        </p:nvSpPr>
        <p:spPr/>
        <p:txBody>
          <a:bodyPr/>
          <a:lstStyle/>
          <a:p>
            <a:r>
              <a:rPr lang="en-US" dirty="0" smtClean="0"/>
              <a:t>Microsoft Visual Studio - </a:t>
            </a:r>
            <a:r>
              <a:rPr lang="en-US" dirty="0"/>
              <a:t>incredibly powerful and just about no limits</a:t>
            </a:r>
            <a:endParaRPr lang="en-US" dirty="0" smtClean="0"/>
          </a:p>
          <a:p>
            <a:pPr lvl="1"/>
            <a:r>
              <a:rPr lang="en-US" dirty="0" smtClean="0"/>
              <a:t>Visual Code can be used in tangent with VS</a:t>
            </a:r>
          </a:p>
          <a:p>
            <a:pPr lvl="1"/>
            <a:r>
              <a:rPr lang="en-US" dirty="0" smtClean="0"/>
              <a:t>Most database operations can be done in VS while others in SSMS or Toad</a:t>
            </a:r>
          </a:p>
          <a:p>
            <a:pPr lvl="1"/>
            <a:r>
              <a:rPr lang="en-US" dirty="0" smtClean="0"/>
              <a:t>Source control for GitHub is built in to VS</a:t>
            </a:r>
          </a:p>
          <a:p>
            <a:pPr lvl="1"/>
            <a:r>
              <a:rPr lang="en-US" dirty="0" smtClean="0"/>
              <a:t>Powerful debugging tools; lacking in some areas in community edition</a:t>
            </a:r>
          </a:p>
          <a:p>
            <a:pPr lvl="1"/>
            <a:r>
              <a:rPr lang="en-US" dirty="0" smtClean="0"/>
              <a:t>NuGet integration</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2894" y="494572"/>
            <a:ext cx="1066667" cy="1066667"/>
          </a:xfrm>
          <a:prstGeom prst="rect">
            <a:avLst/>
          </a:prstGeom>
        </p:spPr>
      </p:pic>
    </p:spTree>
    <p:extLst>
      <p:ext uri="{BB962C8B-B14F-4D97-AF65-F5344CB8AC3E}">
        <p14:creationId xmlns:p14="http://schemas.microsoft.com/office/powerpoint/2010/main" val="25365432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setting</a:t>
            </a:r>
            <a:endParaRPr lang="en-US" dirty="0"/>
          </a:p>
        </p:txBody>
      </p:sp>
      <p:sp>
        <p:nvSpPr>
          <p:cNvPr id="3" name="Content Placeholder 2"/>
          <p:cNvSpPr>
            <a:spLocks noGrp="1"/>
          </p:cNvSpPr>
          <p:nvPr>
            <p:ph idx="1"/>
          </p:nvPr>
        </p:nvSpPr>
        <p:spPr/>
        <p:txBody>
          <a:bodyPr/>
          <a:lstStyle/>
          <a:p>
            <a:r>
              <a:rPr lang="en-US" dirty="0" smtClean="0"/>
              <a:t>Walk through</a:t>
            </a:r>
          </a:p>
          <a:p>
            <a:pPr lvl="1"/>
            <a:r>
              <a:rPr lang="en-US" dirty="0" smtClean="0"/>
              <a:t>Text Editor setting</a:t>
            </a:r>
          </a:p>
          <a:p>
            <a:pPr lvl="1"/>
            <a:r>
              <a:rPr lang="en-US" dirty="0" smtClean="0"/>
              <a:t>All languages</a:t>
            </a:r>
          </a:p>
          <a:p>
            <a:pPr lvl="1"/>
            <a:r>
              <a:rPr lang="en-US" dirty="0" smtClean="0"/>
              <a:t>Basic</a:t>
            </a:r>
          </a:p>
          <a:p>
            <a:pPr lvl="1"/>
            <a:r>
              <a:rPr lang="en-US" dirty="0" smtClean="0"/>
              <a:t>C#</a:t>
            </a:r>
          </a:p>
          <a:p>
            <a:pPr lvl="1"/>
            <a:r>
              <a:rPr lang="en-US" dirty="0" smtClean="0"/>
              <a:t>HTML</a:t>
            </a:r>
          </a:p>
          <a:p>
            <a:pPr lvl="1"/>
            <a:r>
              <a:rPr lang="en-US" dirty="0" smtClean="0"/>
              <a:t>JavaScript</a:t>
            </a:r>
          </a:p>
          <a:p>
            <a:pPr lvl="1"/>
            <a:r>
              <a:rPr lang="en-US" dirty="0" smtClean="0"/>
              <a:t>JSON</a:t>
            </a:r>
          </a:p>
          <a:p>
            <a:pPr lvl="1"/>
            <a:r>
              <a:rPr lang="en-US" dirty="0" smtClean="0"/>
              <a:t>Markdown</a:t>
            </a:r>
          </a:p>
          <a:p>
            <a:pPr lvl="1"/>
            <a:endParaRPr lang="en-US" dirty="0"/>
          </a:p>
        </p:txBody>
      </p:sp>
    </p:spTree>
    <p:extLst>
      <p:ext uri="{BB962C8B-B14F-4D97-AF65-F5344CB8AC3E}">
        <p14:creationId xmlns:p14="http://schemas.microsoft.com/office/powerpoint/2010/main" val="378292360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setting</a:t>
            </a:r>
            <a:endParaRPr lang="en-US" dirty="0"/>
          </a:p>
        </p:txBody>
      </p:sp>
      <p:sp>
        <p:nvSpPr>
          <p:cNvPr id="3" name="Content Placeholder 2"/>
          <p:cNvSpPr>
            <a:spLocks noGrp="1"/>
          </p:cNvSpPr>
          <p:nvPr>
            <p:ph idx="1"/>
          </p:nvPr>
        </p:nvSpPr>
        <p:spPr/>
        <p:txBody>
          <a:bodyPr/>
          <a:lstStyle/>
          <a:p>
            <a:r>
              <a:rPr lang="en-US" dirty="0" smtClean="0"/>
              <a:t>Walk through</a:t>
            </a:r>
          </a:p>
          <a:p>
            <a:pPr lvl="1"/>
            <a:r>
              <a:rPr lang="en-US" dirty="0" smtClean="0"/>
              <a:t>Debugging</a:t>
            </a:r>
          </a:p>
          <a:p>
            <a:pPr lvl="1"/>
            <a:endParaRPr lang="en-US" dirty="0"/>
          </a:p>
          <a:p>
            <a:pPr marL="0" indent="0">
              <a:buNone/>
            </a:pPr>
            <a:r>
              <a:rPr lang="en-US" dirty="0" smtClean="0"/>
              <a:t>One of the most </a:t>
            </a:r>
            <a:r>
              <a:rPr lang="en-US" b="1" dirty="0" smtClean="0"/>
              <a:t>powerful</a:t>
            </a:r>
            <a:r>
              <a:rPr lang="en-US" dirty="0" smtClean="0"/>
              <a:t> and at the same time </a:t>
            </a:r>
            <a:r>
              <a:rPr lang="en-US" b="1" dirty="0" smtClean="0"/>
              <a:t>unused feature</a:t>
            </a:r>
            <a:r>
              <a:rPr lang="en-US" dirty="0" smtClean="0"/>
              <a:t> in Visual Studio. For today we will explore setting only</a:t>
            </a:r>
          </a:p>
          <a:p>
            <a:pPr marL="0" indent="0">
              <a:buNone/>
            </a:pPr>
            <a:endParaRPr lang="en-US" dirty="0"/>
          </a:p>
          <a:p>
            <a:pPr marL="0" indent="0">
              <a:buNone/>
            </a:pPr>
            <a:r>
              <a:rPr lang="en-US" dirty="0" smtClean="0"/>
              <a:t>We will spend one or more hours in future classes</a:t>
            </a:r>
          </a:p>
        </p:txBody>
      </p:sp>
    </p:spTree>
    <p:extLst>
      <p:ext uri="{BB962C8B-B14F-4D97-AF65-F5344CB8AC3E}">
        <p14:creationId xmlns:p14="http://schemas.microsoft.com/office/powerpoint/2010/main" val="120722533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3584</TotalTime>
  <Words>1200</Words>
  <Application>Microsoft Office PowerPoint</Application>
  <PresentationFormat>Widescreen</PresentationFormat>
  <Paragraphs>194</Paragraphs>
  <Slides>47</Slides>
  <Notes>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PowerPoint Presentation</vt:lpstr>
      <vt:lpstr>Project templates</vt:lpstr>
      <vt:lpstr>User templates</vt:lpstr>
      <vt:lpstr>PowerPoint Presentation</vt:lpstr>
      <vt:lpstr>GitHub accounts (should be setup by now)</vt:lpstr>
      <vt:lpstr>Visual Studio ecosystem languages vs Cold Fusion</vt:lpstr>
      <vt:lpstr>Microsoft Visual Studio</vt:lpstr>
      <vt:lpstr>Visual Studio setting</vt:lpstr>
      <vt:lpstr>Visual Studio setting</vt:lpstr>
      <vt:lpstr>Visual Studio setting IntelliTrace</vt:lpstr>
      <vt:lpstr>Visual Studio setting IntelliTrace</vt:lpstr>
      <vt:lpstr>Setting default project location</vt:lpstr>
      <vt:lpstr>Setting default project location</vt:lpstr>
      <vt:lpstr>Setting default project location</vt:lpstr>
      <vt:lpstr>Visual Studio extensions</vt:lpstr>
      <vt:lpstr>Live share</vt:lpstr>
      <vt:lpstr>Live share</vt:lpstr>
      <vt:lpstr>Live share setting</vt:lpstr>
      <vt:lpstr>FYI</vt:lpstr>
      <vt:lpstr>NuGet packages</vt:lpstr>
      <vt:lpstr>Visual Studio/NuGet</vt:lpstr>
      <vt:lpstr>Basic IDE tour</vt:lpstr>
      <vt:lpstr>Basic IDE tour</vt:lpstr>
      <vt:lpstr>Basic IDE tour</vt:lpstr>
      <vt:lpstr>Basic IDE tour</vt:lpstr>
      <vt:lpstr>Tips </vt:lpstr>
      <vt:lpstr>Tip: Paste special</vt:lpstr>
      <vt:lpstr>Tip: Find file</vt:lpstr>
      <vt:lpstr>Basic IDE tour</vt:lpstr>
      <vt:lpstr>Basic IDE tour</vt:lpstr>
      <vt:lpstr>Code Snippets</vt:lpstr>
      <vt:lpstr>Code Snippets Manager CTRL+K.CTRL+B</vt:lpstr>
      <vt:lpstr>Getting started</vt:lpstr>
      <vt:lpstr>FYI</vt:lpstr>
      <vt:lpstr>.NET Framework - retired</vt:lpstr>
      <vt:lpstr>.NET Core Framework - current</vt:lpstr>
      <vt:lpstr>Data providers support</vt:lpstr>
      <vt:lpstr>Connecting to data</vt:lpstr>
      <vt:lpstr>Familiar for some</vt:lpstr>
      <vt:lpstr>C# 9 is current version</vt:lpstr>
      <vt:lpstr>IF statement in 3 language</vt:lpstr>
      <vt:lpstr>Data access – C# Entity Framework Core</vt:lpstr>
      <vt:lpstr>Anatomy of a solution in Visual Studio</vt:lpstr>
      <vt:lpstr>Elements for complex application solutions</vt:lpstr>
      <vt:lpstr>Unit test</vt:lpstr>
      <vt:lpstr>Unit test in general</vt:lpstr>
      <vt:lpstr>Unit test gherkin</vt:lpstr>
    </vt:vector>
  </TitlesOfParts>
  <Company>Oregon Employment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PAYNE Karen</dc:creator>
  <cp:lastModifiedBy>PAYNE Karen</cp:lastModifiedBy>
  <cp:revision>135</cp:revision>
  <dcterms:created xsi:type="dcterms:W3CDTF">2021-04-07T13:28:04Z</dcterms:created>
  <dcterms:modified xsi:type="dcterms:W3CDTF">2022-03-30T14:49:26Z</dcterms:modified>
</cp:coreProperties>
</file>