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7" r:id="rId2"/>
    <p:sldId id="257" r:id="rId3"/>
    <p:sldId id="258" r:id="rId4"/>
    <p:sldId id="268" r:id="rId5"/>
    <p:sldId id="277" r:id="rId6"/>
    <p:sldId id="278" r:id="rId7"/>
    <p:sldId id="259" r:id="rId8"/>
    <p:sldId id="282" r:id="rId9"/>
    <p:sldId id="260" r:id="rId10"/>
    <p:sldId id="283" r:id="rId11"/>
    <p:sldId id="261" r:id="rId12"/>
    <p:sldId id="269" r:id="rId13"/>
    <p:sldId id="284" r:id="rId14"/>
    <p:sldId id="262" r:id="rId15"/>
    <p:sldId id="263" r:id="rId16"/>
    <p:sldId id="279" r:id="rId17"/>
    <p:sldId id="264" r:id="rId18"/>
    <p:sldId id="265" r:id="rId19"/>
    <p:sldId id="281" r:id="rId20"/>
    <p:sldId id="280" r:id="rId21"/>
    <p:sldId id="275" r:id="rId22"/>
    <p:sldId id="276"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841D6F-B58D-4EC3-9EA1-94CFC6F65531}" v="4" dt="2025-01-20T05:52:16.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15" autoAdjust="0"/>
    <p:restoredTop sz="94660"/>
  </p:normalViewPr>
  <p:slideViewPr>
    <p:cSldViewPr snapToGrid="0">
      <p:cViewPr varScale="1">
        <p:scale>
          <a:sx n="82" d="100"/>
          <a:sy n="82"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907F8-8A4E-444C-B12C-18AAF9659D35}" type="datetimeFigureOut">
              <a:rPr lang="en-IN" smtClean="0"/>
              <a:t>26-05-2025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5C123-0E72-4EEF-8BB1-C493C3CEB678}" type="slidenum">
              <a:rPr lang="en-IN" smtClean="0"/>
              <a:t>‹#›</a:t>
            </a:fld>
            <a:endParaRPr lang="en-IN" dirty="0"/>
          </a:p>
        </p:txBody>
      </p:sp>
    </p:spTree>
    <p:extLst>
      <p:ext uri="{BB962C8B-B14F-4D97-AF65-F5344CB8AC3E}">
        <p14:creationId xmlns:p14="http://schemas.microsoft.com/office/powerpoint/2010/main" val="224965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47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26/05/2025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26/05/2025</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5281/zenodo.10822623" TargetMode="External"/><Relationship Id="rId2" Type="http://schemas.openxmlformats.org/officeDocument/2006/relationships/hyperlink" Target="https://www.ijcrt.org/papers/IJCRT2405887.pdf" TargetMode="External"/><Relationship Id="rId1" Type="http://schemas.openxmlformats.org/officeDocument/2006/relationships/slideLayout" Target="../slideLayouts/slideLayout2.xml"/><Relationship Id="rId5" Type="http://schemas.openxmlformats.org/officeDocument/2006/relationships/hyperlink" Target="https://www.ijert.org/research/alumni-management-system-solution-to-alumni-database-IJERTV11IS050158.pdf" TargetMode="External"/><Relationship Id="rId4" Type="http://schemas.openxmlformats.org/officeDocument/2006/relationships/hyperlink" Target="https://www.ijesat.com/ijesat/files/V24I0504_1714750369.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IN" dirty="0">
                <a:latin typeface="Cambria" panose="02040503050406030204" pitchFamily="18" charset="0"/>
                <a:ea typeface="Cambria" panose="02040503050406030204" pitchFamily="18" charset="0"/>
              </a:rPr>
              <a:t>University Management System – Alumni Management Module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466005" y="1866900"/>
            <a:ext cx="3970500" cy="7333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Group no:14</a:t>
            </a: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27267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lgn="ctr">
              <a:spcBef>
                <a:spcPts val="340"/>
              </a:spcBef>
              <a:buClr>
                <a:srgbClr val="17365D"/>
              </a:buClr>
              <a:buSzPts val="1700"/>
            </a:pPr>
            <a:r>
              <a:rPr lang="en-US" sz="1600" b="1" dirty="0">
                <a:latin typeface="Cambria" panose="02040503050406030204" pitchFamily="18" charset="0"/>
                <a:ea typeface="Cambria" panose="02040503050406030204" pitchFamily="18" charset="0"/>
              </a:rPr>
              <a:t>Dr. </a:t>
            </a:r>
            <a:r>
              <a:rPr lang="en-US" sz="1600" b="1" dirty="0" err="1">
                <a:latin typeface="Cambria" panose="02040503050406030204" pitchFamily="18" charset="0"/>
                <a:ea typeface="Cambria" panose="02040503050406030204" pitchFamily="18" charset="0"/>
              </a:rPr>
              <a:t>Jayanthi</a:t>
            </a:r>
            <a:r>
              <a:rPr lang="en-US" sz="1600" b="1" dirty="0">
                <a:latin typeface="Cambria" panose="02040503050406030204" pitchFamily="18" charset="0"/>
                <a:ea typeface="Cambria" panose="02040503050406030204" pitchFamily="18" charset="0"/>
              </a:rPr>
              <a:t> </a:t>
            </a:r>
            <a:r>
              <a:rPr lang="en-US" sz="1600" b="1" dirty="0" err="1">
                <a:latin typeface="Cambria" panose="02040503050406030204" pitchFamily="18" charset="0"/>
                <a:ea typeface="Cambria" panose="02040503050406030204" pitchFamily="18" charset="0"/>
              </a:rPr>
              <a:t>Kamalasekaran</a:t>
            </a:r>
            <a:endParaRPr lang="en-US" sz="1600" b="1" dirty="0">
              <a:latin typeface="Cambria" panose="02040503050406030204" pitchFamily="18" charset="0"/>
              <a:ea typeface="Cambria" panose="02040503050406030204" pitchFamily="18" charset="0"/>
            </a:endParaRPr>
          </a:p>
          <a:p>
            <a:pPr lvl="0" algn="ctr">
              <a:spcBef>
                <a:spcPts val="340"/>
              </a:spcBef>
              <a:buClr>
                <a:srgbClr val="17365D"/>
              </a:buClr>
              <a:buSzPts val="1700"/>
            </a:pPr>
            <a:r>
              <a:rPr lang="en-US" sz="1600" b="1" dirty="0">
                <a:latin typeface="Cambria" panose="02040503050406030204" pitchFamily="18" charset="0"/>
                <a:ea typeface="Cambria" panose="02040503050406030204" pitchFamily="18" charset="0"/>
              </a:rPr>
              <a:t> Associate Professor</a:t>
            </a:r>
          </a:p>
          <a:p>
            <a:pPr lvl="0" algn="ctr">
              <a:spcBef>
                <a:spcPts val="340"/>
              </a:spcBef>
              <a:buClr>
                <a:srgbClr val="17365D"/>
              </a:buClr>
              <a:buSzPts val="1700"/>
            </a:pPr>
            <a:r>
              <a:rPr lang="en-US" sz="1600" b="1" dirty="0">
                <a:latin typeface="Cambria" panose="02040503050406030204" pitchFamily="18" charset="0"/>
                <a:ea typeface="Cambria" panose="02040503050406030204" pitchFamily="18" charset="0"/>
              </a:rPr>
              <a:t> PSCS</a:t>
            </a:r>
          </a:p>
          <a:p>
            <a:pPr lvl="0" algn="ctr">
              <a:spcBef>
                <a:spcPts val="340"/>
              </a:spcBef>
              <a:buClr>
                <a:srgbClr val="17365D"/>
              </a:buClr>
              <a:buSzPts val="1700"/>
            </a:pPr>
            <a:r>
              <a:rPr lang="en-US" sz="1600" b="1" dirty="0">
                <a:latin typeface="Cambria" panose="02040503050406030204" pitchFamily="18" charset="0"/>
                <a:ea typeface="Cambria" panose="02040503050406030204" pitchFamily="18" charset="0"/>
              </a:rPr>
              <a:t>Presidency University</a:t>
            </a:r>
            <a:br>
              <a:rPr lang="en-US" sz="1600" dirty="0"/>
            </a:b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lvl="0" algn="ctr">
              <a:buClr>
                <a:srgbClr val="17365D"/>
              </a:buClr>
              <a:buSzPct val="100000"/>
            </a:pPr>
            <a:r>
              <a:rPr lang="en-GB" sz="2000" b="1" dirty="0">
                <a:solidFill>
                  <a:srgbClr val="17365D"/>
                </a:solidFill>
                <a:latin typeface="Cambria" panose="02040503050406030204" pitchFamily="18" charset="0"/>
                <a:ea typeface="Cambria" panose="02040503050406030204" pitchFamily="18" charset="0"/>
                <a:cs typeface="Verdana"/>
                <a:sym typeface="Verdana"/>
              </a:rPr>
              <a:t>Internship Project</a:t>
            </a:r>
          </a:p>
          <a:p>
            <a:pPr lvl="0" algn="ctr">
              <a:buClr>
                <a:srgbClr val="17365D"/>
              </a:buClr>
              <a:buSzPct val="100000"/>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B. Tech - CSE</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        Name of the HoD: </a:t>
            </a:r>
            <a:r>
              <a:rPr lang="pt-BR" sz="2000" b="1" dirty="0">
                <a:latin typeface="Cambria" panose="02040503050406030204" pitchFamily="18" charset="0"/>
                <a:ea typeface="Cambria" panose="02040503050406030204" pitchFamily="18" charset="0"/>
                <a:cs typeface="Verdana"/>
                <a:sym typeface="Verdana"/>
              </a:rPr>
              <a:t>Dr. ASIF MOHAMED H B</a:t>
            </a:r>
            <a:endParaRPr lang="en-US" sz="2000" b="1"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Name of the </a:t>
            </a:r>
            <a:r>
              <a:rPr lang="en-US" sz="2000" b="1" dirty="0">
                <a:solidFill>
                  <a:schemeClr val="accent1"/>
                </a:solidFill>
                <a:latin typeface="Cambria" panose="02040503050406030204" pitchFamily="18" charset="0"/>
                <a:ea typeface="Cambria" panose="02040503050406030204" pitchFamily="18" charset="0"/>
                <a:cs typeface="Verdana"/>
                <a:sym typeface="Verdana"/>
              </a:rPr>
              <a:t>Department</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Project Coordinator: </a:t>
            </a:r>
            <a:r>
              <a:rPr lang="en-IN" sz="2800" b="0" i="0" dirty="0">
                <a:solidFill>
                  <a:srgbClr val="000000"/>
                </a:solidFill>
                <a:effectLst/>
                <a:latin typeface="Aptos" panose="020B0004020202020204" pitchFamily="34" charset="0"/>
              </a:rPr>
              <a:t> </a:t>
            </a:r>
            <a:r>
              <a:rPr lang="en-IN" sz="2000" b="1" dirty="0">
                <a:solidFill>
                  <a:srgbClr val="000000"/>
                </a:solidFill>
                <a:latin typeface="Cambria" panose="02040503050406030204" pitchFamily="18" charset="0"/>
                <a:ea typeface="Cambria" panose="02040503050406030204" pitchFamily="18" charset="0"/>
              </a:rPr>
              <a:t>Mr. </a:t>
            </a:r>
            <a:r>
              <a:rPr lang="en-IN" sz="2000" b="1" dirty="0" err="1">
                <a:solidFill>
                  <a:srgbClr val="000000"/>
                </a:solidFill>
                <a:latin typeface="Cambria" panose="02040503050406030204" pitchFamily="18" charset="0"/>
                <a:ea typeface="Cambria" panose="02040503050406030204" pitchFamily="18" charset="0"/>
              </a:rPr>
              <a:t>Jerrin</a:t>
            </a:r>
            <a:r>
              <a:rPr lang="en-IN" sz="2000" b="1" dirty="0">
                <a:solidFill>
                  <a:srgbClr val="000000"/>
                </a:solidFill>
                <a:latin typeface="Cambria" panose="02040503050406030204" pitchFamily="18" charset="0"/>
                <a:ea typeface="Cambria" panose="02040503050406030204" pitchFamily="18" charset="0"/>
              </a:rPr>
              <a:t> Joe Francis</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        Name of the School Project Coordinators: </a:t>
            </a:r>
            <a:r>
              <a:rPr lang="en-US" sz="2000" b="1" dirty="0">
                <a:latin typeface="Cambria" panose="02040503050406030204" pitchFamily="18" charset="0"/>
                <a:ea typeface="Cambria" panose="02040503050406030204" pitchFamily="18" charset="0"/>
                <a:cs typeface="Verdana"/>
                <a:sym typeface="Verdana"/>
              </a:rPr>
              <a:t>Mr. </a:t>
            </a:r>
            <a:r>
              <a:rPr lang="en-US" sz="2000" b="1" dirty="0" err="1">
                <a:latin typeface="Cambria" panose="02040503050406030204" pitchFamily="18" charset="0"/>
                <a:ea typeface="Cambria" panose="02040503050406030204" pitchFamily="18" charset="0"/>
                <a:cs typeface="Verdana"/>
                <a:sym typeface="Verdana"/>
              </a:rPr>
              <a:t>Md</a:t>
            </a:r>
            <a:r>
              <a:rPr lang="en-US" sz="2000" b="1" dirty="0">
                <a:latin typeface="Cambria" panose="02040503050406030204" pitchFamily="18" charset="0"/>
                <a:ea typeface="Cambria" panose="02040503050406030204" pitchFamily="18" charset="0"/>
                <a:cs typeface="Verdana"/>
                <a:sym typeface="Verdana"/>
              </a:rPr>
              <a:t> </a:t>
            </a:r>
            <a:r>
              <a:rPr lang="en-US" sz="2000" b="1" dirty="0" err="1">
                <a:latin typeface="Cambria" panose="02040503050406030204" pitchFamily="18" charset="0"/>
                <a:ea typeface="Cambria" panose="02040503050406030204" pitchFamily="18" charset="0"/>
                <a:cs typeface="Verdana"/>
                <a:sym typeface="Verdana"/>
              </a:rPr>
              <a:t>Ziaur</a:t>
            </a:r>
            <a:r>
              <a:rPr lang="en-US" sz="2000" b="1" dirty="0">
                <a:latin typeface="Cambria" panose="02040503050406030204" pitchFamily="18" charset="0"/>
                <a:ea typeface="Cambria" panose="02040503050406030204" pitchFamily="18" charset="0"/>
                <a:cs typeface="Verdana"/>
                <a:sym typeface="Verdana"/>
              </a:rPr>
              <a:t> Rahman/Dr. </a:t>
            </a:r>
            <a:r>
              <a:rPr lang="en-US" sz="2000" b="1" dirty="0" err="1">
                <a:latin typeface="Cambria" panose="02040503050406030204" pitchFamily="18" charset="0"/>
                <a:ea typeface="Cambria" panose="02040503050406030204" pitchFamily="18" charset="0"/>
                <a:cs typeface="Verdana"/>
                <a:sym typeface="Verdana"/>
              </a:rPr>
              <a:t>Sampath</a:t>
            </a:r>
            <a:r>
              <a:rPr lang="en-US" sz="2000" b="1" dirty="0">
                <a:latin typeface="Cambria" panose="02040503050406030204" pitchFamily="18" charset="0"/>
                <a:ea typeface="Cambria" panose="02040503050406030204" pitchFamily="18" charset="0"/>
                <a:cs typeface="Verdana"/>
                <a:sym typeface="Verdana"/>
              </a:rPr>
              <a:t> A 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B8C79E4E-A001-954C-17E5-CD434E997D61}"/>
              </a:ext>
            </a:extLst>
          </p:cNvPr>
          <p:cNvGraphicFramePr>
            <a:graphicFrameLocks noGrp="1"/>
          </p:cNvGraphicFramePr>
          <p:nvPr>
            <p:extLst>
              <p:ext uri="{D42A27DB-BD31-4B8C-83A1-F6EECF244321}">
                <p14:modId xmlns:p14="http://schemas.microsoft.com/office/powerpoint/2010/main" val="1315549886"/>
              </p:ext>
            </p:extLst>
          </p:nvPr>
        </p:nvGraphicFramePr>
        <p:xfrm>
          <a:off x="553347" y="2254753"/>
          <a:ext cx="4983853" cy="2215647"/>
        </p:xfrm>
        <a:graphic>
          <a:graphicData uri="http://schemas.openxmlformats.org/drawingml/2006/table">
            <a:tbl>
              <a:tblPr firstRow="1" bandRow="1"/>
              <a:tblGrid>
                <a:gridCol w="2427921">
                  <a:extLst>
                    <a:ext uri="{9D8B030D-6E8A-4147-A177-3AD203B41FA5}">
                      <a16:colId xmlns:a16="http://schemas.microsoft.com/office/drawing/2014/main" val="2970911650"/>
                    </a:ext>
                  </a:extLst>
                </a:gridCol>
                <a:gridCol w="2555932">
                  <a:extLst>
                    <a:ext uri="{9D8B030D-6E8A-4147-A177-3AD203B41FA5}">
                      <a16:colId xmlns:a16="http://schemas.microsoft.com/office/drawing/2014/main" val="3806770279"/>
                    </a:ext>
                  </a:extLst>
                </a:gridCol>
              </a:tblGrid>
              <a:tr h="34369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503435244"/>
                  </a:ext>
                </a:extLst>
              </a:tr>
              <a:tr h="380145">
                <a:tc>
                  <a:txBody>
                    <a:bodyPr/>
                    <a:lstStyle/>
                    <a:p>
                      <a:pPr algn="ctr"/>
                      <a:r>
                        <a:rPr lang="en-IN" dirty="0">
                          <a:latin typeface="Cambria" panose="02040503050406030204" pitchFamily="18" charset="0"/>
                          <a:ea typeface="Cambria" panose="02040503050406030204" pitchFamily="18" charset="0"/>
                        </a:rPr>
                        <a:t>Karen Rena C</a:t>
                      </a:r>
                    </a:p>
                  </a:txBody>
                  <a:tcPr/>
                </a:tc>
                <a:tc>
                  <a:txBody>
                    <a:bodyPr/>
                    <a:lstStyle/>
                    <a:p>
                      <a:pPr algn="ctr"/>
                      <a:r>
                        <a:rPr lang="en-IN" dirty="0">
                          <a:latin typeface="Cambria" panose="02040503050406030204" pitchFamily="18" charset="0"/>
                          <a:ea typeface="Cambria" panose="02040503050406030204" pitchFamily="18" charset="0"/>
                        </a:rPr>
                        <a:t>20211CSD0169</a:t>
                      </a:r>
                    </a:p>
                  </a:txBody>
                  <a:tcPr/>
                </a:tc>
                <a:extLst>
                  <a:ext uri="{0D108BD9-81ED-4DB2-BD59-A6C34878D82A}">
                    <a16:rowId xmlns:a16="http://schemas.microsoft.com/office/drawing/2014/main" val="1494525428"/>
                  </a:ext>
                </a:extLst>
              </a:tr>
              <a:tr h="380145">
                <a:tc>
                  <a:txBody>
                    <a:bodyPr/>
                    <a:lstStyle/>
                    <a:p>
                      <a:pPr algn="ctr"/>
                      <a:r>
                        <a:rPr lang="en-IN" dirty="0">
                          <a:latin typeface="Cambria" panose="02040503050406030204" pitchFamily="18" charset="0"/>
                          <a:ea typeface="Cambria" panose="02040503050406030204" pitchFamily="18" charset="0"/>
                        </a:rPr>
                        <a:t>Samprity Singha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Cambria" panose="02040503050406030204" pitchFamily="18" charset="0"/>
                          <a:ea typeface="Cambria" panose="02040503050406030204" pitchFamily="18" charset="0"/>
                        </a:rPr>
                        <a:t>20211CSD0044</a:t>
                      </a:r>
                    </a:p>
                  </a:txBody>
                  <a:tcPr/>
                </a:tc>
                <a:extLst>
                  <a:ext uri="{0D108BD9-81ED-4DB2-BD59-A6C34878D82A}">
                    <a16:rowId xmlns:a16="http://schemas.microsoft.com/office/drawing/2014/main" val="2745137615"/>
                  </a:ext>
                </a:extLst>
              </a:tr>
              <a:tr h="281232">
                <a:tc>
                  <a:txBody>
                    <a:bodyPr/>
                    <a:lstStyle/>
                    <a:p>
                      <a:pPr algn="ctr"/>
                      <a:r>
                        <a:rPr lang="en-IN" dirty="0" err="1">
                          <a:latin typeface="Cambria" panose="02040503050406030204" pitchFamily="18" charset="0"/>
                          <a:ea typeface="Cambria" panose="02040503050406030204" pitchFamily="18" charset="0"/>
                        </a:rPr>
                        <a:t>Nandini</a:t>
                      </a:r>
                      <a:endParaRPr lang="en-IN" dirty="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Cambria" panose="02040503050406030204" pitchFamily="18" charset="0"/>
                          <a:ea typeface="Cambria" panose="02040503050406030204" pitchFamily="18" charset="0"/>
                        </a:rPr>
                        <a:t>20211CSE0456</a:t>
                      </a:r>
                    </a:p>
                  </a:txBody>
                  <a:tcPr/>
                </a:tc>
                <a:extLst>
                  <a:ext uri="{0D108BD9-81ED-4DB2-BD59-A6C34878D82A}">
                    <a16:rowId xmlns:a16="http://schemas.microsoft.com/office/drawing/2014/main" val="2519971426"/>
                  </a:ext>
                </a:extLst>
              </a:tr>
              <a:tr h="380145">
                <a:tc>
                  <a:txBody>
                    <a:bodyPr/>
                    <a:lstStyle/>
                    <a:p>
                      <a:pPr algn="ctr"/>
                      <a:r>
                        <a:rPr lang="en-IN" dirty="0" err="1">
                          <a:latin typeface="Cambria" panose="02040503050406030204" pitchFamily="18" charset="0"/>
                          <a:ea typeface="Cambria" panose="02040503050406030204" pitchFamily="18" charset="0"/>
                        </a:rPr>
                        <a:t>Piyush</a:t>
                      </a:r>
                      <a:r>
                        <a:rPr lang="en-IN" dirty="0">
                          <a:latin typeface="Cambria" panose="02040503050406030204" pitchFamily="18" charset="0"/>
                          <a:ea typeface="Cambria" panose="02040503050406030204" pitchFamily="18" charset="0"/>
                        </a:rPr>
                        <a:t> 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Cambria" panose="02040503050406030204" pitchFamily="18" charset="0"/>
                          <a:ea typeface="Cambria" panose="02040503050406030204" pitchFamily="18" charset="0"/>
                        </a:rPr>
                        <a:t>20211CSE0651</a:t>
                      </a:r>
                    </a:p>
                  </a:txBody>
                  <a:tcPr/>
                </a:tc>
                <a:extLst>
                  <a:ext uri="{0D108BD9-81ED-4DB2-BD59-A6C34878D82A}">
                    <a16:rowId xmlns:a16="http://schemas.microsoft.com/office/drawing/2014/main" val="10004"/>
                  </a:ext>
                </a:extLst>
              </a:tr>
              <a:tr h="347240">
                <a:tc>
                  <a:txBody>
                    <a:bodyPr/>
                    <a:lstStyle/>
                    <a:p>
                      <a:pPr algn="ctr"/>
                      <a:r>
                        <a:rPr lang="en-IN" dirty="0" err="1">
                          <a:latin typeface="Cambria" panose="02040503050406030204" pitchFamily="18" charset="0"/>
                          <a:ea typeface="Cambria" panose="02040503050406030204" pitchFamily="18" charset="0"/>
                        </a:rPr>
                        <a:t>Samrudd</a:t>
                      </a:r>
                      <a:endParaRPr lang="en-IN" dirty="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Cambria" panose="02040503050406030204" pitchFamily="18" charset="0"/>
                          <a:ea typeface="Cambria" panose="02040503050406030204" pitchFamily="18" charset="0"/>
                        </a:rPr>
                        <a:t>20211CSD0172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78651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a:xfrm>
            <a:off x="812800" y="1013692"/>
            <a:ext cx="10668000" cy="4952997"/>
          </a:xfrm>
        </p:spPr>
        <p:txBody>
          <a:bodyPr>
            <a:normAutofit/>
          </a:bodyPr>
          <a:lstStyle/>
          <a:p>
            <a:pPr marL="0" indent="0">
              <a:buNone/>
            </a:pPr>
            <a:r>
              <a:rPr lang="en-US" sz="1800" b="1" dirty="0">
                <a:latin typeface="Cambria" panose="02040503050406030204" pitchFamily="18" charset="0"/>
                <a:ea typeface="Cambria" panose="02040503050406030204" pitchFamily="18" charset="0"/>
              </a:rPr>
              <a:t>5. Clearly Defined User Roles</a:t>
            </a:r>
          </a:p>
          <a:p>
            <a:r>
              <a:rPr lang="en-US" sz="1800" b="1" dirty="0">
                <a:latin typeface="Cambria" panose="02040503050406030204" pitchFamily="18" charset="0"/>
                <a:ea typeface="Cambria" panose="02040503050406030204" pitchFamily="18" charset="0"/>
              </a:rPr>
              <a:t>Admins</a:t>
            </a:r>
            <a:r>
              <a:rPr lang="en-US" sz="1800" dirty="0">
                <a:latin typeface="Cambria" panose="02040503050406030204" pitchFamily="18" charset="0"/>
                <a:ea typeface="Cambria" panose="02040503050406030204" pitchFamily="18" charset="0"/>
              </a:rPr>
              <a:t>: Full CRUD privileges for alumni and event records, messaging capabilities, and activity logs.</a:t>
            </a:r>
          </a:p>
          <a:p>
            <a:r>
              <a:rPr lang="en-US" sz="1800" b="1" dirty="0">
                <a:latin typeface="Cambria" panose="02040503050406030204" pitchFamily="18" charset="0"/>
                <a:ea typeface="Cambria" panose="02040503050406030204" pitchFamily="18" charset="0"/>
              </a:rPr>
              <a:t>Alumni</a:t>
            </a:r>
            <a:r>
              <a:rPr lang="en-US" sz="1800" dirty="0">
                <a:latin typeface="Cambria" panose="02040503050406030204" pitchFamily="18" charset="0"/>
                <a:ea typeface="Cambria" panose="02040503050406030204" pitchFamily="18" charset="0"/>
              </a:rPr>
              <a:t>: Role-restricted to self-profile management, event registration, and messaging admin only.</a:t>
            </a:r>
          </a:p>
          <a:p>
            <a:pPr marL="0" indent="0">
              <a:buNone/>
            </a:pPr>
            <a:r>
              <a:rPr lang="en-US" sz="1800" b="1" dirty="0">
                <a:latin typeface="Cambria" panose="02040503050406030204" pitchFamily="18" charset="0"/>
                <a:ea typeface="Cambria" panose="02040503050406030204" pitchFamily="18" charset="0"/>
              </a:rPr>
              <a:t>6. Full-Stack Java Implementation</a:t>
            </a:r>
          </a:p>
          <a:p>
            <a:r>
              <a:rPr lang="en-US" sz="1800" dirty="0">
                <a:latin typeface="Cambria" panose="02040503050406030204" pitchFamily="18" charset="0"/>
                <a:ea typeface="Cambria" panose="02040503050406030204" pitchFamily="18" charset="0"/>
              </a:rPr>
              <a:t>The system is built using Spring Boot and Spring MVC on the backend, enabling rapid setup and development. </a:t>
            </a:r>
            <a:r>
              <a:rPr lang="en-US" sz="1800" dirty="0" err="1">
                <a:latin typeface="Cambria" panose="02040503050406030204" pitchFamily="18" charset="0"/>
                <a:ea typeface="Cambria" panose="02040503050406030204" pitchFamily="18" charset="0"/>
              </a:rPr>
              <a:t>Thymeleaf</a:t>
            </a:r>
            <a:r>
              <a:rPr lang="en-US" sz="1800" dirty="0">
                <a:latin typeface="Cambria" panose="02040503050406030204" pitchFamily="18" charset="0"/>
                <a:ea typeface="Cambria" panose="02040503050406030204" pitchFamily="18" charset="0"/>
              </a:rPr>
              <a:t> is used for rendering dynamic views, integrated seamlessly with backend data.</a:t>
            </a:r>
          </a:p>
          <a:p>
            <a:pPr marL="0" indent="0">
              <a:buNone/>
            </a:pPr>
            <a:r>
              <a:rPr lang="en-US" sz="1800" b="1" dirty="0">
                <a:latin typeface="Cambria" panose="02040503050406030204" pitchFamily="18" charset="0"/>
                <a:ea typeface="Cambria" panose="02040503050406030204" pitchFamily="18" charset="0"/>
              </a:rPr>
              <a:t>7. Robust Database &amp; ORM</a:t>
            </a:r>
          </a:p>
          <a:p>
            <a:r>
              <a:rPr lang="en-US" sz="1800" dirty="0">
                <a:latin typeface="Cambria" panose="02040503050406030204" pitchFamily="18" charset="0"/>
                <a:ea typeface="Cambria" panose="02040503050406030204" pitchFamily="18" charset="0"/>
              </a:rPr>
              <a:t>MySQL is used as the relational database system. Spring JPA provides seamless object-relational mapping, handling entity relationships such as alumni-event participation through annotated models.</a:t>
            </a:r>
          </a:p>
          <a:p>
            <a:pPr marL="0" indent="0">
              <a:buNone/>
            </a:pPr>
            <a:r>
              <a:rPr lang="en-IN" sz="1800" b="1" dirty="0">
                <a:latin typeface="Cambria" panose="02040503050406030204" pitchFamily="18" charset="0"/>
                <a:ea typeface="Cambria" panose="02040503050406030204" pitchFamily="18" charset="0"/>
              </a:rPr>
              <a:t>8. Secure Session Management</a:t>
            </a:r>
          </a:p>
          <a:p>
            <a:r>
              <a:rPr lang="en-IN" sz="1800" dirty="0">
                <a:latin typeface="Cambria" panose="02040503050406030204" pitchFamily="18" charset="0"/>
                <a:ea typeface="Cambria" panose="02040503050406030204" pitchFamily="18" charset="0"/>
              </a:rPr>
              <a:t>Spring Security governs all session activities,</a:t>
            </a:r>
            <a:r>
              <a:rPr lang="en-US" sz="1800" dirty="0">
                <a:latin typeface="Cambria" panose="02040503050406030204" pitchFamily="18" charset="0"/>
                <a:ea typeface="Cambria" panose="02040503050406030204" pitchFamily="18" charset="0"/>
              </a:rPr>
              <a:t> including login, logout, and access restrictions. Role-based annotations (</a:t>
            </a:r>
            <a:r>
              <a:rPr lang="en-US" sz="1800" dirty="0" err="1">
                <a:latin typeface="Cambria" panose="02040503050406030204" pitchFamily="18" charset="0"/>
                <a:ea typeface="Cambria" panose="02040503050406030204" pitchFamily="18" charset="0"/>
              </a:rPr>
              <a:t>eg</a:t>
            </a:r>
            <a:r>
              <a:rPr lang="en-US" sz="1800" dirty="0">
                <a:latin typeface="Cambria" panose="02040503050406030204" pitchFamily="18" charset="0"/>
                <a:ea typeface="Cambria" panose="02040503050406030204" pitchFamily="18" charset="0"/>
              </a:rPr>
              <a:t> @</a:t>
            </a:r>
            <a:r>
              <a:rPr lang="en-US" sz="1800" dirty="0" err="1">
                <a:latin typeface="Cambria" panose="02040503050406030204" pitchFamily="18" charset="0"/>
                <a:ea typeface="Cambria" panose="02040503050406030204" pitchFamily="18" charset="0"/>
              </a:rPr>
              <a:t>PreAuthorize</a:t>
            </a:r>
            <a:r>
              <a:rPr lang="en-US" sz="1800" dirty="0">
                <a:latin typeface="Cambria" panose="02040503050406030204" pitchFamily="18" charset="0"/>
                <a:ea typeface="Cambria" panose="02040503050406030204" pitchFamily="18" charset="0"/>
              </a:rPr>
              <a:t>) are used to prevent unauthorized access to sensitive endpoints.</a:t>
            </a:r>
          </a:p>
          <a:p>
            <a:pPr marL="0" indent="0">
              <a:buNone/>
            </a:pPr>
            <a:r>
              <a:rPr lang="en-IN" sz="1800" b="1" dirty="0">
                <a:latin typeface="Cambria" panose="02040503050406030204" pitchFamily="18" charset="0"/>
                <a:ea typeface="Cambria" panose="02040503050406030204" pitchFamily="18" charset="0"/>
              </a:rPr>
              <a:t>9. Collaborative Development Workflow</a:t>
            </a:r>
          </a:p>
          <a:p>
            <a:r>
              <a:rPr lang="en-US" sz="1800" dirty="0">
                <a:latin typeface="Cambria" panose="02040503050406030204" pitchFamily="18" charset="0"/>
                <a:ea typeface="Cambria" panose="02040503050406030204" pitchFamily="18" charset="0"/>
              </a:rPr>
              <a:t>The project was collaboratively built using GitHub for version control, code review, and issue tracking. Testing involved both unit tests for services and integration tests for controller-service flows</a:t>
            </a:r>
          </a:p>
          <a:p>
            <a:endParaRPr lang="en-IN" sz="1800" dirty="0"/>
          </a:p>
          <a:p>
            <a:endParaRPr lang="en-IN" sz="1800" dirty="0"/>
          </a:p>
          <a:p>
            <a:endParaRPr lang="en-US" sz="1800" dirty="0">
              <a:latin typeface="Cambria" panose="02040503050406030204" pitchFamily="18" charset="0"/>
              <a:ea typeface="Cambria" panose="02040503050406030204" pitchFamily="18" charset="0"/>
            </a:endParaRPr>
          </a:p>
          <a:p>
            <a:endParaRPr lang="en-US" dirty="0"/>
          </a:p>
          <a:p>
            <a:endParaRPr lang="en-US" dirty="0"/>
          </a:p>
        </p:txBody>
      </p:sp>
    </p:spTree>
    <p:extLst>
      <p:ext uri="{BB962C8B-B14F-4D97-AF65-F5344CB8AC3E}">
        <p14:creationId xmlns:p14="http://schemas.microsoft.com/office/powerpoint/2010/main" val="271097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&amp; Implementation</a:t>
            </a:r>
          </a:p>
        </p:txBody>
      </p:sp>
      <p:sp>
        <p:nvSpPr>
          <p:cNvPr id="8" name="Rectangle 4">
            <a:extLst>
              <a:ext uri="{FF2B5EF4-FFF2-40B4-BE49-F238E27FC236}">
                <a16:creationId xmlns:a16="http://schemas.microsoft.com/office/drawing/2014/main" id="{20EBA5CF-141C-A863-8CB5-86962C7181B3}"/>
              </a:ext>
            </a:extLst>
          </p:cNvPr>
          <p:cNvSpPr>
            <a:spLocks noChangeArrowheads="1"/>
          </p:cNvSpPr>
          <p:nvPr/>
        </p:nvSpPr>
        <p:spPr bwMode="auto">
          <a:xfrm>
            <a:off x="683491" y="863600"/>
            <a:ext cx="11379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IN" sz="2000" b="1" dirty="0">
                <a:latin typeface="Cambria" panose="02040503050406030204" pitchFamily="18" charset="0"/>
                <a:ea typeface="Cambria" panose="02040503050406030204" pitchFamily="18" charset="0"/>
              </a:rPr>
              <a:t>1. MVC-Based Architecture</a:t>
            </a:r>
          </a:p>
          <a:p>
            <a:pPr marL="342900" lvl="0" indent="-342900" eaLnBrk="0" fontAlgn="base" hangingPunct="0">
              <a:spcBef>
                <a:spcPct val="0"/>
              </a:spcBef>
              <a:spcAft>
                <a:spcPct val="0"/>
              </a:spcAft>
              <a:buFont typeface="Arial" panose="020B0604020202020204" pitchFamily="34" charset="0"/>
              <a:buChar char="•"/>
            </a:pPr>
            <a:r>
              <a:rPr lang="en-US" sz="2000" dirty="0">
                <a:latin typeface="Cambria" panose="02040503050406030204" pitchFamily="18" charset="0"/>
                <a:ea typeface="Cambria" panose="02040503050406030204" pitchFamily="18" charset="0"/>
              </a:rPr>
              <a:t>The system uses </a:t>
            </a:r>
            <a:r>
              <a:rPr lang="en-US" sz="2000" b="1" dirty="0">
                <a:latin typeface="Cambria" panose="02040503050406030204" pitchFamily="18" charset="0"/>
                <a:ea typeface="Cambria" panose="02040503050406030204" pitchFamily="18" charset="0"/>
              </a:rPr>
              <a:t>Model-View-Controller (MVC) </a:t>
            </a:r>
            <a:r>
              <a:rPr lang="en-US" sz="2000" dirty="0">
                <a:latin typeface="Cambria" panose="02040503050406030204" pitchFamily="18" charset="0"/>
                <a:ea typeface="Cambria" panose="02040503050406030204" pitchFamily="18" charset="0"/>
              </a:rPr>
              <a:t>architecture to ensure separation of concerns, enabling maintainable and scalable code</a:t>
            </a:r>
          </a:p>
          <a:p>
            <a:pPr lvl="0" eaLnBrk="0" fontAlgn="base" hangingPunct="0">
              <a:spcBef>
                <a:spcPct val="0"/>
              </a:spcBef>
              <a:spcAft>
                <a:spcPct val="0"/>
              </a:spcAft>
            </a:pPr>
            <a:r>
              <a:rPr lang="en-IN" sz="2000" b="1" dirty="0">
                <a:latin typeface="Cambria" panose="02040503050406030204" pitchFamily="18" charset="0"/>
                <a:ea typeface="Cambria" panose="02040503050406030204" pitchFamily="18" charset="0"/>
              </a:rPr>
              <a:t>2. Controller Layer</a:t>
            </a:r>
          </a:p>
          <a:p>
            <a:pPr marL="342900" lvl="0" indent="-342900" eaLnBrk="0" fontAlgn="base" hangingPunct="0">
              <a:spcBef>
                <a:spcPct val="0"/>
              </a:spcBef>
              <a:spcAft>
                <a:spcPct val="0"/>
              </a:spcAft>
              <a:buFont typeface="Arial" panose="020B0604020202020204" pitchFamily="34" charset="0"/>
              <a:buChar char="•"/>
            </a:pPr>
            <a:r>
              <a:rPr lang="en-IN" sz="2000" dirty="0">
                <a:latin typeface="Cambria" panose="02040503050406030204" pitchFamily="18" charset="0"/>
                <a:ea typeface="Cambria" panose="02040503050406030204" pitchFamily="18" charset="0"/>
              </a:rPr>
              <a:t>Handles user HTTP requests and delegates tasks to services.</a:t>
            </a:r>
          </a:p>
          <a:p>
            <a:pPr lvl="0" eaLnBrk="0" fontAlgn="base" hangingPunct="0">
              <a:spcBef>
                <a:spcPct val="0"/>
              </a:spcBef>
              <a:spcAft>
                <a:spcPct val="0"/>
              </a:spcAft>
            </a:pPr>
            <a:r>
              <a:rPr lang="en-US" sz="2000" b="1" dirty="0">
                <a:latin typeface="Cambria" panose="02040503050406030204" pitchFamily="18" charset="0"/>
                <a:ea typeface="Cambria" panose="02040503050406030204" pitchFamily="18" charset="0"/>
              </a:rPr>
              <a:t>3. Service Layer</a:t>
            </a:r>
            <a:endParaRPr lang="en-US" sz="2000" dirty="0">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000" dirty="0">
                <a:latin typeface="Cambria" panose="02040503050406030204" pitchFamily="18" charset="0"/>
                <a:ea typeface="Cambria" panose="02040503050406030204" pitchFamily="18" charset="0"/>
              </a:rPr>
              <a:t>Implements business logic for alumni registration, event creation, and profile management using </a:t>
            </a:r>
            <a:r>
              <a:rPr lang="en-IN" sz="2000" dirty="0" err="1">
                <a:latin typeface="Cambria" panose="02040503050406030204" pitchFamily="18" charset="0"/>
                <a:ea typeface="Cambria" panose="02040503050406030204" pitchFamily="18" charset="0"/>
              </a:rPr>
              <a:t>AdminServiceImpl</a:t>
            </a:r>
            <a:r>
              <a:rPr lang="en-IN" sz="2000" dirty="0">
                <a:latin typeface="Cambria" panose="02040503050406030204" pitchFamily="18" charset="0"/>
                <a:ea typeface="Cambria" panose="02040503050406030204" pitchFamily="18" charset="0"/>
              </a:rPr>
              <a:t> and </a:t>
            </a:r>
            <a:r>
              <a:rPr lang="en-IN" sz="2000" dirty="0" err="1">
                <a:latin typeface="Cambria" panose="02040503050406030204" pitchFamily="18" charset="0"/>
                <a:ea typeface="Cambria" panose="02040503050406030204" pitchFamily="18" charset="0"/>
              </a:rPr>
              <a:t>AlumniServiceImpl</a:t>
            </a:r>
            <a:endParaRPr lang="en-IN" sz="2000" dirty="0">
              <a:latin typeface="Cambria" panose="02040503050406030204" pitchFamily="18" charset="0"/>
              <a:ea typeface="Cambria" panose="02040503050406030204" pitchFamily="18" charset="0"/>
            </a:endParaRPr>
          </a:p>
          <a:p>
            <a:pPr lvl="0" eaLnBrk="0" fontAlgn="base" hangingPunct="0">
              <a:spcBef>
                <a:spcPct val="0"/>
              </a:spcBef>
              <a:spcAft>
                <a:spcPct val="0"/>
              </a:spcAft>
            </a:pPr>
            <a:r>
              <a:rPr lang="en-IN" sz="2000" b="1" dirty="0">
                <a:latin typeface="Cambria" panose="02040503050406030204" pitchFamily="18" charset="0"/>
                <a:ea typeface="Cambria" panose="02040503050406030204" pitchFamily="18" charset="0"/>
              </a:rPr>
              <a:t>4. Repository Layer</a:t>
            </a:r>
          </a:p>
          <a:p>
            <a:pPr marL="342900" lvl="0" indent="-342900" eaLnBrk="0" fontAlgn="base" hangingPunct="0">
              <a:spcBef>
                <a:spcPct val="0"/>
              </a:spcBef>
              <a:spcAft>
                <a:spcPct val="0"/>
              </a:spcAft>
              <a:buFont typeface="Arial" panose="020B0604020202020204" pitchFamily="34" charset="0"/>
              <a:buChar char="•"/>
            </a:pPr>
            <a:r>
              <a:rPr lang="en-IN" sz="2000" dirty="0">
                <a:latin typeface="Cambria" panose="02040503050406030204" pitchFamily="18" charset="0"/>
                <a:ea typeface="Cambria" panose="02040503050406030204" pitchFamily="18" charset="0"/>
              </a:rPr>
              <a:t>Spring Data JPA abstracts SQL via </a:t>
            </a:r>
            <a:r>
              <a:rPr lang="en-IN" sz="2000" dirty="0" err="1">
                <a:latin typeface="Cambria" panose="02040503050406030204" pitchFamily="18" charset="0"/>
                <a:ea typeface="Cambria" panose="02040503050406030204" pitchFamily="18" charset="0"/>
              </a:rPr>
              <a:t>JpaRepository</a:t>
            </a:r>
            <a:r>
              <a:rPr lang="en-IN" sz="2000" dirty="0">
                <a:latin typeface="Cambria" panose="02040503050406030204" pitchFamily="18" charset="0"/>
                <a:ea typeface="Cambria" panose="02040503050406030204" pitchFamily="18" charset="0"/>
              </a:rPr>
              <a:t>. Custom queries  simplify DB access.</a:t>
            </a:r>
          </a:p>
          <a:p>
            <a:r>
              <a:rPr lang="en-US" sz="2000" b="1" dirty="0">
                <a:latin typeface="Cambria" panose="02040503050406030204" pitchFamily="18" charset="0"/>
                <a:ea typeface="Cambria" panose="02040503050406030204" pitchFamily="18" charset="0"/>
              </a:rPr>
              <a:t>5. Entity Layer</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Entities like Alumni, Event, Message r</a:t>
            </a:r>
            <a:r>
              <a:rPr lang="en-IN" sz="2000" dirty="0" err="1">
                <a:latin typeface="Cambria" panose="02040503050406030204" pitchFamily="18" charset="0"/>
                <a:ea typeface="Cambria" panose="02040503050406030204" pitchFamily="18" charset="0"/>
              </a:rPr>
              <a:t>efine</a:t>
            </a:r>
            <a:r>
              <a:rPr lang="en-IN" sz="2000" dirty="0">
                <a:latin typeface="Cambria" panose="02040503050406030204" pitchFamily="18" charset="0"/>
                <a:ea typeface="Cambria" panose="02040503050406030204" pitchFamily="18" charset="0"/>
              </a:rPr>
              <a:t> the relational structure and map directly to MySQL tables.</a:t>
            </a:r>
          </a:p>
          <a:p>
            <a:r>
              <a:rPr lang="en-IN" sz="2000" b="1" dirty="0">
                <a:latin typeface="Cambria" panose="02040503050406030204" pitchFamily="18" charset="0"/>
                <a:ea typeface="Cambria" panose="02040503050406030204" pitchFamily="18" charset="0"/>
              </a:rPr>
              <a:t>6. </a:t>
            </a:r>
            <a:r>
              <a:rPr lang="en-IN" sz="2000" b="1" dirty="0" err="1">
                <a:latin typeface="Cambria" panose="02040503050406030204" pitchFamily="18" charset="0"/>
                <a:ea typeface="Cambria" panose="02040503050406030204" pitchFamily="18" charset="0"/>
              </a:rPr>
              <a:t>Thymeleaf</a:t>
            </a:r>
            <a:r>
              <a:rPr lang="en-IN" sz="2000" b="1" dirty="0">
                <a:latin typeface="Cambria" panose="02040503050406030204" pitchFamily="18" charset="0"/>
                <a:ea typeface="Cambria" panose="02040503050406030204" pitchFamily="18" charset="0"/>
              </a:rPr>
              <a:t> View</a:t>
            </a:r>
          </a:p>
          <a:p>
            <a:pPr marL="342900" indent="-342900">
              <a:buFont typeface="Arial" panose="020B0604020202020204" pitchFamily="34" charset="0"/>
              <a:buChar char="•"/>
            </a:pPr>
            <a:r>
              <a:rPr lang="en-IN" sz="2000" dirty="0">
                <a:latin typeface="Cambria" panose="02040503050406030204" pitchFamily="18" charset="0"/>
                <a:ea typeface="Cambria" panose="02040503050406030204" pitchFamily="18" charset="0"/>
              </a:rPr>
              <a:t>Dynamic role-based HTML rendering with </a:t>
            </a:r>
            <a:r>
              <a:rPr lang="en-IN" sz="2000" dirty="0" err="1">
                <a:latin typeface="Cambria" panose="02040503050406030204" pitchFamily="18" charset="0"/>
                <a:ea typeface="Cambria" panose="02040503050406030204" pitchFamily="18" charset="0"/>
              </a:rPr>
              <a:t>Thymeleaf</a:t>
            </a:r>
            <a:r>
              <a:rPr lang="en-IN" sz="2000" dirty="0">
                <a:latin typeface="Cambria" panose="02040503050406030204" pitchFamily="18" charset="0"/>
                <a:ea typeface="Cambria" panose="02040503050406030204" pitchFamily="18" charset="0"/>
              </a:rPr>
              <a:t>. Admin and alumni dashboards adapt content via logic-bound templates.</a:t>
            </a:r>
          </a:p>
          <a:p>
            <a:r>
              <a:rPr lang="en-IN" sz="2000" b="1" dirty="0">
                <a:latin typeface="Cambria" panose="02040503050406030204" pitchFamily="18" charset="0"/>
                <a:ea typeface="Cambria" panose="02040503050406030204" pitchFamily="18" charset="0"/>
              </a:rPr>
              <a:t>7. Security &amp; Logging</a:t>
            </a:r>
          </a:p>
          <a:p>
            <a:pPr marL="342900" indent="-342900">
              <a:buFont typeface="Arial" panose="020B0604020202020204" pitchFamily="34" charset="0"/>
              <a:buChar char="•"/>
            </a:pPr>
            <a:r>
              <a:rPr lang="en-IN" sz="2000" dirty="0">
                <a:latin typeface="Cambria" panose="02040503050406030204" pitchFamily="18" charset="0"/>
                <a:ea typeface="Cambria" panose="02040503050406030204" pitchFamily="18" charset="0"/>
              </a:rPr>
              <a:t>Spring Security governs role-based access. All changes are logged in </a:t>
            </a:r>
            <a:r>
              <a:rPr lang="en-IN" sz="2000" dirty="0" err="1">
                <a:latin typeface="Cambria" panose="02040503050406030204" pitchFamily="18" charset="0"/>
                <a:ea typeface="Cambria" panose="02040503050406030204" pitchFamily="18" charset="0"/>
              </a:rPr>
              <a:t>activity_log</a:t>
            </a:r>
            <a:r>
              <a:rPr lang="en-IN" sz="2000" dirty="0">
                <a:latin typeface="Cambria" panose="02040503050406030204" pitchFamily="18" charset="0"/>
                <a:ea typeface="Cambria" panose="02040503050406030204" pitchFamily="18" charset="0"/>
              </a:rPr>
              <a:t> for auditing.</a:t>
            </a: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FDAE2-0E1A-996B-98D5-5BD104038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06C3A-7B12-2D0A-B3D6-FC1B6D20759F}"/>
              </a:ext>
            </a:extLst>
          </p:cNvPr>
          <p:cNvSpPr>
            <a:spLocks noGrp="1"/>
          </p:cNvSpPr>
          <p:nvPr>
            <p:ph type="title"/>
          </p:nvPr>
        </p:nvSpPr>
        <p:spPr/>
        <p:txBody>
          <a:bodyPr/>
          <a:lstStyle/>
          <a:p>
            <a:r>
              <a:rPr lang="en-GB" dirty="0"/>
              <a:t>System Design &amp; Implementation</a:t>
            </a:r>
          </a:p>
        </p:txBody>
      </p:sp>
      <p:sp>
        <p:nvSpPr>
          <p:cNvPr id="4" name="TextBox 3">
            <a:extLst>
              <a:ext uri="{FF2B5EF4-FFF2-40B4-BE49-F238E27FC236}">
                <a16:creationId xmlns:a16="http://schemas.microsoft.com/office/drawing/2014/main" id="{7B615C40-5A88-374B-58E1-40828134528E}"/>
              </a:ext>
            </a:extLst>
          </p:cNvPr>
          <p:cNvSpPr txBox="1"/>
          <p:nvPr/>
        </p:nvSpPr>
        <p:spPr>
          <a:xfrm flipV="1">
            <a:off x="1139825" y="3011806"/>
            <a:ext cx="9437866" cy="45719"/>
          </a:xfrm>
          <a:prstGeom prst="rect">
            <a:avLst/>
          </a:prstGeom>
          <a:noFill/>
        </p:spPr>
        <p:txBody>
          <a:bodyPr wrap="square" rtlCol="0">
            <a:spAutoFit/>
          </a:bodyPr>
          <a:lstStyle/>
          <a:p>
            <a:endParaRPr lang="en-IN" dirty="0"/>
          </a:p>
        </p:txBody>
      </p:sp>
      <p:sp>
        <p:nvSpPr>
          <p:cNvPr id="5" name="Rectangle 1">
            <a:extLst>
              <a:ext uri="{FF2B5EF4-FFF2-40B4-BE49-F238E27FC236}">
                <a16:creationId xmlns:a16="http://schemas.microsoft.com/office/drawing/2014/main" id="{DE9342C8-EC1F-76A1-0178-9972C678086A}"/>
              </a:ext>
            </a:extLst>
          </p:cNvPr>
          <p:cNvSpPr>
            <a:spLocks noChangeArrowheads="1"/>
          </p:cNvSpPr>
          <p:nvPr/>
        </p:nvSpPr>
        <p:spPr bwMode="auto">
          <a:xfrm>
            <a:off x="644525" y="1019538"/>
            <a:ext cx="10902950"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Cambria" panose="02040503050406030204" pitchFamily="18" charset="0"/>
                <a:ea typeface="Cambria" panose="02040503050406030204" pitchFamily="18" charset="0"/>
              </a:rPr>
              <a:t>Admin Module</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Authentication:</a:t>
            </a:r>
            <a:r>
              <a:rPr lang="en-US" sz="2000" dirty="0">
                <a:latin typeface="Cambria" panose="02040503050406030204" pitchFamily="18" charset="0"/>
                <a:ea typeface="Cambria" panose="02040503050406030204" pitchFamily="18" charset="0"/>
              </a:rPr>
              <a:t> Admin login via Spring Security with encrypted (</a:t>
            </a:r>
            <a:r>
              <a:rPr lang="en-US" sz="2000" dirty="0" err="1">
                <a:latin typeface="Cambria" panose="02040503050406030204" pitchFamily="18" charset="0"/>
                <a:ea typeface="Cambria" panose="02040503050406030204" pitchFamily="18" charset="0"/>
              </a:rPr>
              <a:t>BCrypt</a:t>
            </a:r>
            <a:r>
              <a:rPr lang="en-US" sz="2000" dirty="0">
                <a:latin typeface="Cambria" panose="02040503050406030204" pitchFamily="18" charset="0"/>
                <a:ea typeface="Cambria" panose="02040503050406030204" pitchFamily="18" charset="0"/>
              </a:rPr>
              <a:t>) credentials.</a:t>
            </a:r>
          </a:p>
          <a:p>
            <a:pPr marL="342900" lvl="0" indent="-342900" eaLnBrk="0" fontAlgn="base" hangingPunct="0">
              <a:spcBef>
                <a:spcPct val="0"/>
              </a:spcBef>
              <a:spcAft>
                <a:spcPct val="0"/>
              </a:spcAft>
              <a:buFont typeface="Arial" panose="020B0604020202020204" pitchFamily="34" charset="0"/>
              <a:buChar char="•"/>
            </a:pPr>
            <a:r>
              <a:rPr lang="en-US" sz="2000" b="1" dirty="0">
                <a:latin typeface="Cambria" panose="02040503050406030204" pitchFamily="18" charset="0"/>
                <a:ea typeface="Cambria" panose="02040503050406030204" pitchFamily="18" charset="0"/>
              </a:rPr>
              <a:t>CRUD Operations:</a:t>
            </a:r>
            <a:r>
              <a:rPr lang="en-US" sz="2000" dirty="0">
                <a:latin typeface="Cambria" panose="02040503050406030204" pitchFamily="18" charset="0"/>
                <a:ea typeface="Cambria" panose="02040503050406030204" pitchFamily="18" charset="0"/>
              </a:rPr>
              <a:t> Manage alumni and events via endpoints like </a:t>
            </a:r>
            <a:r>
              <a:rPr lang="en-IN" sz="2000" dirty="0">
                <a:latin typeface="Cambria" panose="02040503050406030204" pitchFamily="18" charset="0"/>
                <a:ea typeface="Cambria" panose="02040503050406030204" pitchFamily="18" charset="0"/>
              </a:rPr>
              <a:t>/admin/edit/{id}</a:t>
            </a:r>
          </a:p>
          <a:p>
            <a:pPr marL="342900" lvl="0" indent="-342900" eaLnBrk="0" fontAlgn="base" hangingPunct="0">
              <a:spcBef>
                <a:spcPct val="0"/>
              </a:spcBef>
              <a:spcAft>
                <a:spcPct val="0"/>
              </a:spcAft>
              <a:buFont typeface="Arial" panose="020B0604020202020204" pitchFamily="34" charset="0"/>
              <a:buChar char="•"/>
            </a:pPr>
            <a:r>
              <a:rPr lang="en-IN" sz="2000" b="1" dirty="0">
                <a:latin typeface="Cambria" panose="02040503050406030204" pitchFamily="18" charset="0"/>
                <a:ea typeface="Cambria" panose="02040503050406030204" pitchFamily="18" charset="0"/>
              </a:rPr>
              <a:t>Messaging:</a:t>
            </a:r>
            <a:r>
              <a:rPr lang="en-IN" sz="2000" dirty="0">
                <a:latin typeface="Cambria" panose="02040503050406030204" pitchFamily="18" charset="0"/>
                <a:ea typeface="Cambria" panose="02040503050406030204" pitchFamily="18" charset="0"/>
              </a:rPr>
              <a:t> Compose/respond to alumni via messages table handles by </a:t>
            </a:r>
            <a:r>
              <a:rPr lang="en-IN" sz="2000" dirty="0" err="1">
                <a:latin typeface="Cambria" panose="02040503050406030204" pitchFamily="18" charset="0"/>
                <a:ea typeface="Cambria" panose="02040503050406030204" pitchFamily="18" charset="0"/>
              </a:rPr>
              <a:t>MessageService</a:t>
            </a:r>
            <a:endParaRPr lang="en-IN" sz="2000" dirty="0">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000" b="1" dirty="0">
                <a:latin typeface="Cambria" panose="02040503050406030204" pitchFamily="18" charset="0"/>
                <a:ea typeface="Cambria" panose="02040503050406030204" pitchFamily="18" charset="0"/>
              </a:rPr>
              <a:t>Audit Trail:</a:t>
            </a:r>
            <a:r>
              <a:rPr lang="en-US" sz="2000" dirty="0">
                <a:latin typeface="Cambria" panose="02040503050406030204" pitchFamily="18" charset="0"/>
                <a:ea typeface="Cambria" panose="02040503050406030204" pitchFamily="18" charset="0"/>
              </a:rPr>
              <a:t> All admin actions logged for accountability. Access restricted using </a:t>
            </a:r>
            <a:r>
              <a:rPr lang="en-IN" sz="2000" i="1" dirty="0" err="1">
                <a:latin typeface="Cambria" panose="02040503050406030204" pitchFamily="18" charset="0"/>
                <a:ea typeface="Cambria" panose="02040503050406030204" pitchFamily="18" charset="0"/>
              </a:rPr>
              <a:t>hasRole</a:t>
            </a:r>
            <a:r>
              <a:rPr lang="en-IN" sz="2000" i="1" dirty="0">
                <a:latin typeface="Cambria" panose="02040503050406030204" pitchFamily="18" charset="0"/>
                <a:ea typeface="Cambria" panose="02040503050406030204" pitchFamily="18" charset="0"/>
              </a:rPr>
              <a:t>("ADMIN")</a:t>
            </a:r>
          </a:p>
          <a:p>
            <a:r>
              <a:rPr lang="en-US" sz="2000" b="1" dirty="0">
                <a:latin typeface="Cambria" panose="02040503050406030204" pitchFamily="18" charset="0"/>
                <a:ea typeface="Cambria" panose="02040503050406030204" pitchFamily="18" charset="0"/>
              </a:rPr>
              <a:t>Alumni Module</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Registration &amp; Approval:</a:t>
            </a:r>
            <a:r>
              <a:rPr lang="en-US" sz="2000" dirty="0">
                <a:latin typeface="Cambria" panose="02040503050406030204" pitchFamily="18" charset="0"/>
                <a:ea typeface="Cambria" panose="02040503050406030204" pitchFamily="18" charset="0"/>
              </a:rPr>
              <a:t> Alumni register via form, approval needed by admin to activate login.</a:t>
            </a: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Dashboard Access:</a:t>
            </a:r>
            <a:r>
              <a:rPr lang="en-US" sz="2000" dirty="0">
                <a:latin typeface="Cambria" panose="02040503050406030204" pitchFamily="18" charset="0"/>
                <a:ea typeface="Cambria" panose="02040503050406030204" pitchFamily="18" charset="0"/>
              </a:rPr>
              <a:t> Role-based dashboard </a:t>
            </a:r>
            <a:r>
              <a:rPr lang="en-IN" sz="2000" dirty="0">
                <a:latin typeface="Cambria" panose="02040503050406030204" pitchFamily="18" charset="0"/>
                <a:ea typeface="Cambria" panose="02040503050406030204" pitchFamily="18" charset="0"/>
              </a:rPr>
              <a:t>alumni_dashboard.html </a:t>
            </a:r>
            <a:r>
              <a:rPr lang="en-US" sz="2000" dirty="0">
                <a:latin typeface="Cambria" panose="02040503050406030204" pitchFamily="18" charset="0"/>
                <a:ea typeface="Cambria" panose="02040503050406030204" pitchFamily="18" charset="0"/>
              </a:rPr>
              <a:t>with event listings and profile editor.</a:t>
            </a: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Event Participation: </a:t>
            </a:r>
            <a:r>
              <a:rPr lang="en-US" sz="2000" dirty="0">
                <a:latin typeface="Cambria" panose="02040503050406030204" pitchFamily="18" charset="0"/>
                <a:ea typeface="Cambria" panose="02040503050406030204" pitchFamily="18" charset="0"/>
              </a:rPr>
              <a:t>Many-to-many table relation allows alumni to view and register for events. </a:t>
            </a: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Secure Messaging:</a:t>
            </a:r>
            <a:r>
              <a:rPr lang="en-US" sz="2000" dirty="0">
                <a:latin typeface="Cambria" panose="02040503050406030204" pitchFamily="18" charset="0"/>
                <a:ea typeface="Cambria" panose="02040503050406030204" pitchFamily="18" charset="0"/>
              </a:rPr>
              <a:t> In-app form links to </a:t>
            </a:r>
            <a:r>
              <a:rPr lang="en-IN" sz="2000" dirty="0" err="1">
                <a:latin typeface="Cambria" panose="02040503050406030204" pitchFamily="18" charset="0"/>
                <a:ea typeface="Cambria" panose="02040503050406030204" pitchFamily="18" charset="0"/>
              </a:rPr>
              <a:t>contact_message</a:t>
            </a:r>
            <a:r>
              <a:rPr lang="en-IN"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table to enable admin-alumni communication.</a:t>
            </a:r>
            <a:endParaRPr lang="en-IN"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Data Validation:</a:t>
            </a:r>
            <a:r>
              <a:rPr lang="en-US" sz="2000" dirty="0">
                <a:latin typeface="Cambria" panose="02040503050406030204" pitchFamily="18" charset="0"/>
                <a:ea typeface="Cambria" panose="02040503050406030204" pitchFamily="18" charset="0"/>
              </a:rPr>
              <a:t> Handled both client-side (JavaScript) and server-side (Java validation).</a:t>
            </a:r>
          </a:p>
          <a:p>
            <a:pPr marL="342900" lvl="0" indent="-342900" eaLnBrk="0" fontAlgn="base" hangingPunct="0">
              <a:spcBef>
                <a:spcPct val="0"/>
              </a:spcBef>
              <a:spcAft>
                <a:spcPct val="0"/>
              </a:spcAft>
              <a:buFont typeface="Arial" panose="020B0604020202020204" pitchFamily="34" charset="0"/>
              <a:buChar char="•"/>
            </a:pPr>
            <a:endParaRPr kumimoji="0" lang="en-US" altLang="en-US" sz="2200" b="0" i="1"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687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&amp; Implementation</a:t>
            </a:r>
            <a:endParaRPr lang="en-IN" dirty="0"/>
          </a:p>
        </p:txBody>
      </p:sp>
      <p:sp>
        <p:nvSpPr>
          <p:cNvPr id="3" name="Content Placeholder 2"/>
          <p:cNvSpPr>
            <a:spLocks noGrp="1"/>
          </p:cNvSpPr>
          <p:nvPr>
            <p:ph idx="1"/>
          </p:nvPr>
        </p:nvSpPr>
        <p:spPr>
          <a:xfrm>
            <a:off x="812800" y="992910"/>
            <a:ext cx="10668000" cy="5130798"/>
          </a:xfrm>
        </p:spPr>
        <p:txBody>
          <a:bodyPr>
            <a:noAutofit/>
          </a:bodyPr>
          <a:lstStyle/>
          <a:p>
            <a:pPr marL="0" indent="0">
              <a:buNone/>
            </a:pPr>
            <a:r>
              <a:rPr lang="en-IN" sz="1800" b="1" dirty="0">
                <a:latin typeface="Cambria" panose="02040503050406030204" pitchFamily="18" charset="0"/>
                <a:ea typeface="Cambria" panose="02040503050406030204" pitchFamily="18" charset="0"/>
              </a:rPr>
              <a:t>Layered System Architecture</a:t>
            </a:r>
          </a:p>
          <a:p>
            <a:r>
              <a:rPr lang="en-US" sz="1800" b="1" dirty="0">
                <a:latin typeface="Cambria" panose="02040503050406030204" pitchFamily="18" charset="0"/>
                <a:ea typeface="Cambria" panose="02040503050406030204" pitchFamily="18" charset="0"/>
              </a:rPr>
              <a:t>1. Model Layer</a:t>
            </a: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Defines JPA-mapped entities like alumni, admin, event , message Ensures DB normalization and integrity.</a:t>
            </a:r>
          </a:p>
          <a:p>
            <a:r>
              <a:rPr lang="en-US" sz="1800" b="1" dirty="0">
                <a:latin typeface="Cambria" panose="02040503050406030204" pitchFamily="18" charset="0"/>
                <a:ea typeface="Cambria" panose="02040503050406030204" pitchFamily="18" charset="0"/>
              </a:rPr>
              <a:t>2. Repository Layer</a:t>
            </a:r>
            <a:endParaRPr lang="en-US" sz="1800" dirty="0">
              <a:latin typeface="Cambria" panose="02040503050406030204" pitchFamily="18" charset="0"/>
              <a:ea typeface="Cambria" panose="02040503050406030204" pitchFamily="18" charset="0"/>
            </a:endParaRPr>
          </a:p>
          <a:p>
            <a:pPr marL="0" indent="0">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JpaRepository</a:t>
            </a:r>
            <a:r>
              <a:rPr lang="en-IN" sz="1800" dirty="0">
                <a:latin typeface="Cambria" panose="02040503050406030204" pitchFamily="18" charset="0"/>
                <a:ea typeface="Cambria" panose="02040503050406030204" pitchFamily="18" charset="0"/>
              </a:rPr>
              <a:t> interfaces like </a:t>
            </a:r>
            <a:r>
              <a:rPr lang="en-IN" sz="1800" dirty="0" err="1">
                <a:latin typeface="Cambria" panose="02040503050406030204" pitchFamily="18" charset="0"/>
                <a:ea typeface="Cambria" panose="02040503050406030204" pitchFamily="18" charset="0"/>
              </a:rPr>
              <a:t>AlumniRepository</a:t>
            </a:r>
            <a:r>
              <a:rPr lang="en-IN" sz="1800" dirty="0">
                <a:latin typeface="Cambria" panose="02040503050406030204" pitchFamily="18" charset="0"/>
                <a:ea typeface="Cambria" panose="02040503050406030204" pitchFamily="18" charset="0"/>
              </a:rPr>
              <a:t> provide easy CRUD access </a:t>
            </a:r>
            <a:r>
              <a:rPr lang="en-US" sz="1800" dirty="0">
                <a:latin typeface="Cambria" panose="02040503050406030204" pitchFamily="18" charset="0"/>
                <a:ea typeface="Cambria" panose="02040503050406030204" pitchFamily="18" charset="0"/>
              </a:rPr>
              <a:t>and auto-query generation.</a:t>
            </a:r>
          </a:p>
          <a:p>
            <a:r>
              <a:rPr lang="en-US" sz="1800" b="1" dirty="0">
                <a:latin typeface="Cambria" panose="02040503050406030204" pitchFamily="18" charset="0"/>
                <a:ea typeface="Cambria" panose="02040503050406030204" pitchFamily="18" charset="0"/>
              </a:rPr>
              <a:t>3. Service Layer</a:t>
            </a: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Handles workflows such as profile updates, event management, and messaging. Central logic layer between controller and repository.</a:t>
            </a:r>
          </a:p>
          <a:p>
            <a:r>
              <a:rPr lang="en-US" sz="1800" b="1" dirty="0">
                <a:latin typeface="Cambria" panose="02040503050406030204" pitchFamily="18" charset="0"/>
                <a:ea typeface="Cambria" panose="02040503050406030204" pitchFamily="18" charset="0"/>
              </a:rPr>
              <a:t>4. Controller Layer</a:t>
            </a: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Manages user actions through routes (/register, /events) and passes validated data to services.</a:t>
            </a:r>
          </a:p>
          <a:p>
            <a:r>
              <a:rPr lang="en-US" sz="1800" b="1" dirty="0">
                <a:latin typeface="Cambria" panose="02040503050406030204" pitchFamily="18" charset="0"/>
                <a:ea typeface="Cambria" panose="02040503050406030204" pitchFamily="18" charset="0"/>
              </a:rPr>
              <a:t>5. View Layer</a:t>
            </a: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Built using </a:t>
            </a:r>
            <a:r>
              <a:rPr lang="en-US" sz="1800" dirty="0" err="1">
                <a:latin typeface="Cambria" panose="02040503050406030204" pitchFamily="18" charset="0"/>
                <a:ea typeface="Cambria" panose="02040503050406030204" pitchFamily="18" charset="0"/>
              </a:rPr>
              <a:t>Thymeleaf</a:t>
            </a:r>
            <a:r>
              <a:rPr lang="en-US" sz="1800" dirty="0">
                <a:latin typeface="Cambria" panose="02040503050406030204" pitchFamily="18" charset="0"/>
                <a:ea typeface="Cambria" panose="02040503050406030204" pitchFamily="18" charset="0"/>
              </a:rPr>
              <a:t> with Bootstrap for responsive UI. Dynamic content rendered based on roles and backend data.</a:t>
            </a:r>
          </a:p>
          <a:p>
            <a:r>
              <a:rPr lang="en-US" sz="1800" b="1" dirty="0">
                <a:latin typeface="Cambria" panose="02040503050406030204" pitchFamily="18" charset="0"/>
                <a:ea typeface="Cambria" panose="02040503050406030204" pitchFamily="18" charset="0"/>
              </a:rPr>
              <a:t>6. Security &amp; Deployment</a:t>
            </a: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Spring Security ensures access control and encrypted credentials. App deployed via embedded Tomcat using Spring Boot</a:t>
            </a:r>
          </a:p>
          <a:p>
            <a:endParaRPr lang="en-US" sz="1800" dirty="0"/>
          </a:p>
          <a:p>
            <a:endParaRPr lang="en-IN" sz="1800" dirty="0"/>
          </a:p>
        </p:txBody>
      </p:sp>
    </p:spTree>
    <p:extLst>
      <p:ext uri="{BB962C8B-B14F-4D97-AF65-F5344CB8AC3E}">
        <p14:creationId xmlns:p14="http://schemas.microsoft.com/office/powerpoint/2010/main" val="3056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3" name="Picture 2"/>
          <p:cNvPicPr>
            <a:picLocks noChangeAspect="1"/>
          </p:cNvPicPr>
          <p:nvPr/>
        </p:nvPicPr>
        <p:blipFill>
          <a:blip r:embed="rId2"/>
          <a:stretch>
            <a:fillRect/>
          </a:stretch>
        </p:blipFill>
        <p:spPr>
          <a:xfrm>
            <a:off x="1402105" y="1300602"/>
            <a:ext cx="9140120" cy="4414398"/>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Obtained</a:t>
            </a:r>
          </a:p>
        </p:txBody>
      </p:sp>
      <p:sp>
        <p:nvSpPr>
          <p:cNvPr id="3" name="TextBox 2">
            <a:extLst>
              <a:ext uri="{FF2B5EF4-FFF2-40B4-BE49-F238E27FC236}">
                <a16:creationId xmlns:a16="http://schemas.microsoft.com/office/drawing/2014/main" id="{EDFCF680-62AE-1759-1DA6-64807BA239FB}"/>
              </a:ext>
            </a:extLst>
          </p:cNvPr>
          <p:cNvSpPr txBox="1"/>
          <p:nvPr/>
        </p:nvSpPr>
        <p:spPr>
          <a:xfrm>
            <a:off x="812799" y="994405"/>
            <a:ext cx="10668001" cy="535531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1. Responsive, User-Centric Design</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system delivers a clean, intuitive, and mobile-responsive user interface, ensuring seamless interaction across devices. Both admin and alumni users benefit from role-specific dashboards, accessible via desktop and mobile browsers.</a:t>
            </a:r>
          </a:p>
          <a:p>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2. Complete CRUD Functionality</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Full support for Create, Read, Update, and Delete operations was implemented for alumni profiles and event records. Admins can add, edit, or remove users and events dynamically through secure web forms, while alumni can update their profiles post-login.</a:t>
            </a:r>
          </a:p>
          <a:p>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3. Secure Role-Based Access Control</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Integrated Spring Security enables end-to-end session handling with </a:t>
            </a:r>
            <a:r>
              <a:rPr lang="en-US" dirty="0" err="1">
                <a:latin typeface="Cambria" panose="02040503050406030204" pitchFamily="18" charset="0"/>
                <a:ea typeface="Cambria" panose="02040503050406030204" pitchFamily="18" charset="0"/>
              </a:rPr>
              <a:t>BCrypt</a:t>
            </a:r>
            <a:r>
              <a:rPr lang="en-US" dirty="0">
                <a:latin typeface="Cambria" panose="02040503050406030204" pitchFamily="18" charset="0"/>
                <a:ea typeface="Cambria" panose="02040503050406030204" pitchFamily="18" charset="0"/>
              </a:rPr>
              <a:t> password hashing. The system strictly separates admin and alumni roles, allowing only authorized users to access specific routes and functions.</a:t>
            </a:r>
          </a:p>
          <a:p>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4. Seamless Communication Module</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A built-in messaging system allows two-way interaction between alumni and administrators. Messages are securely stored and retrieved via database-backed services, promoting feedback, support, and engagement.</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62382-73B5-ACAC-349D-2597B78BFB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6134D-661F-C9B2-7D6D-68A63202605A}"/>
              </a:ext>
            </a:extLst>
          </p:cNvPr>
          <p:cNvSpPr>
            <a:spLocks noGrp="1"/>
          </p:cNvSpPr>
          <p:nvPr>
            <p:ph type="title"/>
          </p:nvPr>
        </p:nvSpPr>
        <p:spPr/>
        <p:txBody>
          <a:bodyPr/>
          <a:lstStyle/>
          <a:p>
            <a:r>
              <a:rPr lang="en-GB" dirty="0"/>
              <a:t>Results Obtained</a:t>
            </a:r>
          </a:p>
        </p:txBody>
      </p:sp>
      <p:sp>
        <p:nvSpPr>
          <p:cNvPr id="3" name="TextBox 2">
            <a:extLst>
              <a:ext uri="{FF2B5EF4-FFF2-40B4-BE49-F238E27FC236}">
                <a16:creationId xmlns:a16="http://schemas.microsoft.com/office/drawing/2014/main" id="{6B8BA2C7-26AB-3918-E914-ECF529545B10}"/>
              </a:ext>
            </a:extLst>
          </p:cNvPr>
          <p:cNvSpPr txBox="1"/>
          <p:nvPr/>
        </p:nvSpPr>
        <p:spPr>
          <a:xfrm>
            <a:off x="285750" y="933450"/>
            <a:ext cx="5905500" cy="738664"/>
          </a:xfrm>
          <a:prstGeom prst="rect">
            <a:avLst/>
          </a:prstGeom>
          <a:noFill/>
        </p:spPr>
        <p:txBody>
          <a:bodyPr wrap="square" rtlCol="0">
            <a:spAutoFit/>
          </a:bodyPr>
          <a:lstStyle/>
          <a:p>
            <a:endParaRPr lang="en-US" sz="2100" dirty="0">
              <a:latin typeface="Cambria" panose="02040503050406030204" pitchFamily="18" charset="0"/>
              <a:ea typeface="Cambria" panose="02040503050406030204" pitchFamily="18" charset="0"/>
            </a:endParaRPr>
          </a:p>
          <a:p>
            <a:endParaRPr lang="en-IN" sz="2100" dirty="0">
              <a:latin typeface="Cambria" panose="02040503050406030204" pitchFamily="18" charset="0"/>
              <a:ea typeface="Cambria" panose="02040503050406030204" pitchFamily="18" charset="0"/>
            </a:endParaRPr>
          </a:p>
        </p:txBody>
      </p:sp>
      <p:sp>
        <p:nvSpPr>
          <p:cNvPr id="4" name="Rectangle 1">
            <a:extLst>
              <a:ext uri="{FF2B5EF4-FFF2-40B4-BE49-F238E27FC236}">
                <a16:creationId xmlns:a16="http://schemas.microsoft.com/office/drawing/2014/main" id="{294D3FB5-2846-2A4C-5999-5E2D61E3C86C}"/>
              </a:ext>
            </a:extLst>
          </p:cNvPr>
          <p:cNvSpPr>
            <a:spLocks noChangeArrowheads="1"/>
          </p:cNvSpPr>
          <p:nvPr/>
        </p:nvSpPr>
        <p:spPr bwMode="auto">
          <a:xfrm>
            <a:off x="812801" y="1764447"/>
            <a:ext cx="10668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Cambria" panose="02040503050406030204" pitchFamily="18" charset="0"/>
                <a:ea typeface="Cambria" panose="02040503050406030204" pitchFamily="18" charset="0"/>
              </a:rPr>
              <a:t>5. Public Alumni Directory</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A publicly viewable alumni directory increases institutional transparency and enhances visibility. Prospective students, recruiters, and peers can browse verified alumni profiles, strengthening the university’s outreach and networking potential.</a:t>
            </a:r>
          </a:p>
          <a:p>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6. Real-World Enterprise Practices</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The project reflects industry-grade development practices including modular architecture, </a:t>
            </a:r>
            <a:r>
              <a:rPr lang="en-US" sz="2000" dirty="0" err="1">
                <a:latin typeface="Cambria" panose="02040503050406030204" pitchFamily="18" charset="0"/>
                <a:ea typeface="Cambria" panose="02040503050406030204" pitchFamily="18" charset="0"/>
              </a:rPr>
              <a:t>Git</a:t>
            </a:r>
            <a:r>
              <a:rPr lang="en-US" sz="2000" dirty="0">
                <a:latin typeface="Cambria" panose="02040503050406030204" pitchFamily="18" charset="0"/>
                <a:ea typeface="Cambria" panose="02040503050406030204" pitchFamily="18" charset="0"/>
              </a:rPr>
              <a:t>-based collaboration, layered service logic, and secure deployment using Spring Boot with embedded Tomcat.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05252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a:extLst>
              <a:ext uri="{FF2B5EF4-FFF2-40B4-BE49-F238E27FC236}">
                <a16:creationId xmlns:a16="http://schemas.microsoft.com/office/drawing/2014/main" id="{85380674-F9CE-07F4-9148-5FD71713D29F}"/>
              </a:ext>
            </a:extLst>
          </p:cNvPr>
          <p:cNvSpPr>
            <a:spLocks noGrp="1" noChangeArrowheads="1"/>
          </p:cNvSpPr>
          <p:nvPr>
            <p:ph idx="1"/>
          </p:nvPr>
        </p:nvSpPr>
        <p:spPr bwMode="auto">
          <a:xfrm flipV="1">
            <a:off x="812801" y="5470395"/>
            <a:ext cx="1036531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CA03429-4DBD-9F87-D731-8A4B00914B1C}"/>
              </a:ext>
            </a:extLst>
          </p:cNvPr>
          <p:cNvSpPr>
            <a:spLocks noChangeArrowheads="1"/>
          </p:cNvSpPr>
          <p:nvPr/>
        </p:nvSpPr>
        <p:spPr bwMode="auto">
          <a:xfrm>
            <a:off x="812800" y="972713"/>
            <a:ext cx="1066800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a:t>
            </a:r>
            <a:r>
              <a:rPr lang="en-US" sz="2000" b="1" dirty="0">
                <a:latin typeface="Cambria" panose="02040503050406030204" pitchFamily="18" charset="0"/>
                <a:ea typeface="Cambria" panose="02040503050406030204" pitchFamily="18" charset="0"/>
              </a:rPr>
              <a:t>Alumni Management System </a:t>
            </a:r>
            <a:r>
              <a:rPr lang="en-US" sz="2000" dirty="0">
                <a:latin typeface="Cambria" panose="02040503050406030204" pitchFamily="18" charset="0"/>
                <a:ea typeface="Cambria" panose="02040503050406030204" pitchFamily="18" charset="0"/>
              </a:rPr>
              <a:t>successfully delivers a secure, role-based platform that connects universities with their alumni. With modules for event participation, real-time messaging, and profile management, the system streamlines administrative tasks while promoting community engagement.</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Key technical contributions include a fully layered </a:t>
            </a:r>
            <a:r>
              <a:rPr lang="en-US" sz="2000" b="1" dirty="0">
                <a:latin typeface="Cambria" panose="02040503050406030204" pitchFamily="18" charset="0"/>
                <a:ea typeface="Cambria" panose="02040503050406030204" pitchFamily="18" charset="0"/>
              </a:rPr>
              <a:t>MVC </a:t>
            </a:r>
            <a:r>
              <a:rPr lang="en-US" sz="2000" dirty="0">
                <a:latin typeface="Cambria" panose="02040503050406030204" pitchFamily="18" charset="0"/>
                <a:ea typeface="Cambria" panose="02040503050406030204" pitchFamily="18" charset="0"/>
              </a:rPr>
              <a:t>architecture, secured Spring-based authentication, dynamic UI with </a:t>
            </a:r>
            <a:r>
              <a:rPr lang="en-US" sz="2000" b="1" dirty="0" err="1">
                <a:latin typeface="Cambria" panose="02040503050406030204" pitchFamily="18" charset="0"/>
                <a:ea typeface="Cambria" panose="02040503050406030204" pitchFamily="18" charset="0"/>
              </a:rPr>
              <a:t>Thymeleaf</a:t>
            </a: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and seamless </a:t>
            </a:r>
            <a:r>
              <a:rPr lang="en-US" sz="2000" b="1" dirty="0">
                <a:latin typeface="Cambria" panose="02040503050406030204" pitchFamily="18" charset="0"/>
                <a:ea typeface="Cambria" panose="02040503050406030204" pitchFamily="18" charset="0"/>
              </a:rPr>
              <a:t>MySQL</a:t>
            </a:r>
            <a:r>
              <a:rPr lang="en-US" sz="2000" dirty="0">
                <a:latin typeface="Cambria" panose="02040503050406030204" pitchFamily="18" charset="0"/>
                <a:ea typeface="Cambria" panose="02040503050406030204" pitchFamily="18" charset="0"/>
              </a:rPr>
              <a:t> data integration. The system’s scalability supports future enhancements like donation tracking, job board integration, and </a:t>
            </a:r>
            <a:r>
              <a:rPr lang="en-US" sz="2000" b="1" dirty="0">
                <a:latin typeface="Cambria" panose="02040503050406030204" pitchFamily="18" charset="0"/>
                <a:ea typeface="Cambria" panose="02040503050406030204" pitchFamily="18" charset="0"/>
              </a:rPr>
              <a:t>LinkedIn APIs.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While dependency on high-quality input data and session-based login mechanisms pose minor challenges, the modularity of the design allows for continuous improvements. Overall, this project reflects real-world software engineering practices, equipping the team with skills in </a:t>
            </a:r>
            <a:r>
              <a:rPr lang="en-US" sz="2000" b="1" dirty="0">
                <a:latin typeface="Cambria" panose="02040503050406030204" pitchFamily="18" charset="0"/>
                <a:ea typeface="Cambria" panose="02040503050406030204" pitchFamily="18" charset="0"/>
              </a:rPr>
              <a:t>full stack development</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system design</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version control</a:t>
            </a:r>
            <a:r>
              <a:rPr lang="en-US" sz="2000" dirty="0">
                <a:latin typeface="Cambria" panose="02040503050406030204" pitchFamily="18" charset="0"/>
                <a:ea typeface="Cambria" panose="02040503050406030204" pitchFamily="18" charset="0"/>
              </a:rPr>
              <a:t>, and </a:t>
            </a:r>
            <a:r>
              <a:rPr lang="en-US" sz="2000" b="1" dirty="0">
                <a:latin typeface="Cambria" panose="02040503050406030204" pitchFamily="18" charset="0"/>
                <a:ea typeface="Cambria" panose="02040503050406030204" pitchFamily="18" charset="0"/>
              </a:rPr>
              <a:t>secure application deployment</a:t>
            </a:r>
            <a:r>
              <a:rPr lang="en-US" sz="20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1007389" y="1065509"/>
            <a:ext cx="10532677" cy="4952997"/>
          </a:xfrm>
        </p:spPr>
        <p:txBody>
          <a:bodyPr>
            <a:normAutofit fontScale="92500" lnSpcReduction="20000"/>
          </a:bodyPr>
          <a:lstStyle/>
          <a:p>
            <a:pPr marL="0" indent="0">
              <a:buNone/>
            </a:pPr>
            <a:r>
              <a:rPr lang="en-US" sz="1200" dirty="0">
                <a:latin typeface="Cambria" panose="02040503050406030204" pitchFamily="18" charset="0"/>
                <a:ea typeface="Cambria" panose="02040503050406030204" pitchFamily="18" charset="0"/>
              </a:rPr>
              <a:t>[1] </a:t>
            </a:r>
            <a:r>
              <a:rPr lang="en-US" sz="1200" dirty="0" err="1">
                <a:latin typeface="Cambria" panose="02040503050406030204" pitchFamily="18" charset="0"/>
                <a:ea typeface="Cambria" panose="02040503050406030204" pitchFamily="18" charset="0"/>
              </a:rPr>
              <a:t>Zatke</a:t>
            </a:r>
            <a:r>
              <a:rPr lang="en-US" sz="1200" dirty="0">
                <a:latin typeface="Cambria" panose="02040503050406030204" pitchFamily="18" charset="0"/>
                <a:ea typeface="Cambria" panose="02040503050406030204" pitchFamily="18" charset="0"/>
              </a:rPr>
              <a:t>, Siddhi &amp; </a:t>
            </a:r>
            <a:r>
              <a:rPr lang="en-US" sz="1200" dirty="0" err="1">
                <a:latin typeface="Cambria" panose="02040503050406030204" pitchFamily="18" charset="0"/>
                <a:ea typeface="Cambria" panose="02040503050406030204" pitchFamily="18" charset="0"/>
              </a:rPr>
              <a:t>Tandel</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Chinmaya</a:t>
            </a:r>
            <a:r>
              <a:rPr lang="en-US" sz="1200" dirty="0">
                <a:latin typeface="Cambria" panose="02040503050406030204" pitchFamily="18" charset="0"/>
                <a:ea typeface="Cambria" panose="02040503050406030204" pitchFamily="18" charset="0"/>
              </a:rPr>
              <a:t>. (2024). Alumni Management System Using LinkedIn API. International Journal of Creative Research Thoughts (IJCRT), Volume 12, Issue 5, May2024. ISSN: 2320-2882. </a:t>
            </a:r>
            <a:r>
              <a:rPr lang="en-US" sz="1200" dirty="0">
                <a:latin typeface="Cambria" panose="02040503050406030204" pitchFamily="18" charset="0"/>
                <a:ea typeface="Cambria" panose="02040503050406030204" pitchFamily="18" charset="0"/>
                <a:hlinkClick r:id="rId2"/>
              </a:rPr>
              <a:t>https://www.ijcrt.org/papers/IJCRT2405887.pdf</a:t>
            </a:r>
            <a:endParaRPr lang="en-US" sz="1200" dirty="0">
              <a:latin typeface="Cambria" panose="02040503050406030204" pitchFamily="18" charset="0"/>
              <a:ea typeface="Cambria" panose="02040503050406030204" pitchFamily="18" charset="0"/>
            </a:endParaRPr>
          </a:p>
          <a:p>
            <a:pPr marL="0" indent="0">
              <a:buNone/>
            </a:pPr>
            <a:endParaRPr lang="en-US" sz="1200" dirty="0">
              <a:latin typeface="Cambria" panose="02040503050406030204" pitchFamily="18" charset="0"/>
              <a:ea typeface="Cambria" panose="02040503050406030204" pitchFamily="18" charset="0"/>
            </a:endParaRPr>
          </a:p>
          <a:p>
            <a:pPr marL="0" indent="0">
              <a:buNone/>
            </a:pPr>
            <a:r>
              <a:rPr lang="en-US" sz="1200" dirty="0">
                <a:latin typeface="Cambria" panose="02040503050406030204" pitchFamily="18" charset="0"/>
                <a:ea typeface="Cambria" panose="02040503050406030204" pitchFamily="18" charset="0"/>
              </a:rPr>
              <a:t>[2] </a:t>
            </a:r>
            <a:r>
              <a:rPr lang="en-US" sz="1200" dirty="0" err="1">
                <a:latin typeface="Cambria" panose="02040503050406030204" pitchFamily="18" charset="0"/>
                <a:ea typeface="Cambria" panose="02040503050406030204" pitchFamily="18" charset="0"/>
              </a:rPr>
              <a:t>Sawai</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Parth</a:t>
            </a:r>
            <a:r>
              <a:rPr lang="en-US" sz="1200" dirty="0">
                <a:latin typeface="Cambria" panose="02040503050406030204" pitchFamily="18" charset="0"/>
                <a:ea typeface="Cambria" panose="02040503050406030204" pitchFamily="18" charset="0"/>
              </a:rPr>
              <a:t> P., </a:t>
            </a:r>
            <a:r>
              <a:rPr lang="en-US" sz="1200" dirty="0" err="1">
                <a:latin typeface="Cambria" panose="02040503050406030204" pitchFamily="18" charset="0"/>
                <a:ea typeface="Cambria" panose="02040503050406030204" pitchFamily="18" charset="0"/>
              </a:rPr>
              <a:t>Chambhare</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Prajyot</a:t>
            </a:r>
            <a:r>
              <a:rPr lang="en-US" sz="1200" dirty="0">
                <a:latin typeface="Cambria" panose="02040503050406030204" pitchFamily="18" charset="0"/>
                <a:ea typeface="Cambria" panose="02040503050406030204" pitchFamily="18" charset="0"/>
              </a:rPr>
              <a:t> V., </a:t>
            </a:r>
            <a:r>
              <a:rPr lang="en-US" sz="1200" dirty="0" err="1">
                <a:latin typeface="Cambria" panose="02040503050406030204" pitchFamily="18" charset="0"/>
                <a:ea typeface="Cambria" panose="02040503050406030204" pitchFamily="18" charset="0"/>
              </a:rPr>
              <a:t>Jaysingpure</a:t>
            </a:r>
            <a:r>
              <a:rPr lang="en-US" sz="1200" dirty="0">
                <a:latin typeface="Cambria" panose="02040503050406030204" pitchFamily="18" charset="0"/>
                <a:ea typeface="Cambria" panose="02040503050406030204" pitchFamily="18" charset="0"/>
              </a:rPr>
              <a:t>, Aditya N., </a:t>
            </a:r>
            <a:r>
              <a:rPr lang="en-US" sz="1200" dirty="0" err="1">
                <a:latin typeface="Cambria" panose="02040503050406030204" pitchFamily="18" charset="0"/>
                <a:ea typeface="Cambria" panose="02040503050406030204" pitchFamily="18" charset="0"/>
              </a:rPr>
              <a:t>Karhe</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Atharav</a:t>
            </a:r>
            <a:r>
              <a:rPr lang="en-US" sz="1200" dirty="0">
                <a:latin typeface="Cambria" panose="02040503050406030204" pitchFamily="18" charset="0"/>
                <a:ea typeface="Cambria" panose="02040503050406030204" pitchFamily="18" charset="0"/>
              </a:rPr>
              <a:t> G., </a:t>
            </a:r>
            <a:r>
              <a:rPr lang="en-US" sz="1200" dirty="0" err="1">
                <a:latin typeface="Cambria" panose="02040503050406030204" pitchFamily="18" charset="0"/>
                <a:ea typeface="Cambria" panose="02040503050406030204" pitchFamily="18" charset="0"/>
              </a:rPr>
              <a:t>Rathod,Disha</a:t>
            </a:r>
            <a:r>
              <a:rPr lang="en-US" sz="1200" dirty="0">
                <a:latin typeface="Cambria" panose="02040503050406030204" pitchFamily="18" charset="0"/>
                <a:ea typeface="Cambria" panose="02040503050406030204" pitchFamily="18" charset="0"/>
              </a:rPr>
              <a:t>, &amp; </a:t>
            </a:r>
            <a:r>
              <a:rPr lang="en-US" sz="1200" dirty="0" err="1">
                <a:latin typeface="Cambria" panose="02040503050406030204" pitchFamily="18" charset="0"/>
                <a:ea typeface="Cambria" panose="02040503050406030204" pitchFamily="18" charset="0"/>
              </a:rPr>
              <a:t>Gulhane</a:t>
            </a:r>
            <a:r>
              <a:rPr lang="en-US" sz="1200" dirty="0">
                <a:latin typeface="Cambria" panose="02040503050406030204" pitchFamily="18" charset="0"/>
                <a:ea typeface="Cambria" panose="02040503050406030204" pitchFamily="18" charset="0"/>
              </a:rPr>
              <a:t>, V. S. (2024). Alumni Connect Hub: A Comprehensive Alumni Management System. International Journal of Ingenious Research, Invention and Development (IJIRID), ISSN (Online): 2583-648X. </a:t>
            </a:r>
            <a:r>
              <a:rPr lang="en-US" sz="1200" dirty="0">
                <a:latin typeface="Cambria" panose="02040503050406030204" pitchFamily="18" charset="0"/>
                <a:ea typeface="Cambria" panose="02040503050406030204" pitchFamily="18" charset="0"/>
                <a:hlinkClick r:id="rId3"/>
              </a:rPr>
              <a:t>https://doi.org/10.5281/zenodo.10822623</a:t>
            </a:r>
            <a:endParaRPr lang="en-US" sz="1200" dirty="0">
              <a:latin typeface="Cambria" panose="02040503050406030204" pitchFamily="18" charset="0"/>
              <a:ea typeface="Cambria" panose="02040503050406030204" pitchFamily="18" charset="0"/>
            </a:endParaRPr>
          </a:p>
          <a:p>
            <a:pPr marL="0" indent="0">
              <a:buNone/>
            </a:pPr>
            <a:endParaRPr lang="en-US" sz="1200" dirty="0">
              <a:latin typeface="Cambria" panose="02040503050406030204" pitchFamily="18" charset="0"/>
              <a:ea typeface="Cambria" panose="02040503050406030204" pitchFamily="18" charset="0"/>
            </a:endParaRPr>
          </a:p>
          <a:p>
            <a:pPr marL="0" indent="0">
              <a:buNone/>
            </a:pPr>
            <a:r>
              <a:rPr lang="en-US" sz="1200" dirty="0">
                <a:latin typeface="Cambria" panose="02040503050406030204" pitchFamily="18" charset="0"/>
                <a:ea typeface="Cambria" panose="02040503050406030204" pitchFamily="18" charset="0"/>
              </a:rPr>
              <a:t>[3] </a:t>
            </a:r>
            <a:r>
              <a:rPr lang="en-US" sz="1200" dirty="0" err="1">
                <a:latin typeface="Cambria" panose="02040503050406030204" pitchFamily="18" charset="0"/>
                <a:ea typeface="Cambria" panose="02040503050406030204" pitchFamily="18" charset="0"/>
              </a:rPr>
              <a:t>Mitali</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Ved</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Hitakshi</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Tanna</a:t>
            </a:r>
            <a:r>
              <a:rPr lang="en-US" sz="1200" dirty="0">
                <a:latin typeface="Cambria" panose="02040503050406030204" pitchFamily="18" charset="0"/>
                <a:ea typeface="Cambria" panose="02040503050406030204" pitchFamily="18" charset="0"/>
              </a:rPr>
              <a:t>, Pratik </a:t>
            </a:r>
            <a:r>
              <a:rPr lang="en-US" sz="1200" dirty="0" err="1">
                <a:latin typeface="Cambria" panose="02040503050406030204" pitchFamily="18" charset="0"/>
                <a:ea typeface="Cambria" panose="02040503050406030204" pitchFamily="18" charset="0"/>
              </a:rPr>
              <a:t>Yeole</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Pradnya</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Kamble</a:t>
            </a:r>
            <a:r>
              <a:rPr lang="en-US" sz="1200" dirty="0">
                <a:latin typeface="Cambria" panose="02040503050406030204" pitchFamily="18" charset="0"/>
                <a:ea typeface="Cambria" panose="02040503050406030204" pitchFamily="18" charset="0"/>
              </a:rPr>
              <a:t>, Alumni Management System-Web Application, Journal, I. R. J. E. T. (2022) IRJET.</a:t>
            </a:r>
          </a:p>
          <a:p>
            <a:pPr marL="0" indent="0">
              <a:buNone/>
            </a:pPr>
            <a:endParaRPr lang="en-US" sz="1200" dirty="0">
              <a:latin typeface="Cambria" panose="02040503050406030204" pitchFamily="18" charset="0"/>
              <a:ea typeface="Cambria" panose="02040503050406030204" pitchFamily="18" charset="0"/>
            </a:endParaRPr>
          </a:p>
          <a:p>
            <a:pPr marL="0" indent="0">
              <a:buNone/>
            </a:pPr>
            <a:r>
              <a:rPr lang="en-US" sz="1200" dirty="0">
                <a:latin typeface="Cambria" panose="02040503050406030204" pitchFamily="18" charset="0"/>
                <a:ea typeface="Cambria" panose="02040503050406030204" pitchFamily="18" charset="0"/>
              </a:rPr>
              <a:t>[4] Radhika, A., </a:t>
            </a:r>
            <a:r>
              <a:rPr lang="en-US" sz="1200" dirty="0" err="1">
                <a:latin typeface="Cambria" panose="02040503050406030204" pitchFamily="18" charset="0"/>
                <a:ea typeface="Cambria" panose="02040503050406030204" pitchFamily="18" charset="0"/>
              </a:rPr>
              <a:t>Mayraaj</a:t>
            </a:r>
            <a:r>
              <a:rPr lang="en-US" sz="1200" dirty="0">
                <a:latin typeface="Cambria" panose="02040503050406030204" pitchFamily="18" charset="0"/>
                <a:ea typeface="Cambria" panose="02040503050406030204" pitchFamily="18" charset="0"/>
              </a:rPr>
              <a:t>, Shaik, </a:t>
            </a:r>
            <a:r>
              <a:rPr lang="en-US" sz="1200" dirty="0" err="1">
                <a:latin typeface="Cambria" panose="02040503050406030204" pitchFamily="18" charset="0"/>
                <a:ea typeface="Cambria" panose="02040503050406030204" pitchFamily="18" charset="0"/>
              </a:rPr>
              <a:t>Devisree</a:t>
            </a:r>
            <a:r>
              <a:rPr lang="en-US" sz="1200" dirty="0">
                <a:latin typeface="Cambria" panose="02040503050406030204" pitchFamily="18" charset="0"/>
                <a:ea typeface="Cambria" panose="02040503050406030204" pitchFamily="18" charset="0"/>
              </a:rPr>
              <a:t>, B., </a:t>
            </a:r>
            <a:r>
              <a:rPr lang="en-US" sz="1200" dirty="0" err="1">
                <a:latin typeface="Cambria" panose="02040503050406030204" pitchFamily="18" charset="0"/>
                <a:ea typeface="Cambria" panose="02040503050406030204" pitchFamily="18" charset="0"/>
              </a:rPr>
              <a:t>Surendra</a:t>
            </a:r>
            <a:r>
              <a:rPr lang="en-US" sz="1200" dirty="0">
                <a:latin typeface="Cambria" panose="02040503050406030204" pitchFamily="18" charset="0"/>
                <a:ea typeface="Cambria" panose="02040503050406030204" pitchFamily="18" charset="0"/>
              </a:rPr>
              <a:t> Sai, B., &amp; Uma Ganesh, B. (2024).Alumni Management System. International Journal of Engineering Science and Advanced Technology (IJESAT), Vol. 24, Issue 05, May 2024. ISSN: 2250-3676. </a:t>
            </a:r>
            <a:r>
              <a:rPr lang="en-US" sz="1200" dirty="0">
                <a:latin typeface="Cambria" panose="02040503050406030204" pitchFamily="18" charset="0"/>
                <a:ea typeface="Cambria" panose="02040503050406030204" pitchFamily="18" charset="0"/>
                <a:hlinkClick r:id="rId4"/>
              </a:rPr>
              <a:t>https://www.ijesat.com/ijesat/files/V24I0504_1714750369.pdf</a:t>
            </a:r>
            <a:endParaRPr lang="en-US" sz="1200" dirty="0">
              <a:latin typeface="Cambria" panose="02040503050406030204" pitchFamily="18" charset="0"/>
              <a:ea typeface="Cambria" panose="02040503050406030204" pitchFamily="18" charset="0"/>
            </a:endParaRPr>
          </a:p>
          <a:p>
            <a:pPr marL="0" indent="0">
              <a:buNone/>
            </a:pPr>
            <a:endParaRPr lang="en-US" sz="1200" dirty="0">
              <a:latin typeface="Cambria" panose="02040503050406030204" pitchFamily="18" charset="0"/>
              <a:ea typeface="Cambria" panose="02040503050406030204" pitchFamily="18" charset="0"/>
            </a:endParaRPr>
          </a:p>
          <a:p>
            <a:pPr marL="0" indent="0">
              <a:buNone/>
            </a:pPr>
            <a:r>
              <a:rPr lang="en-US" sz="1200" dirty="0">
                <a:latin typeface="Cambria" panose="02040503050406030204" pitchFamily="18" charset="0"/>
                <a:ea typeface="Cambria" panose="02040503050406030204" pitchFamily="18" charset="0"/>
              </a:rPr>
              <a:t>[5] </a:t>
            </a:r>
            <a:r>
              <a:rPr lang="en-US" sz="1200" dirty="0" err="1">
                <a:latin typeface="Cambria" panose="02040503050406030204" pitchFamily="18" charset="0"/>
                <a:ea typeface="Cambria" panose="02040503050406030204" pitchFamily="18" charset="0"/>
              </a:rPr>
              <a:t>Lavanya</a:t>
            </a:r>
            <a:r>
              <a:rPr lang="en-US" sz="1200" dirty="0">
                <a:latin typeface="Cambria" panose="02040503050406030204" pitchFamily="18" charset="0"/>
                <a:ea typeface="Cambria" panose="02040503050406030204" pitchFamily="18" charset="0"/>
              </a:rPr>
              <a:t>, K., </a:t>
            </a:r>
            <a:r>
              <a:rPr lang="en-US" sz="1200" dirty="0" err="1">
                <a:latin typeface="Cambria" panose="02040503050406030204" pitchFamily="18" charset="0"/>
                <a:ea typeface="Cambria" panose="02040503050406030204" pitchFamily="18" charset="0"/>
              </a:rPr>
              <a:t>Supriya</a:t>
            </a:r>
            <a:r>
              <a:rPr lang="en-US" sz="1200" dirty="0">
                <a:latin typeface="Cambria" panose="02040503050406030204" pitchFamily="18" charset="0"/>
                <a:ea typeface="Cambria" panose="02040503050406030204" pitchFamily="18" charset="0"/>
              </a:rPr>
              <a:t>, Y., </a:t>
            </a:r>
            <a:r>
              <a:rPr lang="en-US" sz="1200" dirty="0" err="1">
                <a:latin typeface="Cambria" panose="02040503050406030204" pitchFamily="18" charset="0"/>
                <a:ea typeface="Cambria" panose="02040503050406030204" pitchFamily="18" charset="0"/>
              </a:rPr>
              <a:t>Bhargavi</a:t>
            </a:r>
            <a:r>
              <a:rPr lang="en-US" sz="1200" dirty="0">
                <a:latin typeface="Cambria" panose="02040503050406030204" pitchFamily="18" charset="0"/>
                <a:ea typeface="Cambria" panose="02040503050406030204" pitchFamily="18" charset="0"/>
              </a:rPr>
              <a:t>, K., </a:t>
            </a:r>
            <a:r>
              <a:rPr lang="en-US" sz="1200" dirty="0" err="1">
                <a:latin typeface="Cambria" panose="02040503050406030204" pitchFamily="18" charset="0"/>
                <a:ea typeface="Cambria" panose="02040503050406030204" pitchFamily="18" charset="0"/>
              </a:rPr>
              <a:t>Aswini</a:t>
            </a:r>
            <a:r>
              <a:rPr lang="en-US" sz="1200" dirty="0">
                <a:latin typeface="Cambria" panose="02040503050406030204" pitchFamily="18" charset="0"/>
                <a:ea typeface="Cambria" panose="02040503050406030204" pitchFamily="18" charset="0"/>
              </a:rPr>
              <a:t>, N., &amp; </a:t>
            </a:r>
            <a:r>
              <a:rPr lang="en-US" sz="1200" dirty="0" err="1">
                <a:latin typeface="Cambria" panose="02040503050406030204" pitchFamily="18" charset="0"/>
                <a:ea typeface="Cambria" panose="02040503050406030204" pitchFamily="18" charset="0"/>
              </a:rPr>
              <a:t>SwarajyaLakshmi</a:t>
            </a:r>
            <a:r>
              <a:rPr lang="en-US" sz="1200" dirty="0">
                <a:latin typeface="Cambria" panose="02040503050406030204" pitchFamily="18" charset="0"/>
                <a:ea typeface="Cambria" panose="02040503050406030204" pitchFamily="18" charset="0"/>
              </a:rPr>
              <a:t>, G. (2021).Alumni Management System Using Web Technologies. </a:t>
            </a:r>
            <a:r>
              <a:rPr lang="en-US" sz="1200" dirty="0" err="1">
                <a:latin typeface="Cambria" panose="02040503050406030204" pitchFamily="18" charset="0"/>
                <a:ea typeface="Cambria" panose="02040503050406030204" pitchFamily="18" charset="0"/>
              </a:rPr>
              <a:t>Juni</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Khyat</a:t>
            </a:r>
            <a:r>
              <a:rPr lang="en-US" sz="1200" dirty="0">
                <a:latin typeface="Cambria" panose="02040503050406030204" pitchFamily="18" charset="0"/>
                <a:ea typeface="Cambria" panose="02040503050406030204" pitchFamily="18" charset="0"/>
              </a:rPr>
              <a:t>, Vol-11 Issue-01, 487.ISSN: 2278-4632. (UGC Care Group I Listed Journal). http://www.junikhyatjournal.in/no_1_Online_21/65.pdf</a:t>
            </a:r>
          </a:p>
          <a:p>
            <a:pPr marL="0" indent="0">
              <a:buNone/>
            </a:pPr>
            <a:endParaRPr lang="en-US" sz="1200" dirty="0">
              <a:latin typeface="Cambria" panose="02040503050406030204" pitchFamily="18" charset="0"/>
              <a:ea typeface="Cambria" panose="02040503050406030204" pitchFamily="18" charset="0"/>
            </a:endParaRPr>
          </a:p>
          <a:p>
            <a:pPr marL="0" indent="0">
              <a:buNone/>
            </a:pPr>
            <a:r>
              <a:rPr lang="en-US" sz="1200" dirty="0">
                <a:latin typeface="Cambria" panose="02040503050406030204" pitchFamily="18" charset="0"/>
                <a:ea typeface="Cambria" panose="02040503050406030204" pitchFamily="18" charset="0"/>
              </a:rPr>
              <a:t>[6] </a:t>
            </a:r>
            <a:r>
              <a:rPr lang="en-US" sz="1200" dirty="0" err="1">
                <a:latin typeface="Cambria" panose="02040503050406030204" pitchFamily="18" charset="0"/>
                <a:ea typeface="Cambria" panose="02040503050406030204" pitchFamily="18" charset="0"/>
              </a:rPr>
              <a:t>Tarun</a:t>
            </a:r>
            <a:r>
              <a:rPr lang="en-US" sz="1200" dirty="0">
                <a:latin typeface="Cambria" panose="02040503050406030204" pitchFamily="18" charset="0"/>
                <a:ea typeface="Cambria" panose="02040503050406030204" pitchFamily="18" charset="0"/>
              </a:rPr>
              <a:t> Kumar, </a:t>
            </a:r>
            <a:r>
              <a:rPr lang="en-US" sz="1200" dirty="0" err="1">
                <a:latin typeface="Cambria" panose="02040503050406030204" pitchFamily="18" charset="0"/>
                <a:ea typeface="Cambria" panose="02040503050406030204" pitchFamily="18" charset="0"/>
              </a:rPr>
              <a:t>Yeeshu</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Prateek</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Prajwal</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Atharga</a:t>
            </a:r>
            <a:r>
              <a:rPr lang="en-US" sz="1200" dirty="0">
                <a:latin typeface="Cambria" panose="02040503050406030204" pitchFamily="18" charset="0"/>
                <a:ea typeface="Cambria" panose="02040503050406030204" pitchFamily="18" charset="0"/>
              </a:rPr>
              <a:t>, Dr. </a:t>
            </a:r>
            <a:r>
              <a:rPr lang="en-US" sz="1200" dirty="0" err="1">
                <a:latin typeface="Cambria" panose="02040503050406030204" pitchFamily="18" charset="0"/>
                <a:ea typeface="Cambria" panose="02040503050406030204" pitchFamily="18" charset="0"/>
              </a:rPr>
              <a:t>Rajashekarappa</a:t>
            </a:r>
            <a:r>
              <a:rPr lang="en-US" sz="1200" dirty="0">
                <a:latin typeface="Cambria" panose="02040503050406030204" pitchFamily="18" charset="0"/>
                <a:ea typeface="Cambria" panose="02040503050406030204" pitchFamily="18" charset="0"/>
              </a:rPr>
              <a:t>, Prof. V. K. Parvati,2019, Alumni Database Management System, INTERNATIONAL JOURNAL OFENGINEERING RESEARCH &amp; TECHNOLOGY (IJERT) NCRACES – 2019(Volume 7, Issue 10)</a:t>
            </a:r>
          </a:p>
          <a:p>
            <a:pPr marL="0" indent="0">
              <a:buNone/>
            </a:pPr>
            <a:endParaRPr lang="en-US" sz="1200" dirty="0">
              <a:latin typeface="Cambria" panose="02040503050406030204" pitchFamily="18" charset="0"/>
              <a:ea typeface="Cambria" panose="02040503050406030204" pitchFamily="18" charset="0"/>
            </a:endParaRPr>
          </a:p>
          <a:p>
            <a:pPr marL="0" indent="0">
              <a:buNone/>
            </a:pPr>
            <a:r>
              <a:rPr lang="en-US" sz="1200" dirty="0">
                <a:latin typeface="Cambria" panose="02040503050406030204" pitchFamily="18" charset="0"/>
                <a:ea typeface="Cambria" panose="02040503050406030204" pitchFamily="18" charset="0"/>
              </a:rPr>
              <a:t>[7] Mukherjee, </a:t>
            </a:r>
            <a:r>
              <a:rPr lang="en-US" sz="1200" dirty="0" err="1">
                <a:latin typeface="Cambria" panose="02040503050406030204" pitchFamily="18" charset="0"/>
                <a:ea typeface="Cambria" panose="02040503050406030204" pitchFamily="18" charset="0"/>
              </a:rPr>
              <a:t>Aritra</a:t>
            </a:r>
            <a:r>
              <a:rPr lang="en-US" sz="1200" dirty="0">
                <a:latin typeface="Cambria" panose="02040503050406030204" pitchFamily="18" charset="0"/>
                <a:ea typeface="Cambria" panose="02040503050406030204" pitchFamily="18" charset="0"/>
              </a:rPr>
              <a:t> &amp; Roy, </a:t>
            </a:r>
            <a:r>
              <a:rPr lang="en-US" sz="1200" dirty="0" err="1">
                <a:latin typeface="Cambria" panose="02040503050406030204" pitchFamily="18" charset="0"/>
                <a:ea typeface="Cambria" panose="02040503050406030204" pitchFamily="18" charset="0"/>
              </a:rPr>
              <a:t>Adrita</a:t>
            </a:r>
            <a:r>
              <a:rPr lang="en-US" sz="1200" dirty="0">
                <a:latin typeface="Cambria" panose="02040503050406030204" pitchFamily="18" charset="0"/>
                <a:ea typeface="Cambria" panose="02040503050406030204" pitchFamily="18" charset="0"/>
              </a:rPr>
              <a:t> &amp; Lath, Manish &amp; </a:t>
            </a:r>
            <a:r>
              <a:rPr lang="en-US" sz="1200" dirty="0" err="1">
                <a:latin typeface="Cambria" panose="02040503050406030204" pitchFamily="18" charset="0"/>
                <a:ea typeface="Cambria" panose="02040503050406030204" pitchFamily="18" charset="0"/>
              </a:rPr>
              <a:t>Ghosal</a:t>
            </a:r>
            <a:r>
              <a:rPr lang="en-US" sz="1200" dirty="0">
                <a:latin typeface="Cambria" panose="02040503050406030204" pitchFamily="18" charset="0"/>
                <a:ea typeface="Cambria" panose="02040503050406030204" pitchFamily="18" charset="0"/>
              </a:rPr>
              <a:t>, Arnab &amp; </a:t>
            </a:r>
            <a:r>
              <a:rPr lang="en-US" sz="1200" dirty="0" err="1">
                <a:latin typeface="Cambria" panose="02040503050406030204" pitchFamily="18" charset="0"/>
                <a:ea typeface="Cambria" panose="02040503050406030204" pitchFamily="18" charset="0"/>
              </a:rPr>
              <a:t>Sengupta</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Diganta</a:t>
            </a:r>
            <a:r>
              <a:rPr lang="en-US" sz="1200" dirty="0">
                <a:latin typeface="Cambria" panose="02040503050406030204" pitchFamily="18" charset="0"/>
                <a:ea typeface="Cambria" panose="02040503050406030204" pitchFamily="18" charset="0"/>
              </a:rPr>
              <a:t>.(2019). Centralized Alumni Management System (CAMS) - A Prototype Proposal. 967-971.10.1109/AICAI.2019.8701383</a:t>
            </a:r>
          </a:p>
          <a:p>
            <a:pPr marL="0" indent="0">
              <a:buNone/>
            </a:pPr>
            <a:endParaRPr lang="en-US" sz="1200" dirty="0">
              <a:latin typeface="Cambria" panose="02040503050406030204" pitchFamily="18" charset="0"/>
              <a:ea typeface="Cambria" panose="02040503050406030204" pitchFamily="18" charset="0"/>
            </a:endParaRPr>
          </a:p>
          <a:p>
            <a:pPr marL="0" indent="0">
              <a:buNone/>
            </a:pPr>
            <a:r>
              <a:rPr lang="en-IN" sz="1200" dirty="0">
                <a:latin typeface="Cambria" panose="02040503050406030204" pitchFamily="18" charset="0"/>
                <a:ea typeface="Cambria" panose="02040503050406030204" pitchFamily="18" charset="0"/>
              </a:rPr>
              <a:t>[8] A. A. </a:t>
            </a:r>
            <a:r>
              <a:rPr lang="en-IN" sz="1200" dirty="0" err="1">
                <a:latin typeface="Cambria" panose="02040503050406030204" pitchFamily="18" charset="0"/>
                <a:ea typeface="Cambria" panose="02040503050406030204" pitchFamily="18" charset="0"/>
              </a:rPr>
              <a:t>Shinu</a:t>
            </a:r>
            <a:r>
              <a:rPr lang="en-IN" sz="1200" dirty="0">
                <a:latin typeface="Cambria" panose="02040503050406030204" pitchFamily="18" charset="0"/>
                <a:ea typeface="Cambria" panose="02040503050406030204" pitchFamily="18" charset="0"/>
              </a:rPr>
              <a:t>, V. </a:t>
            </a:r>
            <a:r>
              <a:rPr lang="en-IN" sz="1200" dirty="0" err="1">
                <a:latin typeface="Cambria" panose="02040503050406030204" pitchFamily="18" charset="0"/>
                <a:ea typeface="Cambria" panose="02040503050406030204" pitchFamily="18" charset="0"/>
              </a:rPr>
              <a:t>Keerthi</a:t>
            </a:r>
            <a:r>
              <a:rPr lang="en-IN" sz="1200" dirty="0">
                <a:latin typeface="Cambria" panose="02040503050406030204" pitchFamily="18" charset="0"/>
                <a:ea typeface="Cambria" panose="02040503050406030204" pitchFamily="18" charset="0"/>
              </a:rPr>
              <a:t>, M. Manoj, M. </a:t>
            </a:r>
            <a:r>
              <a:rPr lang="en-IN" sz="1200" dirty="0" err="1">
                <a:latin typeface="Cambria" panose="02040503050406030204" pitchFamily="18" charset="0"/>
                <a:ea typeface="Cambria" panose="02040503050406030204" pitchFamily="18" charset="0"/>
              </a:rPr>
              <a:t>Shaheer</a:t>
            </a:r>
            <a:r>
              <a:rPr lang="en-IN" sz="1200" dirty="0">
                <a:latin typeface="Cambria" panose="02040503050406030204" pitchFamily="18" charset="0"/>
                <a:ea typeface="Cambria" panose="02040503050406030204" pitchFamily="18" charset="0"/>
              </a:rPr>
              <a:t>, N. S. Nair and A. John, "Customized Alumni Portal implementing Natural Language Processing Techniques," 2019 International Conference on Intelligent Computing and Control Systems (ICCS), 2019, pp. 927-931, </a:t>
            </a:r>
            <a:r>
              <a:rPr lang="en-IN" sz="1200" dirty="0" err="1">
                <a:latin typeface="Cambria" panose="02040503050406030204" pitchFamily="18" charset="0"/>
                <a:ea typeface="Cambria" panose="02040503050406030204" pitchFamily="18" charset="0"/>
              </a:rPr>
              <a:t>doi</a:t>
            </a:r>
            <a:r>
              <a:rPr lang="en-IN" sz="1200" dirty="0">
                <a:latin typeface="Cambria" panose="02040503050406030204" pitchFamily="18" charset="0"/>
                <a:ea typeface="Cambria" panose="02040503050406030204" pitchFamily="18" charset="0"/>
              </a:rPr>
              <a:t>: 10.1109/ICCS45141.2019.9065320.</a:t>
            </a:r>
          </a:p>
          <a:p>
            <a:pPr marL="0" indent="0">
              <a:buNone/>
            </a:pPr>
            <a:endParaRPr lang="en-IN" sz="1200" dirty="0">
              <a:latin typeface="Cambria" panose="02040503050406030204" pitchFamily="18" charset="0"/>
              <a:ea typeface="Cambria" panose="02040503050406030204" pitchFamily="18" charset="0"/>
            </a:endParaRPr>
          </a:p>
          <a:p>
            <a:pPr marL="0" indent="0">
              <a:buNone/>
            </a:pPr>
            <a:r>
              <a:rPr lang="en-IN" sz="1200" dirty="0">
                <a:latin typeface="Cambria" panose="02040503050406030204" pitchFamily="18" charset="0"/>
                <a:ea typeface="Cambria" panose="02040503050406030204" pitchFamily="18" charset="0"/>
              </a:rPr>
              <a:t>[9] </a:t>
            </a:r>
            <a:r>
              <a:rPr lang="en-IN" sz="1200" dirty="0" err="1">
                <a:latin typeface="Cambria" panose="02040503050406030204" pitchFamily="18" charset="0"/>
                <a:ea typeface="Cambria" panose="02040503050406030204" pitchFamily="18" charset="0"/>
              </a:rPr>
              <a:t>Dodake</a:t>
            </a:r>
            <a:r>
              <a:rPr lang="en-IN" sz="1200" dirty="0">
                <a:latin typeface="Cambria" panose="02040503050406030204" pitchFamily="18" charset="0"/>
                <a:ea typeface="Cambria" panose="02040503050406030204" pitchFamily="18" charset="0"/>
              </a:rPr>
              <a:t>, </a:t>
            </a:r>
            <a:r>
              <a:rPr lang="en-IN" sz="1200" dirty="0" err="1">
                <a:latin typeface="Cambria" panose="02040503050406030204" pitchFamily="18" charset="0"/>
                <a:ea typeface="Cambria" panose="02040503050406030204" pitchFamily="18" charset="0"/>
              </a:rPr>
              <a:t>Prajkta</a:t>
            </a:r>
            <a:r>
              <a:rPr lang="en-IN" sz="1200" dirty="0">
                <a:latin typeface="Cambria" panose="02040503050406030204" pitchFamily="18" charset="0"/>
                <a:ea typeface="Cambria" panose="02040503050406030204" pitchFamily="18" charset="0"/>
              </a:rPr>
              <a:t>, </a:t>
            </a:r>
            <a:r>
              <a:rPr lang="en-IN" sz="1200" dirty="0" err="1">
                <a:latin typeface="Cambria" panose="02040503050406030204" pitchFamily="18" charset="0"/>
                <a:ea typeface="Cambria" panose="02040503050406030204" pitchFamily="18" charset="0"/>
              </a:rPr>
              <a:t>Shinde</a:t>
            </a:r>
            <a:r>
              <a:rPr lang="en-IN" sz="1200" dirty="0">
                <a:latin typeface="Cambria" panose="02040503050406030204" pitchFamily="18" charset="0"/>
                <a:ea typeface="Cambria" panose="02040503050406030204" pitchFamily="18" charset="0"/>
              </a:rPr>
              <a:t>, </a:t>
            </a:r>
            <a:r>
              <a:rPr lang="en-IN" sz="1200" dirty="0" err="1">
                <a:latin typeface="Cambria" panose="02040503050406030204" pitchFamily="18" charset="0"/>
                <a:ea typeface="Cambria" panose="02040503050406030204" pitchFamily="18" charset="0"/>
              </a:rPr>
              <a:t>Rugved</a:t>
            </a:r>
            <a:r>
              <a:rPr lang="en-IN" sz="1200" dirty="0">
                <a:latin typeface="Cambria" panose="02040503050406030204" pitchFamily="18" charset="0"/>
                <a:ea typeface="Cambria" panose="02040503050406030204" pitchFamily="18" charset="0"/>
              </a:rPr>
              <a:t>, </a:t>
            </a:r>
            <a:r>
              <a:rPr lang="en-IN" sz="1200" dirty="0" err="1">
                <a:latin typeface="Cambria" panose="02040503050406030204" pitchFamily="18" charset="0"/>
                <a:ea typeface="Cambria" panose="02040503050406030204" pitchFamily="18" charset="0"/>
              </a:rPr>
              <a:t>Kakad</a:t>
            </a:r>
            <a:r>
              <a:rPr lang="en-IN" sz="1200" dirty="0">
                <a:latin typeface="Cambria" panose="02040503050406030204" pitchFamily="18" charset="0"/>
                <a:ea typeface="Cambria" panose="02040503050406030204" pitchFamily="18" charset="0"/>
              </a:rPr>
              <a:t>, </a:t>
            </a:r>
            <a:r>
              <a:rPr lang="en-IN" sz="1200" dirty="0" err="1">
                <a:latin typeface="Cambria" panose="02040503050406030204" pitchFamily="18" charset="0"/>
                <a:ea typeface="Cambria" panose="02040503050406030204" pitchFamily="18" charset="0"/>
              </a:rPr>
              <a:t>Makarand</a:t>
            </a:r>
            <a:r>
              <a:rPr lang="en-IN" sz="1200" dirty="0">
                <a:latin typeface="Cambria" panose="02040503050406030204" pitchFamily="18" charset="0"/>
                <a:ea typeface="Cambria" panose="02040503050406030204" pitchFamily="18" charset="0"/>
              </a:rPr>
              <a:t>, </a:t>
            </a:r>
            <a:r>
              <a:rPr lang="en-IN" sz="1200" dirty="0" err="1">
                <a:latin typeface="Cambria" panose="02040503050406030204" pitchFamily="18" charset="0"/>
                <a:ea typeface="Cambria" panose="02040503050406030204" pitchFamily="18" charset="0"/>
              </a:rPr>
              <a:t>Ghodke</a:t>
            </a:r>
            <a:r>
              <a:rPr lang="en-IN" sz="1200" dirty="0">
                <a:latin typeface="Cambria" panose="02040503050406030204" pitchFamily="18" charset="0"/>
                <a:ea typeface="Cambria" panose="02040503050406030204" pitchFamily="18" charset="0"/>
              </a:rPr>
              <a:t>, </a:t>
            </a:r>
            <a:r>
              <a:rPr lang="en-IN" sz="1200" dirty="0" err="1">
                <a:latin typeface="Cambria" panose="02040503050406030204" pitchFamily="18" charset="0"/>
                <a:ea typeface="Cambria" panose="02040503050406030204" pitchFamily="18" charset="0"/>
              </a:rPr>
              <a:t>Shital</a:t>
            </a:r>
            <a:r>
              <a:rPr lang="en-IN" sz="1200" dirty="0">
                <a:latin typeface="Cambria" panose="02040503050406030204" pitchFamily="18" charset="0"/>
                <a:ea typeface="Cambria" panose="02040503050406030204" pitchFamily="18" charset="0"/>
              </a:rPr>
              <a:t>, &amp; </a:t>
            </a:r>
            <a:r>
              <a:rPr lang="en-IN" sz="1200" dirty="0" err="1">
                <a:latin typeface="Cambria" panose="02040503050406030204" pitchFamily="18" charset="0"/>
                <a:ea typeface="Cambria" panose="02040503050406030204" pitchFamily="18" charset="0"/>
              </a:rPr>
              <a:t>Shinde</a:t>
            </a:r>
            <a:r>
              <a:rPr lang="en-IN" sz="1200" dirty="0">
                <a:latin typeface="Cambria" panose="02040503050406030204" pitchFamily="18" charset="0"/>
                <a:ea typeface="Cambria" panose="02040503050406030204" pitchFamily="18" charset="0"/>
              </a:rPr>
              <a:t>, T. R.(2022). Alumni Management System Solution to Alumni Database. International Journal of Engineering Research &amp; Technology (IJERT), </a:t>
            </a:r>
            <a:r>
              <a:rPr lang="en-IN" sz="1200" dirty="0">
                <a:latin typeface="Cambria" panose="02040503050406030204" pitchFamily="18" charset="0"/>
                <a:ea typeface="Cambria" panose="02040503050406030204" pitchFamily="18" charset="0"/>
                <a:hlinkClick r:id="rId5"/>
              </a:rPr>
              <a:t>https://www.ijert.org/research/alumni-management-system-solution-to-alumni-database-IJERTV11IS050158.pdf</a:t>
            </a:r>
            <a:endParaRPr lang="en-IN" sz="1200" dirty="0">
              <a:latin typeface="Cambria" panose="02040503050406030204" pitchFamily="18" charset="0"/>
              <a:ea typeface="Cambria" panose="02040503050406030204" pitchFamily="18" charset="0"/>
            </a:endParaRPr>
          </a:p>
          <a:p>
            <a:pPr marL="0" indent="0">
              <a:buNone/>
            </a:pPr>
            <a:endParaRPr lang="en-IN" sz="1200" dirty="0">
              <a:latin typeface="Cambria" panose="02040503050406030204" pitchFamily="18" charset="0"/>
              <a:ea typeface="Cambria" panose="02040503050406030204" pitchFamily="18" charset="0"/>
            </a:endParaRPr>
          </a:p>
          <a:p>
            <a:pPr marL="0" indent="0">
              <a:buNone/>
            </a:pPr>
            <a:r>
              <a:rPr lang="en-IN" sz="1200" dirty="0">
                <a:latin typeface="Cambria" panose="02040503050406030204" pitchFamily="18" charset="0"/>
                <a:ea typeface="Cambria" panose="02040503050406030204" pitchFamily="18" charset="0"/>
              </a:rPr>
              <a:t>[10] </a:t>
            </a:r>
            <a:r>
              <a:rPr lang="en-IN" sz="1200" dirty="0" err="1">
                <a:latin typeface="Cambria" panose="02040503050406030204" pitchFamily="18" charset="0"/>
                <a:ea typeface="Cambria" panose="02040503050406030204" pitchFamily="18" charset="0"/>
              </a:rPr>
              <a:t>Sinduja</a:t>
            </a:r>
            <a:r>
              <a:rPr lang="en-IN" sz="1200" dirty="0">
                <a:latin typeface="Cambria" panose="02040503050406030204" pitchFamily="18" charset="0"/>
                <a:ea typeface="Cambria" panose="02040503050406030204" pitchFamily="18" charset="0"/>
              </a:rPr>
              <a:t>, S., </a:t>
            </a:r>
            <a:r>
              <a:rPr lang="en-IN" sz="1200" dirty="0" err="1">
                <a:latin typeface="Cambria" panose="02040503050406030204" pitchFamily="18" charset="0"/>
                <a:ea typeface="Cambria" panose="02040503050406030204" pitchFamily="18" charset="0"/>
              </a:rPr>
              <a:t>Thamaraiselvi</a:t>
            </a:r>
            <a:r>
              <a:rPr lang="en-IN" sz="1200" dirty="0">
                <a:latin typeface="Cambria" panose="02040503050406030204" pitchFamily="18" charset="0"/>
                <a:ea typeface="Cambria" panose="02040503050406030204" pitchFamily="18" charset="0"/>
              </a:rPr>
              <a:t>, A., </a:t>
            </a:r>
            <a:r>
              <a:rPr lang="en-IN" sz="1200" dirty="0" err="1">
                <a:latin typeface="Cambria" panose="02040503050406030204" pitchFamily="18" charset="0"/>
                <a:ea typeface="Cambria" panose="02040503050406030204" pitchFamily="18" charset="0"/>
              </a:rPr>
              <a:t>Prarthana</a:t>
            </a:r>
            <a:r>
              <a:rPr lang="en-IN" sz="1200" dirty="0">
                <a:latin typeface="Cambria" panose="02040503050406030204" pitchFamily="18" charset="0"/>
                <a:ea typeface="Cambria" panose="02040503050406030204" pitchFamily="18" charset="0"/>
              </a:rPr>
              <a:t>, T., </a:t>
            </a:r>
            <a:r>
              <a:rPr lang="en-IN" sz="1200" dirty="0" err="1">
                <a:latin typeface="Cambria" panose="02040503050406030204" pitchFamily="18" charset="0"/>
                <a:ea typeface="Cambria" panose="02040503050406030204" pitchFamily="18" charset="0"/>
              </a:rPr>
              <a:t>Poorviga</a:t>
            </a:r>
            <a:r>
              <a:rPr lang="en-IN" sz="1200" dirty="0">
                <a:latin typeface="Cambria" panose="02040503050406030204" pitchFamily="18" charset="0"/>
                <a:ea typeface="Cambria" panose="02040503050406030204" pitchFamily="18" charset="0"/>
              </a:rPr>
              <a:t>, B., </a:t>
            </a:r>
            <a:r>
              <a:rPr lang="en-IN" sz="1200" dirty="0" err="1">
                <a:latin typeface="Cambria" panose="02040503050406030204" pitchFamily="18" charset="0"/>
                <a:ea typeface="Cambria" panose="02040503050406030204" pitchFamily="18" charset="0"/>
              </a:rPr>
              <a:t>Shalini</a:t>
            </a:r>
            <a:r>
              <a:rPr lang="en-IN" sz="1200" dirty="0">
                <a:latin typeface="Cambria" panose="02040503050406030204" pitchFamily="18" charset="0"/>
                <a:ea typeface="Cambria" panose="02040503050406030204" pitchFamily="18" charset="0"/>
              </a:rPr>
              <a:t>, C., &amp; </a:t>
            </a:r>
            <a:r>
              <a:rPr lang="en-IN" sz="1200" dirty="0" err="1">
                <a:latin typeface="Cambria" panose="02040503050406030204" pitchFamily="18" charset="0"/>
                <a:ea typeface="Cambria" panose="02040503050406030204" pitchFamily="18" charset="0"/>
              </a:rPr>
              <a:t>Ezhilsri</a:t>
            </a:r>
            <a:r>
              <a:rPr lang="en-IN" sz="1200" dirty="0">
                <a:latin typeface="Cambria" panose="02040503050406030204" pitchFamily="18" charset="0"/>
                <a:ea typeface="Cambria" panose="02040503050406030204" pitchFamily="18" charset="0"/>
              </a:rPr>
              <a:t>, K.(2024). Alumni Connect: Building Bridges Beyond Graduation Through Mobile </a:t>
            </a:r>
            <a:r>
              <a:rPr lang="en-IN" sz="1200" dirty="0" err="1">
                <a:latin typeface="Cambria" panose="02040503050406030204" pitchFamily="18" charset="0"/>
                <a:ea typeface="Cambria" panose="02040503050406030204" pitchFamily="18" charset="0"/>
              </a:rPr>
              <a:t>App.International</a:t>
            </a:r>
            <a:r>
              <a:rPr lang="en-IN" sz="1200" dirty="0">
                <a:latin typeface="Cambria" panose="02040503050406030204" pitchFamily="18" charset="0"/>
                <a:ea typeface="Cambria" panose="02040503050406030204" pitchFamily="18" charset="0"/>
              </a:rPr>
              <a:t> Journal of Engineering Research &amp; Technology (IJERT), Volume 13, Issue 10,October 2024.</a:t>
            </a:r>
          </a:p>
          <a:p>
            <a:pPr marL="0" indent="0">
              <a:buNone/>
            </a:pPr>
            <a:r>
              <a:rPr lang="en-IN" sz="1200" dirty="0">
                <a:latin typeface="Cambria" panose="02040503050406030204" pitchFamily="18" charset="0"/>
                <a:ea typeface="Cambria" panose="02040503050406030204" pitchFamily="18" charset="0"/>
              </a:rPr>
              <a:t>https://www.ijert.org/research/alumni-connect-building-bridges-beyond-graduation-through-mobile-app-IJERTV13IS100098.pdf</a:t>
            </a:r>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4D23B-5762-4655-B1C1-6B324BF595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83B04-7E1A-A9F4-A3C7-7E32472C6FEC}"/>
              </a:ext>
            </a:extLst>
          </p:cNvPr>
          <p:cNvSpPr>
            <a:spLocks noGrp="1"/>
          </p:cNvSpPr>
          <p:nvPr>
            <p:ph type="title"/>
          </p:nvPr>
        </p:nvSpPr>
        <p:spPr>
          <a:xfrm>
            <a:off x="762000" y="0"/>
            <a:ext cx="11255375" cy="868363"/>
          </a:xfrm>
        </p:spPr>
        <p:txBody>
          <a:bodyPr/>
          <a:lstStyle/>
          <a:p>
            <a:r>
              <a:rPr lang="en-IN" sz="3200" dirty="0"/>
              <a:t>GitHub Link</a:t>
            </a:r>
          </a:p>
        </p:txBody>
      </p:sp>
      <p:sp>
        <p:nvSpPr>
          <p:cNvPr id="5" name="Content Placeholder 4">
            <a:extLst>
              <a:ext uri="{FF2B5EF4-FFF2-40B4-BE49-F238E27FC236}">
                <a16:creationId xmlns:a16="http://schemas.microsoft.com/office/drawing/2014/main" id="{3D9BD56B-A111-67F2-8ED3-009059637AAC}"/>
              </a:ext>
            </a:extLst>
          </p:cNvPr>
          <p:cNvSpPr>
            <a:spLocks noGrp="1"/>
          </p:cNvSpPr>
          <p:nvPr>
            <p:ph idx="1"/>
          </p:nvPr>
        </p:nvSpPr>
        <p:spPr>
          <a:xfrm>
            <a:off x="762000" y="2934479"/>
            <a:ext cx="10668000" cy="1170991"/>
          </a:xfrm>
        </p:spPr>
        <p:txBody>
          <a:bodyPr/>
          <a:lstStyle/>
          <a:p>
            <a:r>
              <a:rPr lang="en-IN" dirty="0"/>
              <a:t>https://github.com/karenrenac/Alumni-Management-System</a:t>
            </a:r>
          </a:p>
          <a:p>
            <a:endParaRPr lang="en-IN" dirty="0"/>
          </a:p>
        </p:txBody>
      </p:sp>
    </p:spTree>
    <p:extLst>
      <p:ext uri="{BB962C8B-B14F-4D97-AF65-F5344CB8AC3E}">
        <p14:creationId xmlns:p14="http://schemas.microsoft.com/office/powerpoint/2010/main" val="119014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D00AA97D-7266-B418-F275-858C5B5E3A74}"/>
              </a:ext>
            </a:extLst>
          </p:cNvPr>
          <p:cNvSpPr>
            <a:spLocks noGrp="1" noChangeArrowheads="1"/>
          </p:cNvSpPr>
          <p:nvPr>
            <p:ph idx="1"/>
          </p:nvPr>
        </p:nvSpPr>
        <p:spPr bwMode="auto">
          <a:xfrm>
            <a:off x="812800" y="1094867"/>
            <a:ext cx="10917646" cy="50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Alumni Management Module</a:t>
            </a:r>
            <a:r>
              <a:rPr lang="en-US" dirty="0">
                <a:latin typeface="Cambria" panose="02040503050406030204" pitchFamily="18" charset="0"/>
                <a:ea typeface="Cambria" panose="02040503050406030204" pitchFamily="18" charset="0"/>
              </a:rPr>
              <a:t>" is an enterprise-grade web application developed under Tech Mahindra’s campus training initiative at Presidency University. This project was driven by the need for a centralized digital platform that strengthens engagement between the institution and its alumni community.</a:t>
            </a:r>
          </a:p>
          <a:p>
            <a:r>
              <a:rPr lang="en-US" dirty="0">
                <a:latin typeface="Cambria" panose="02040503050406030204" pitchFamily="18" charset="0"/>
                <a:ea typeface="Cambria" panose="02040503050406030204" pitchFamily="18" charset="0"/>
              </a:rPr>
              <a:t>Built with </a:t>
            </a:r>
            <a:r>
              <a:rPr lang="en-US" b="1" dirty="0">
                <a:latin typeface="Cambria" panose="02040503050406030204" pitchFamily="18" charset="0"/>
                <a:ea typeface="Cambria" panose="02040503050406030204" pitchFamily="18" charset="0"/>
              </a:rPr>
              <a:t>Spring Boot, </a:t>
            </a:r>
            <a:r>
              <a:rPr lang="en-US" b="1" dirty="0" err="1">
                <a:latin typeface="Cambria" panose="02040503050406030204" pitchFamily="18" charset="0"/>
                <a:ea typeface="Cambria" panose="02040503050406030204" pitchFamily="18" charset="0"/>
              </a:rPr>
              <a:t>Thymeleaf</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and </a:t>
            </a:r>
            <a:r>
              <a:rPr lang="en-US" b="1" dirty="0">
                <a:latin typeface="Cambria" panose="02040503050406030204" pitchFamily="18" charset="0"/>
                <a:ea typeface="Cambria" panose="02040503050406030204" pitchFamily="18" charset="0"/>
              </a:rPr>
              <a:t>MySQL</a:t>
            </a:r>
            <a:r>
              <a:rPr lang="en-US" dirty="0">
                <a:latin typeface="Cambria" panose="02040503050406030204" pitchFamily="18" charset="0"/>
                <a:ea typeface="Cambria" panose="02040503050406030204" pitchFamily="18" charset="0"/>
              </a:rPr>
              <a:t>, the system integrates role-specific functionalities, secure access control, and responsive user design. It empowers administrators to manage alumni profiles, events, and communication, while alumni can update profiles, register for events, and stay connected.</a:t>
            </a:r>
          </a:p>
          <a:p>
            <a:r>
              <a:rPr lang="en-US" dirty="0">
                <a:latin typeface="Cambria" panose="02040503050406030204" pitchFamily="18" charset="0"/>
                <a:ea typeface="Cambria" panose="02040503050406030204" pitchFamily="18" charset="0"/>
              </a:rPr>
              <a:t>This real-world development experience bridged academic learning with industry practices and delivered a scalable solution aligned with professional software engineering workflows.</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B0E5A-77A6-E75A-99B9-900F0B290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70EFA-CCFF-4197-AFFD-A1B48B1B757B}"/>
              </a:ext>
            </a:extLst>
          </p:cNvPr>
          <p:cNvSpPr>
            <a:spLocks noGrp="1"/>
          </p:cNvSpPr>
          <p:nvPr>
            <p:ph type="title"/>
          </p:nvPr>
        </p:nvSpPr>
        <p:spPr>
          <a:xfrm>
            <a:off x="812799" y="274637"/>
            <a:ext cx="11255375" cy="868363"/>
          </a:xfrm>
        </p:spPr>
        <p:txBody>
          <a:bodyPr/>
          <a:lstStyle/>
          <a:p>
            <a:r>
              <a:rPr lang="en-US" sz="2000" b="1" dirty="0">
                <a:effectLst/>
              </a:rPr>
              <a:t>Mapping project with the Sustainable Development Goals (SDGs).</a:t>
            </a:r>
            <a:br>
              <a:rPr lang="en-IN" sz="2000" dirty="0">
                <a:effectLst/>
              </a:rPr>
            </a:br>
            <a:endParaRPr lang="en-IN" sz="3200" dirty="0"/>
          </a:p>
        </p:txBody>
      </p:sp>
      <p:pic>
        <p:nvPicPr>
          <p:cNvPr id="3" name="Content Placeholder 2" descr="Sustainable Development Goals">
            <a:extLst>
              <a:ext uri="{FF2B5EF4-FFF2-40B4-BE49-F238E27FC236}">
                <a16:creationId xmlns:a16="http://schemas.microsoft.com/office/drawing/2014/main" id="{C826F0EE-1068-827B-DF18-2CE264FF77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95803" y="982549"/>
            <a:ext cx="7800393" cy="5516236"/>
          </a:xfrm>
          <a:prstGeom prst="rect">
            <a:avLst/>
          </a:prstGeom>
          <a:noFill/>
          <a:ln>
            <a:noFill/>
          </a:ln>
        </p:spPr>
      </p:pic>
    </p:spTree>
    <p:extLst>
      <p:ext uri="{BB962C8B-B14F-4D97-AF65-F5344CB8AC3E}">
        <p14:creationId xmlns:p14="http://schemas.microsoft.com/office/powerpoint/2010/main" val="212643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7019-D6D6-B097-9EA8-6C70EC017E81}"/>
              </a:ext>
            </a:extLst>
          </p:cNvPr>
          <p:cNvSpPr>
            <a:spLocks noGrp="1"/>
          </p:cNvSpPr>
          <p:nvPr>
            <p:ph type="title"/>
          </p:nvPr>
        </p:nvSpPr>
        <p:spPr>
          <a:xfrm>
            <a:off x="812799" y="274637"/>
            <a:ext cx="11255375" cy="868363"/>
          </a:xfrm>
        </p:spPr>
        <p:txBody>
          <a:bodyPr/>
          <a:lstStyle/>
          <a:p>
            <a:r>
              <a:rPr lang="en-US" sz="2000" b="1" dirty="0">
                <a:effectLst/>
              </a:rPr>
              <a:t>Mapping project with the Sustainable Development Goals (SDGs).</a:t>
            </a:r>
            <a:br>
              <a:rPr lang="en-IN" sz="2000" dirty="0">
                <a:effectLst/>
              </a:rPr>
            </a:br>
            <a:endParaRPr lang="en-IN" sz="3200" dirty="0"/>
          </a:p>
        </p:txBody>
      </p:sp>
      <p:sp>
        <p:nvSpPr>
          <p:cNvPr id="6" name="Content Placeholder 5">
            <a:extLst>
              <a:ext uri="{FF2B5EF4-FFF2-40B4-BE49-F238E27FC236}">
                <a16:creationId xmlns:a16="http://schemas.microsoft.com/office/drawing/2014/main" id="{66BE6A77-CCAF-1665-AE64-36B08C64D5E0}"/>
              </a:ext>
            </a:extLst>
          </p:cNvPr>
          <p:cNvSpPr>
            <a:spLocks noGrp="1"/>
          </p:cNvSpPr>
          <p:nvPr>
            <p:ph idx="1"/>
          </p:nvPr>
        </p:nvSpPr>
        <p:spPr>
          <a:xfrm>
            <a:off x="812799" y="939801"/>
            <a:ext cx="10871200" cy="4952997"/>
          </a:xfrm>
        </p:spPr>
        <p:txBody>
          <a:bodyPr>
            <a:noAutofit/>
          </a:bodyPr>
          <a:lstStyle/>
          <a:p>
            <a:pPr marL="0" indent="0">
              <a:buNone/>
            </a:pPr>
            <a:r>
              <a:rPr lang="en-US" sz="1600" b="1" dirty="0">
                <a:latin typeface="Cambria" panose="02040503050406030204" pitchFamily="18" charset="0"/>
                <a:ea typeface="Cambria" panose="02040503050406030204" pitchFamily="18" charset="0"/>
              </a:rPr>
              <a:t>SDG 4 – Quality Education</a:t>
            </a:r>
          </a:p>
          <a:p>
            <a:pPr marL="0" indent="0">
              <a:buNone/>
            </a:pPr>
            <a:r>
              <a:rPr lang="en-US" sz="1600" dirty="0">
                <a:latin typeface="Cambria" panose="02040503050406030204" pitchFamily="18" charset="0"/>
                <a:ea typeface="Cambria" panose="02040503050406030204" pitchFamily="18" charset="0"/>
              </a:rPr>
              <a:t>Your system creates a platform for alumni to stay connected, share experiences, and provide mentorship, indirectly enhancing access to education resources for current students. The alumni directory, events, and networking opportunities contribute to lifelong learning and institutional development.</a:t>
            </a:r>
          </a:p>
          <a:p>
            <a:pPr marL="0" indent="0">
              <a:buNone/>
            </a:pPr>
            <a:r>
              <a:rPr lang="en-US" sz="1600" b="1" dirty="0">
                <a:latin typeface="Cambria" panose="02040503050406030204" pitchFamily="18" charset="0"/>
                <a:ea typeface="Cambria" panose="02040503050406030204" pitchFamily="18" charset="0"/>
              </a:rPr>
              <a:t>SDG 8 – Decent Work and Economic Growth</a:t>
            </a:r>
          </a:p>
          <a:p>
            <a:pPr marL="0" indent="0">
              <a:buNone/>
            </a:pPr>
            <a:r>
              <a:rPr lang="en-US" sz="1600" dirty="0">
                <a:latin typeface="Cambria" panose="02040503050406030204" pitchFamily="18" charset="0"/>
                <a:ea typeface="Cambria" panose="02040503050406030204" pitchFamily="18" charset="0"/>
              </a:rPr>
              <a:t>By maintaining strong alumni networks, institutions can facilitate job referrals, internships, and career guidance — promoting employability and economic opportunities among students and graduates.</a:t>
            </a:r>
          </a:p>
          <a:p>
            <a:pPr marL="0" indent="0">
              <a:buNone/>
            </a:pPr>
            <a:r>
              <a:rPr lang="en-US" sz="1600" b="1" dirty="0">
                <a:latin typeface="Cambria" panose="02040503050406030204" pitchFamily="18" charset="0"/>
                <a:ea typeface="Cambria" panose="02040503050406030204" pitchFamily="18" charset="0"/>
              </a:rPr>
              <a:t>SDG 9 – Industry, Innovation, and Infrastructure</a:t>
            </a:r>
          </a:p>
          <a:p>
            <a:pPr marL="0" indent="0">
              <a:buNone/>
            </a:pPr>
            <a:r>
              <a:rPr lang="en-US" sz="1600" dirty="0">
                <a:latin typeface="Cambria" panose="02040503050406030204" pitchFamily="18" charset="0"/>
                <a:ea typeface="Cambria" panose="02040503050406030204" pitchFamily="18" charset="0"/>
              </a:rPr>
              <a:t>The system itself is a technological innovation that strengthens digital infrastructure for educational institutions. It encourages the adoption of modern tools in academic administration and alumni engagement.</a:t>
            </a:r>
          </a:p>
          <a:p>
            <a:pPr marL="0" indent="0">
              <a:buNone/>
            </a:pPr>
            <a:r>
              <a:rPr lang="en-US" sz="1600" b="1" dirty="0">
                <a:latin typeface="Cambria" panose="02040503050406030204" pitchFamily="18" charset="0"/>
                <a:ea typeface="Cambria" panose="02040503050406030204" pitchFamily="18" charset="0"/>
              </a:rPr>
              <a:t>SDG 10 – Reduced Inequalities</a:t>
            </a:r>
          </a:p>
          <a:p>
            <a:pPr marL="0" indent="0">
              <a:buNone/>
            </a:pPr>
            <a:r>
              <a:rPr lang="en-US" sz="1600" dirty="0">
                <a:latin typeface="Cambria" panose="02040503050406030204" pitchFamily="18" charset="0"/>
                <a:ea typeface="Cambria" panose="02040503050406030204" pitchFamily="18" charset="0"/>
              </a:rPr>
              <a:t>The system ensures equal opportunity for all alumni to connect and be recognized, regardless of their background or location. Public directories and open access (for viewing) reduce barriers to visibility and participation.</a:t>
            </a:r>
          </a:p>
          <a:p>
            <a:pPr marL="0" indent="0">
              <a:buNone/>
            </a:pPr>
            <a:r>
              <a:rPr lang="en-US" sz="1600" b="1" dirty="0">
                <a:latin typeface="Cambria" panose="02040503050406030204" pitchFamily="18" charset="0"/>
                <a:ea typeface="Cambria" panose="02040503050406030204" pitchFamily="18" charset="0"/>
              </a:rPr>
              <a:t>SDG 11 – Sustainable Cities and Communities</a:t>
            </a:r>
          </a:p>
          <a:p>
            <a:pPr marL="0" indent="0">
              <a:buNone/>
            </a:pPr>
            <a:r>
              <a:rPr lang="en-US" sz="1600" dirty="0">
                <a:latin typeface="Cambria" panose="02040503050406030204" pitchFamily="18" charset="0"/>
                <a:ea typeface="Cambria" panose="02040503050406030204" pitchFamily="18" charset="0"/>
              </a:rPr>
              <a:t>Alumni events and community outreach features can support civic engagement, volunteerism and social development. By strengthening alumni ties, institutions can promote active citizenship and knowledge-sharing within communities.</a:t>
            </a:r>
          </a:p>
          <a:p>
            <a:pPr marL="0" indent="0">
              <a:buNone/>
            </a:pPr>
            <a:r>
              <a:rPr lang="en-US" sz="1600" b="1" dirty="0">
                <a:latin typeface="Cambria" panose="02040503050406030204" pitchFamily="18" charset="0"/>
                <a:ea typeface="Cambria" panose="02040503050406030204" pitchFamily="18" charset="0"/>
              </a:rPr>
              <a:t>SDG 17 – Partnerships for the Goals</a:t>
            </a:r>
          </a:p>
          <a:p>
            <a:pPr marL="0" indent="0">
              <a:buNone/>
            </a:pPr>
            <a:r>
              <a:rPr lang="en-US" sz="1600" dirty="0">
                <a:latin typeface="Cambria" panose="02040503050406030204" pitchFamily="18" charset="0"/>
                <a:ea typeface="Cambria" panose="02040503050406030204" pitchFamily="18" charset="0"/>
              </a:rPr>
              <a:t>Alumni systems foster partnerships — not just among alumni, but between institutions, industries, and communities. These collaborations can lead to funding, mentoring, and capacity-building initiatives.</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0913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4920-2BAF-D484-F459-C1DB79456419}"/>
              </a:ext>
            </a:extLst>
          </p:cNvPr>
          <p:cNvSpPr>
            <a:spLocks noGrp="1"/>
          </p:cNvSpPr>
          <p:nvPr>
            <p:ph type="title"/>
          </p:nvPr>
        </p:nvSpPr>
        <p:spPr/>
        <p:txBody>
          <a:bodyPr/>
          <a:lstStyle/>
          <a:p>
            <a:r>
              <a:rPr lang="en-US" dirty="0"/>
              <a:t>Similarity Report</a:t>
            </a:r>
            <a:endParaRPr lang="en-IN" dirty="0"/>
          </a:p>
        </p:txBody>
      </p:sp>
      <p:pic>
        <p:nvPicPr>
          <p:cNvPr id="6" name="Picture 5"/>
          <p:cNvPicPr>
            <a:picLocks noChangeAspect="1"/>
          </p:cNvPicPr>
          <p:nvPr/>
        </p:nvPicPr>
        <p:blipFill>
          <a:blip r:embed="rId2"/>
          <a:stretch>
            <a:fillRect/>
          </a:stretch>
        </p:blipFill>
        <p:spPr>
          <a:xfrm>
            <a:off x="2354094" y="1011677"/>
            <a:ext cx="7315199" cy="4535157"/>
          </a:xfrm>
          <a:prstGeom prst="rect">
            <a:avLst/>
          </a:prstGeom>
        </p:spPr>
      </p:pic>
    </p:spTree>
    <p:extLst>
      <p:ext uri="{BB962C8B-B14F-4D97-AF65-F5344CB8AC3E}">
        <p14:creationId xmlns:p14="http://schemas.microsoft.com/office/powerpoint/2010/main" val="4175717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Rectangle 1">
            <a:extLst>
              <a:ext uri="{FF2B5EF4-FFF2-40B4-BE49-F238E27FC236}">
                <a16:creationId xmlns:a16="http://schemas.microsoft.com/office/drawing/2014/main" id="{3491A791-731E-7582-10B7-4597B4F69065}"/>
              </a:ext>
            </a:extLst>
          </p:cNvPr>
          <p:cNvSpPr>
            <a:spLocks noGrp="1" noChangeArrowheads="1"/>
          </p:cNvSpPr>
          <p:nvPr>
            <p:ph idx="1"/>
          </p:nvPr>
        </p:nvSpPr>
        <p:spPr bwMode="auto">
          <a:xfrm>
            <a:off x="812800" y="950873"/>
            <a:ext cx="10668000" cy="567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latin typeface="Cambria" panose="02040503050406030204" pitchFamily="18" charset="0"/>
                <a:ea typeface="Cambria" panose="02040503050406030204" pitchFamily="18" charset="0"/>
              </a:rPr>
              <a:t>Contemporary alumni management systems have transitioned from manual databases to interactive, secure, web-based platforms. Literature emphasizes centralized access to alumni data and enhanced user experience through responsive design. Several studies stress the need for real-time communication, highlighting the role of integrated messaging systems and APIs like LinkedIn for auto-updated profiles.</a:t>
            </a:r>
          </a:p>
          <a:p>
            <a:r>
              <a:rPr lang="en-US" sz="2200" dirty="0">
                <a:latin typeface="Cambria" panose="02040503050406030204" pitchFamily="18" charset="0"/>
                <a:ea typeface="Cambria" panose="02040503050406030204" pitchFamily="18" charset="0"/>
              </a:rPr>
              <a:t>Privacy and security are recurring themes, with best practices involving encrypted logins, controlled access rights, and secured data hosting. Role-based architectures, like those implemented in our project, are considered optimal for organizing system privileges and workflows. </a:t>
            </a:r>
          </a:p>
          <a:p>
            <a:r>
              <a:rPr lang="en-US" sz="2200" dirty="0">
                <a:latin typeface="Cambria" panose="02040503050406030204" pitchFamily="18" charset="0"/>
                <a:ea typeface="Cambria" panose="02040503050406030204" pitchFamily="18" charset="0"/>
              </a:rPr>
              <a:t>However, research also points out that a significant number of existing systems fail to deliver a truly interactive alumni experience, lacking features like mentorship programs, real-time dashboards, or modular scalability. These findings strongly informed our design choices, encouraging the adoption of robust frameworks and user-centric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43001"/>
            <a:ext cx="10668000" cy="4952997"/>
          </a:xfrm>
        </p:spPr>
        <p:txBody>
          <a:bodyPr>
            <a:normAutofit/>
          </a:bodyPr>
          <a:lstStyle/>
          <a:p>
            <a:r>
              <a:rPr lang="en-US" sz="2200" dirty="0">
                <a:latin typeface="Cambria" panose="02040503050406030204" pitchFamily="18" charset="0"/>
                <a:ea typeface="Cambria" panose="02040503050406030204" pitchFamily="18" charset="0"/>
              </a:rPr>
              <a:t>Several studies stress the need for real-time communication, highlighting the role of integrated messaging systems and APIs like LinkedIn for auto-updated profiles. Technical architectures commonly adopt layered models, separating concerns across controllers, services, and data layers. Systems employing HTML, JavaScript, and Java-based frameworks (such as Spring Boot) show superior maintainability and performance.</a:t>
            </a:r>
          </a:p>
          <a:p>
            <a:r>
              <a:rPr lang="en-US" sz="2200" dirty="0">
                <a:latin typeface="Cambria" panose="02040503050406030204" pitchFamily="18" charset="0"/>
                <a:ea typeface="Cambria" panose="02040503050406030204" pitchFamily="18" charset="0"/>
              </a:rPr>
              <a:t>Importantly, privacy and role-based access remain critical, with many implementations favoring JPA-managed databases and encrypted authentication to ensure security and compliance.</a:t>
            </a:r>
            <a:endParaRPr lang="en-GB"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3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1863D-B149-421F-BAC0-DAE061214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3CF5A2-253E-7EDA-7895-D585D1A22F52}"/>
              </a:ext>
            </a:extLst>
          </p:cNvPr>
          <p:cNvSpPr>
            <a:spLocks noGrp="1"/>
          </p:cNvSpPr>
          <p:nvPr>
            <p:ph type="title"/>
          </p:nvPr>
        </p:nvSpPr>
        <p:spPr/>
        <p:txBody>
          <a:bodyPr/>
          <a:lstStyle/>
          <a:p>
            <a:r>
              <a:rPr lang="en-GB" dirty="0"/>
              <a:t>Research Gaps Identified</a:t>
            </a:r>
          </a:p>
        </p:txBody>
      </p:sp>
      <p:sp>
        <p:nvSpPr>
          <p:cNvPr id="4" name="Rectangle 1">
            <a:extLst>
              <a:ext uri="{FF2B5EF4-FFF2-40B4-BE49-F238E27FC236}">
                <a16:creationId xmlns:a16="http://schemas.microsoft.com/office/drawing/2014/main" id="{CAE46259-8942-5EBC-F42F-F2CC07C4D8AC}"/>
              </a:ext>
            </a:extLst>
          </p:cNvPr>
          <p:cNvSpPr>
            <a:spLocks noGrp="1" noChangeArrowheads="1"/>
          </p:cNvSpPr>
          <p:nvPr>
            <p:ph idx="1"/>
          </p:nvPr>
        </p:nvSpPr>
        <p:spPr bwMode="auto">
          <a:xfrm>
            <a:off x="812800" y="877176"/>
            <a:ext cx="1076007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b="1" dirty="0">
                <a:latin typeface="Cambria" panose="02040503050406030204" pitchFamily="18" charset="0"/>
                <a:ea typeface="Cambria" panose="02040503050406030204" pitchFamily="18" charset="0"/>
              </a:rPr>
              <a:t>1. Legacy Design and Manual Data Handling</a:t>
            </a:r>
            <a:r>
              <a:rPr lang="en-IN" b="1" dirty="0">
                <a:latin typeface="Cambria" panose="02040503050406030204" pitchFamily="18" charset="0"/>
                <a:ea typeface="Cambria" panose="02040503050406030204" pitchFamily="18" charset="0"/>
              </a:rPr>
              <a:t>:</a:t>
            </a:r>
          </a:p>
          <a:p>
            <a:pPr marL="0" lvl="0" indent="0" eaLnBrk="0" fontAlgn="base" hangingPunct="0">
              <a:spcBef>
                <a:spcPct val="0"/>
              </a:spcBef>
              <a:spcAft>
                <a:spcPct val="0"/>
              </a:spcAft>
              <a:buNone/>
            </a:pPr>
            <a:r>
              <a:rPr lang="en-US" dirty="0">
                <a:latin typeface="Cambria" panose="02040503050406030204" pitchFamily="18" charset="0"/>
                <a:ea typeface="Cambria" panose="02040503050406030204" pitchFamily="18" charset="0"/>
              </a:rPr>
              <a:t>Many existing Alumni Management Systems (AMS) continue to rely on outdated architectures and manual processes, such as Excel-based data storage. This approach introduces risks of inconsistency, limited multi-user access, and slow information retrieval.</a:t>
            </a:r>
          </a:p>
          <a:p>
            <a:pPr marL="0" lvl="0" indent="0" eaLnBrk="0" fontAlgn="base" hangingPunct="0">
              <a:spcBef>
                <a:spcPct val="0"/>
              </a:spcBef>
              <a:spcAft>
                <a:spcPct val="0"/>
              </a:spcAft>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a:t>
            </a:r>
            <a:r>
              <a:rPr lang="en-IN" b="1" dirty="0">
                <a:latin typeface="Cambria" panose="02040503050406030204" pitchFamily="18" charset="0"/>
                <a:ea typeface="Cambria" panose="02040503050406030204" pitchFamily="18" charset="0"/>
              </a:rPr>
              <a:t>Poor Mobile Responsiveness</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A lack of responsive design makes many AMS platforms difficult to access via smartphones or tablets. This is especially problematic given that most users especially younger alumni, expect mobile-first usability in modern applications.</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a:t>
            </a:r>
            <a:r>
              <a:rPr lang="en-IN" b="1" dirty="0">
                <a:latin typeface="Cambria" panose="02040503050406030204" pitchFamily="18" charset="0"/>
                <a:ea typeface="Cambria" panose="02040503050406030204" pitchFamily="18" charset="0"/>
              </a:rPr>
              <a:t>Limited User Interactivity</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Current systems often restrict communication flows, allowing alumni-student interactions only via administrative approval. This bottleneck prevents natural mentoring opportunities and diminishes active engagement within the alumni network.</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2601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DA6E-D2EC-F97C-EC1C-8A6C7F041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A62A56-1E57-5DC9-0BC1-1EA1FD044284}"/>
              </a:ext>
            </a:extLst>
          </p:cNvPr>
          <p:cNvSpPr>
            <a:spLocks noGrp="1"/>
          </p:cNvSpPr>
          <p:nvPr>
            <p:ph type="title"/>
          </p:nvPr>
        </p:nvSpPr>
        <p:spPr/>
        <p:txBody>
          <a:bodyPr/>
          <a:lstStyle/>
          <a:p>
            <a:r>
              <a:rPr lang="en-GB" dirty="0"/>
              <a:t>Research Gaps Identified</a:t>
            </a:r>
          </a:p>
        </p:txBody>
      </p:sp>
      <p:sp>
        <p:nvSpPr>
          <p:cNvPr id="6" name="Rectangle 2">
            <a:extLst>
              <a:ext uri="{FF2B5EF4-FFF2-40B4-BE49-F238E27FC236}">
                <a16:creationId xmlns:a16="http://schemas.microsoft.com/office/drawing/2014/main" id="{CF6DC8C8-8F96-71F6-1893-5166C064BC2F}"/>
              </a:ext>
            </a:extLst>
          </p:cNvPr>
          <p:cNvSpPr>
            <a:spLocks noGrp="1" noChangeArrowheads="1"/>
          </p:cNvSpPr>
          <p:nvPr>
            <p:ph idx="1"/>
          </p:nvPr>
        </p:nvSpPr>
        <p:spPr bwMode="auto">
          <a:xfrm>
            <a:off x="812800" y="1357814"/>
            <a:ext cx="10668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 </a:t>
            </a:r>
            <a:r>
              <a:rPr lang="en-US" b="1" dirty="0">
                <a:latin typeface="Cambria" panose="02040503050406030204" pitchFamily="18" charset="0"/>
                <a:ea typeface="Cambria" panose="02040503050406030204" pitchFamily="18" charset="0"/>
              </a:rPr>
              <a:t>Lack of Social Media and External Integrations</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Social platform connectivity, such as LinkedIn API integration—is either missing or improperly implemented. This restricts automated profile updates and diminishes the system’s appeal and long-term utility.</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None/>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 </a:t>
            </a:r>
            <a:r>
              <a:rPr lang="en-IN" b="1" dirty="0">
                <a:latin typeface="Cambria" panose="02040503050406030204" pitchFamily="18" charset="0"/>
                <a:ea typeface="Cambria" panose="02040503050406030204" pitchFamily="18" charset="0"/>
              </a:rPr>
              <a:t>Guiding the Proposed System</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These persistent issues directly shaped our design choices. The proposed system addresses these gaps with a secure, mobile-responsive, role-driven architecture that enables real-time communication, scalable modularity, and potential for future integrations.</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2410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4" name="Rectangle 1">
            <a:extLst>
              <a:ext uri="{FF2B5EF4-FFF2-40B4-BE49-F238E27FC236}">
                <a16:creationId xmlns:a16="http://schemas.microsoft.com/office/drawing/2014/main" id="{BE8E8F30-5AE2-B75C-0028-A23DA7F204AE}"/>
              </a:ext>
            </a:extLst>
          </p:cNvPr>
          <p:cNvSpPr>
            <a:spLocks noGrp="1" noChangeArrowheads="1"/>
          </p:cNvSpPr>
          <p:nvPr>
            <p:ph idx="1"/>
          </p:nvPr>
        </p:nvSpPr>
        <p:spPr bwMode="auto">
          <a:xfrm>
            <a:off x="812800" y="945532"/>
            <a:ext cx="11029406"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IN" sz="1800" b="1" dirty="0">
                <a:latin typeface="Cambria" panose="02040503050406030204" pitchFamily="18" charset="0"/>
                <a:ea typeface="Cambria" panose="02040503050406030204" pitchFamily="18" charset="0"/>
              </a:rPr>
              <a:t>1. Requirement Analysis</a:t>
            </a:r>
            <a:endParaRPr lang="en-IN"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The process began with stakeholder interviews involving administrators, students, and technical staff. Functional and non-functional requirements were gathered to ensure system relevance and feasibility.</a:t>
            </a:r>
            <a:r>
              <a:rPr lang="en-IN" sz="1800" dirty="0">
                <a:latin typeface="Cambria" panose="02040503050406030204" pitchFamily="18" charset="0"/>
                <a:ea typeface="Cambria" panose="02040503050406030204" pitchFamily="18" charset="0"/>
              </a:rPr>
              <a:t> Core functionalities identified included alumni registration, profile management, secure login, event management, and admin communication.</a:t>
            </a:r>
            <a:endParaRPr lang="en-US" sz="1800" dirty="0">
              <a:latin typeface="Cambria" panose="02040503050406030204" pitchFamily="18" charset="0"/>
              <a:ea typeface="Cambria" panose="02040503050406030204" pitchFamily="18" charset="0"/>
            </a:endParaRPr>
          </a:p>
          <a:p>
            <a:pPr marL="0" indent="0">
              <a:buNone/>
            </a:pPr>
            <a:r>
              <a:rPr lang="en-IN" sz="1800" b="1" dirty="0">
                <a:latin typeface="Cambria" panose="02040503050406030204" pitchFamily="18" charset="0"/>
                <a:ea typeface="Cambria" panose="02040503050406030204" pitchFamily="18" charset="0"/>
              </a:rPr>
              <a:t>2. Full Stack Development</a:t>
            </a:r>
            <a:endParaRPr lang="en-IN"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The system was built using a Java-based full-stack architecture.</a:t>
            </a:r>
            <a:r>
              <a:rPr lang="en-US" sz="1800" b="1" dirty="0">
                <a:latin typeface="Cambria" panose="02040503050406030204" pitchFamily="18" charset="0"/>
                <a:ea typeface="Cambria" panose="02040503050406030204" pitchFamily="18" charset="0"/>
              </a:rPr>
              <a:t> Spring Boot</a:t>
            </a:r>
            <a:r>
              <a:rPr lang="en-US" sz="1800" dirty="0">
                <a:latin typeface="Cambria" panose="02040503050406030204" pitchFamily="18" charset="0"/>
                <a:ea typeface="Cambria" panose="02040503050406030204" pitchFamily="18" charset="0"/>
              </a:rPr>
              <a:t> facilitated rapid backend development with built-in dependency management and embedded Tomcat server.</a:t>
            </a:r>
            <a:r>
              <a:rPr lang="en-US" sz="1800" b="1" dirty="0">
                <a:latin typeface="Cambria" panose="02040503050406030204" pitchFamily="18" charset="0"/>
                <a:ea typeface="Cambria" panose="02040503050406030204" pitchFamily="18" charset="0"/>
              </a:rPr>
              <a:t> Spring MVC</a:t>
            </a:r>
            <a:r>
              <a:rPr lang="en-US" sz="1800" dirty="0">
                <a:latin typeface="Cambria" panose="02040503050406030204" pitchFamily="18" charset="0"/>
                <a:ea typeface="Cambria" panose="02040503050406030204" pitchFamily="18" charset="0"/>
              </a:rPr>
              <a:t> was used to separate concerns across controllers, services, and repositories</a:t>
            </a:r>
          </a:p>
          <a:p>
            <a:pPr marL="0" indent="0">
              <a:buNone/>
            </a:pPr>
            <a:r>
              <a:rPr lang="en-IN" sz="1800" b="1" dirty="0">
                <a:latin typeface="Cambria" panose="02040503050406030204" pitchFamily="18" charset="0"/>
                <a:ea typeface="Cambria" panose="02040503050406030204" pitchFamily="18" charset="0"/>
              </a:rPr>
              <a:t>3. Frontend Integration</a:t>
            </a:r>
          </a:p>
          <a:p>
            <a:r>
              <a:rPr lang="en-US" sz="1800" b="1" dirty="0" err="1">
                <a:latin typeface="Cambria" panose="02040503050406030204" pitchFamily="18" charset="0"/>
                <a:ea typeface="Cambria" panose="02040503050406030204" pitchFamily="18" charset="0"/>
              </a:rPr>
              <a:t>Thymeleaf</a:t>
            </a:r>
            <a:r>
              <a:rPr lang="en-US" sz="1800" dirty="0">
                <a:latin typeface="Cambria" panose="02040503050406030204" pitchFamily="18" charset="0"/>
                <a:ea typeface="Cambria" panose="02040503050406030204" pitchFamily="18" charset="0"/>
              </a:rPr>
              <a:t> was used as a server-side templating engine to dynamically render HTML content. UI templates adapted to user roles (Admin/Alumni) were implemented for seamless navigation and personalized experience.</a:t>
            </a:r>
            <a:endParaRPr lang="en-IN" sz="1800" dirty="0">
              <a:latin typeface="Cambria" panose="02040503050406030204" pitchFamily="18" charset="0"/>
              <a:ea typeface="Cambria" panose="02040503050406030204" pitchFamily="18" charset="0"/>
            </a:endParaRPr>
          </a:p>
          <a:p>
            <a:pPr marL="0" indent="0">
              <a:buNone/>
            </a:pPr>
            <a:r>
              <a:rPr lang="en-IN" sz="1800" b="1" dirty="0">
                <a:latin typeface="Cambria" panose="02040503050406030204" pitchFamily="18" charset="0"/>
                <a:ea typeface="Cambria" panose="02040503050406030204" pitchFamily="18" charset="0"/>
              </a:rPr>
              <a:t>4. Database Management</a:t>
            </a:r>
          </a:p>
          <a:p>
            <a:r>
              <a:rPr lang="en-US" sz="1800" b="1" dirty="0">
                <a:latin typeface="Cambria" panose="02040503050406030204" pitchFamily="18" charset="0"/>
                <a:ea typeface="Cambria" panose="02040503050406030204" pitchFamily="18" charset="0"/>
              </a:rPr>
              <a:t>MySQL</a:t>
            </a:r>
            <a:r>
              <a:rPr lang="en-US" sz="1800" dirty="0">
                <a:latin typeface="Cambria" panose="02040503050406030204" pitchFamily="18" charset="0"/>
                <a:ea typeface="Cambria" panose="02040503050406030204" pitchFamily="18" charset="0"/>
              </a:rPr>
              <a:t> served as the relational database for storing user data, events, messages, and logs.</a:t>
            </a:r>
            <a:r>
              <a:rPr lang="en-US" sz="1800" b="1" dirty="0">
                <a:latin typeface="Cambria" panose="02040503050406030204" pitchFamily="18" charset="0"/>
                <a:ea typeface="Cambria" panose="02040503050406030204" pitchFamily="18" charset="0"/>
              </a:rPr>
              <a:t> Spring JPA</a:t>
            </a:r>
            <a:r>
              <a:rPr lang="en-US" sz="1800" dirty="0">
                <a:latin typeface="Cambria" panose="02040503050406030204" pitchFamily="18" charset="0"/>
                <a:ea typeface="Cambria" panose="02040503050406030204" pitchFamily="18" charset="0"/>
              </a:rPr>
              <a:t> (Hibernate) enabled automatic schema generation, object-relational mapping (ORM), and simplified query operations.</a:t>
            </a:r>
            <a:endParaRPr lang="en-IN" sz="1800" dirty="0">
              <a:latin typeface="Cambria" panose="02040503050406030204" pitchFamily="18" charset="0"/>
              <a:ea typeface="Cambria" panose="02040503050406030204" pitchFamily="18" charset="0"/>
            </a:endParaRPr>
          </a:p>
          <a:p>
            <a:endParaRPr lang="en-US" sz="1800"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endParaRPr lang="en-IN" dirty="0"/>
          </a:p>
        </p:txBody>
      </p:sp>
      <p:sp>
        <p:nvSpPr>
          <p:cNvPr id="3" name="Content Placeholder 2"/>
          <p:cNvSpPr>
            <a:spLocks noGrp="1"/>
          </p:cNvSpPr>
          <p:nvPr>
            <p:ph idx="1"/>
          </p:nvPr>
        </p:nvSpPr>
        <p:spPr/>
        <p:txBody>
          <a:bodyPr/>
          <a:lstStyle/>
          <a:p>
            <a:pPr marL="0" indent="0">
              <a:buNone/>
            </a:pPr>
            <a:r>
              <a:rPr lang="en-IN" b="1" dirty="0">
                <a:latin typeface="Cambria" panose="02040503050406030204" pitchFamily="18" charset="0"/>
                <a:ea typeface="Cambria" panose="02040503050406030204" pitchFamily="18" charset="0"/>
              </a:rPr>
              <a:t>5. Security Enforcement</a:t>
            </a:r>
          </a:p>
          <a:p>
            <a:r>
              <a:rPr lang="en-US" b="1" dirty="0">
                <a:latin typeface="Cambria" panose="02040503050406030204" pitchFamily="18" charset="0"/>
                <a:ea typeface="Cambria" panose="02040503050406030204" pitchFamily="18" charset="0"/>
              </a:rPr>
              <a:t>Spring Security</a:t>
            </a:r>
            <a:r>
              <a:rPr lang="en-US" dirty="0">
                <a:latin typeface="Cambria" panose="02040503050406030204" pitchFamily="18" charset="0"/>
                <a:ea typeface="Cambria" panose="02040503050406030204" pitchFamily="18" charset="0"/>
              </a:rPr>
              <a:t> provided role-based access control and session authentication. Passwords were encrypted using </a:t>
            </a:r>
            <a:r>
              <a:rPr lang="en-US" b="1" dirty="0" err="1">
                <a:latin typeface="Cambria" panose="02040503050406030204" pitchFamily="18" charset="0"/>
                <a:ea typeface="Cambria" panose="02040503050406030204" pitchFamily="18" charset="0"/>
              </a:rPr>
              <a:t>BCrypt</a:t>
            </a:r>
            <a:r>
              <a:rPr lang="en-US" b="1" dirty="0">
                <a:latin typeface="Cambria" panose="02040503050406030204" pitchFamily="18" charset="0"/>
                <a:ea typeface="Cambria" panose="02040503050406030204" pitchFamily="18" charset="0"/>
              </a:rPr>
              <a:t> hashing</a:t>
            </a:r>
            <a:r>
              <a:rPr lang="en-US" dirty="0">
                <a:latin typeface="Cambria" panose="02040503050406030204" pitchFamily="18" charset="0"/>
                <a:ea typeface="Cambria" panose="02040503050406030204" pitchFamily="18" charset="0"/>
              </a:rPr>
              <a:t>, and admin/alumni roles were strictly enforced via route restrictions and annotations.</a:t>
            </a:r>
          </a:p>
          <a:p>
            <a:pPr marL="0" indent="0">
              <a:buNone/>
            </a:pPr>
            <a:r>
              <a:rPr lang="en-IN" b="1" dirty="0">
                <a:latin typeface="Cambria" panose="02040503050406030204" pitchFamily="18" charset="0"/>
                <a:ea typeface="Cambria" panose="02040503050406030204" pitchFamily="18" charset="0"/>
              </a:rPr>
              <a:t>6. Collaboration and Testing</a:t>
            </a:r>
          </a:p>
          <a:p>
            <a:r>
              <a:rPr lang="en-US" b="1" dirty="0">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was used for version control, collaborative development, and issue tracking. Integration and unit tests were written to verify business logic and ensure stability across modules during development.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924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10" name="Content Placeholder 9">
            <a:extLst>
              <a:ext uri="{FF2B5EF4-FFF2-40B4-BE49-F238E27FC236}">
                <a16:creationId xmlns:a16="http://schemas.microsoft.com/office/drawing/2014/main" id="{4B7DD1D1-9518-2016-9925-06972E162C71}"/>
              </a:ext>
            </a:extLst>
          </p:cNvPr>
          <p:cNvSpPr>
            <a:spLocks noGrp="1"/>
          </p:cNvSpPr>
          <p:nvPr>
            <p:ph idx="1"/>
          </p:nvPr>
        </p:nvSpPr>
        <p:spPr/>
        <p:txBody>
          <a:bodyPr/>
          <a:lstStyle/>
          <a:p>
            <a:endParaRPr lang="en-US" dirty="0">
              <a:latin typeface="Cambria" panose="02040503050406030204" pitchFamily="18" charset="0"/>
              <a:ea typeface="Cambria" panose="02040503050406030204" pitchFamily="18" charset="0"/>
            </a:endParaRPr>
          </a:p>
          <a:p>
            <a:endParaRPr lang="en-IN" dirty="0"/>
          </a:p>
        </p:txBody>
      </p:sp>
      <p:sp>
        <p:nvSpPr>
          <p:cNvPr id="4" name="Rectangle 2">
            <a:extLst>
              <a:ext uri="{FF2B5EF4-FFF2-40B4-BE49-F238E27FC236}">
                <a16:creationId xmlns:a16="http://schemas.microsoft.com/office/drawing/2014/main" id="{2165B2CF-36AB-060F-CA64-8A308C67A282}"/>
              </a:ext>
            </a:extLst>
          </p:cNvPr>
          <p:cNvSpPr>
            <a:spLocks noChangeArrowheads="1"/>
          </p:cNvSpPr>
          <p:nvPr/>
        </p:nvSpPr>
        <p:spPr bwMode="auto">
          <a:xfrm>
            <a:off x="812800" y="920622"/>
            <a:ext cx="106680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Cambria" panose="02040503050406030204" pitchFamily="18" charset="0"/>
                <a:ea typeface="Cambria" panose="02040503050406030204" pitchFamily="18" charset="0"/>
              </a:rPr>
              <a:t>1.Centralized &amp; Secure Architecture</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system was designed as a centralized, web-based platform to manage alumni data securely. It incorporates role-based access and Spring Security for encrypted login, password protection (using </a:t>
            </a:r>
            <a:r>
              <a:rPr lang="en-US" sz="2000" dirty="0" err="1">
                <a:latin typeface="Cambria" panose="02040503050406030204" pitchFamily="18" charset="0"/>
                <a:ea typeface="Cambria" panose="02040503050406030204" pitchFamily="18" charset="0"/>
              </a:rPr>
              <a:t>BCrypt</a:t>
            </a:r>
            <a:r>
              <a:rPr lang="en-US" sz="2000" dirty="0">
                <a:latin typeface="Cambria" panose="02040503050406030204" pitchFamily="18" charset="0"/>
                <a:ea typeface="Cambria" panose="02040503050406030204" pitchFamily="18" charset="0"/>
              </a:rPr>
              <a:t>), and authorization protocols.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2. Layered Backend Design</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backend architecture follows the Model-View-Controller (MVC) pattern with service-based separation of concerns. Business logic, database access, and controller functions are modularized to improve maintainability and scalability.</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3. Scalable and Extensible System</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Scalability is achieved through Spring Data JPA repositories and DTO (Data Transfer Object) patterns. This enables future integration of new modules such as mentorship systems, alumni donations, job boards, and social media APIs like LinkedIn.</a:t>
            </a:r>
          </a:p>
          <a:p>
            <a:r>
              <a:rPr lang="en-US" sz="2000" b="1" dirty="0">
                <a:latin typeface="Cambria" panose="02040503050406030204" pitchFamily="18" charset="0"/>
                <a:ea typeface="Cambria" panose="02040503050406030204" pitchFamily="18" charset="0"/>
              </a:rPr>
              <a:t>4. Responsive Front-End Interface</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front-end UI is developed using </a:t>
            </a:r>
            <a:r>
              <a:rPr lang="en-US" sz="2000" dirty="0" err="1">
                <a:latin typeface="Cambria" panose="02040503050406030204" pitchFamily="18" charset="0"/>
                <a:ea typeface="Cambria" panose="02040503050406030204" pitchFamily="18" charset="0"/>
              </a:rPr>
              <a:t>Thymeleaf</a:t>
            </a:r>
            <a:r>
              <a:rPr lang="en-US" sz="2000" dirty="0">
                <a:latin typeface="Cambria" panose="02040503050406030204" pitchFamily="18" charset="0"/>
                <a:ea typeface="Cambria" panose="02040503050406030204" pitchFamily="18" charset="0"/>
              </a:rPr>
              <a:t> templates with Bootstrap and custom CSS, ensuring a responsive, mobile-friendly experience. Pages are designed separately for admin and alumni roles to ensure clarity and targeted interaction.</a:t>
            </a:r>
            <a:endParaRPr lang="en-US" sz="2000"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611</TotalTime>
  <Words>3003</Words>
  <Application>Microsoft Office PowerPoint</Application>
  <PresentationFormat>Widescreen</PresentationFormat>
  <Paragraphs>178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Bookman Old Style</vt:lpstr>
      <vt:lpstr>Calibri</vt:lpstr>
      <vt:lpstr>Cambria</vt:lpstr>
      <vt:lpstr>Verdana</vt:lpstr>
      <vt:lpstr>Bioinformatics</vt:lpstr>
      <vt:lpstr>University Management System – Alumni Management Module</vt:lpstr>
      <vt:lpstr>Introduction</vt:lpstr>
      <vt:lpstr>Literature Review</vt:lpstr>
      <vt:lpstr>Literature Review</vt:lpstr>
      <vt:lpstr>Research Gaps Identified</vt:lpstr>
      <vt:lpstr>Research Gaps Identified</vt:lpstr>
      <vt:lpstr>Proposed Methodology</vt:lpstr>
      <vt:lpstr>Proposed Methodology</vt:lpstr>
      <vt:lpstr>Objectives</vt:lpstr>
      <vt:lpstr>Objectives</vt:lpstr>
      <vt:lpstr>System Design &amp; Implementation</vt:lpstr>
      <vt:lpstr>System Design &amp; Implementation</vt:lpstr>
      <vt:lpstr>System Design &amp; Implementation</vt:lpstr>
      <vt:lpstr>Timeline of Project</vt:lpstr>
      <vt:lpstr>Results Obtained</vt:lpstr>
      <vt:lpstr>Results Obtained</vt:lpstr>
      <vt:lpstr>Conclusion</vt:lpstr>
      <vt:lpstr>References</vt:lpstr>
      <vt:lpstr>GitHub Link</vt:lpstr>
      <vt:lpstr>Mapping project with the Sustainable Development Goals (SDGs). </vt:lpstr>
      <vt:lpstr>Mapping project with the Sustainable Development Goals (SDGs). </vt:lpstr>
      <vt:lpstr>Similarity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Karen Rena</cp:lastModifiedBy>
  <cp:revision>47</cp:revision>
  <dcterms:created xsi:type="dcterms:W3CDTF">2023-03-16T03:26:27Z</dcterms:created>
  <dcterms:modified xsi:type="dcterms:W3CDTF">2025-05-26T15:48:57Z</dcterms:modified>
</cp:coreProperties>
</file>