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7" r:id="rId2"/>
    <p:sldId id="257" r:id="rId3"/>
    <p:sldId id="258" r:id="rId4"/>
    <p:sldId id="268" r:id="rId5"/>
    <p:sldId id="277" r:id="rId6"/>
    <p:sldId id="278" r:id="rId7"/>
    <p:sldId id="259" r:id="rId8"/>
    <p:sldId id="260" r:id="rId9"/>
    <p:sldId id="261" r:id="rId10"/>
    <p:sldId id="269" r:id="rId11"/>
    <p:sldId id="262" r:id="rId12"/>
    <p:sldId id="263" r:id="rId13"/>
    <p:sldId id="279" r:id="rId14"/>
    <p:sldId id="264" r:id="rId15"/>
    <p:sldId id="271" r:id="rId16"/>
    <p:sldId id="272" r:id="rId17"/>
    <p:sldId id="273" r:id="rId18"/>
    <p:sldId id="275" r:id="rId19"/>
    <p:sldId id="276"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varScale="1">
        <p:scale>
          <a:sx n="82" d="100"/>
          <a:sy n="82"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Rena" userId="0d0357a931316467" providerId="LiveId" clId="{8D841D6F-B58D-4EC3-9EA1-94CFC6F65531}"/>
    <pc:docChg chg="modSld">
      <pc:chgData name="Karen Rena" userId="0d0357a931316467" providerId="LiveId" clId="{8D841D6F-B58D-4EC3-9EA1-94CFC6F65531}" dt="2025-01-15T09:12:55.485" v="2" actId="14100"/>
      <pc:docMkLst>
        <pc:docMk/>
      </pc:docMkLst>
      <pc:sldChg chg="modSp mod">
        <pc:chgData name="Karen Rena" userId="0d0357a931316467" providerId="LiveId" clId="{8D841D6F-B58D-4EC3-9EA1-94CFC6F65531}" dt="2025-01-15T09:12:55.485" v="2" actId="14100"/>
        <pc:sldMkLst>
          <pc:docMk/>
          <pc:sldMk cId="4175717505" sldId="276"/>
        </pc:sldMkLst>
        <pc:picChg chg="mod">
          <ac:chgData name="Karen Rena" userId="0d0357a931316467" providerId="LiveId" clId="{8D841D6F-B58D-4EC3-9EA1-94CFC6F65531}" dt="2025-01-15T09:12:55.485" v="2" actId="14100"/>
          <ac:picMkLst>
            <pc:docMk/>
            <pc:sldMk cId="4175717505" sldId="276"/>
            <ac:picMk id="5" creationId="{215A46AE-8A92-B0D4-2ED6-CD462CF192D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907F8-8A4E-444C-B12C-18AAF9659D35}" type="datetimeFigureOut">
              <a:rPr lang="en-IN" smtClean="0"/>
              <a:t>16-01-2025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5C123-0E72-4EEF-8BB1-C493C3CEB678}" type="slidenum">
              <a:rPr lang="en-IN" smtClean="0"/>
              <a:t>‹#›</a:t>
            </a:fld>
            <a:endParaRPr lang="en-IN" dirty="0"/>
          </a:p>
        </p:txBody>
      </p:sp>
    </p:spTree>
    <p:extLst>
      <p:ext uri="{BB962C8B-B14F-4D97-AF65-F5344CB8AC3E}">
        <p14:creationId xmlns:p14="http://schemas.microsoft.com/office/powerpoint/2010/main" val="224965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47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ieeexplore.ieee.org/document/10368885" TargetMode="External"/><Relationship Id="rId3" Type="http://schemas.openxmlformats.org/officeDocument/2006/relationships/hyperlink" Target="https://ieeexplore.ieee.org/document/6705185" TargetMode="External"/><Relationship Id="rId7" Type="http://schemas.openxmlformats.org/officeDocument/2006/relationships/hyperlink" Target="https://doi.org/10.3390/electronics13132667" TargetMode="External"/><Relationship Id="rId2" Type="http://schemas.openxmlformats.org/officeDocument/2006/relationships/hyperlink" Target="https://www-sciencedirect-com-presiuniv.knimbus.com/science/article/pii/S2665917423002672" TargetMode="External"/><Relationship Id="rId1" Type="http://schemas.openxmlformats.org/officeDocument/2006/relationships/slideLayout" Target="../slideLayouts/slideLayout2.xml"/><Relationship Id="rId6" Type="http://schemas.openxmlformats.org/officeDocument/2006/relationships/hyperlink" Target="https://www.ijert.org/design-and-implementation-of-aes-algorithm-with-biometric-key-schedule-to-improve-security" TargetMode="External"/><Relationship Id="rId5" Type="http://schemas.openxmlformats.org/officeDocument/2006/relationships/hyperlink" Target="https://ieeexplore.ieee.org/document/8053273" TargetMode="External"/><Relationship Id="rId4" Type="http://schemas.openxmlformats.org/officeDocument/2006/relationships/hyperlink" Target="http://doi.org/10.11591/ijece.v9i5.pp4266-4276" TargetMode="External"/><Relationship Id="rId9" Type="http://schemas.openxmlformats.org/officeDocument/2006/relationships/hyperlink" Target="https://www.researchgate.net/publication/378439449_SmartIris_ML_Harnessing_Machine_Learning_for_Enhanced_Multi-Biometric_Authentic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Encryption of Biometrics Traits to Avoid Privacy Attacks using AES Encryption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466005" y="204795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CSD-G30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00112"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Himansu Sekhar Rout</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Information Science</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PIP104 University Project II</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Viva - 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B. Tech - CSD</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Atham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800" b="0" i="0" dirty="0">
                <a:solidFill>
                  <a:srgbClr val="000000"/>
                </a:solidFill>
                <a:effectLst/>
                <a:latin typeface="Aptos" panose="020B0004020202020204" pitchFamily="34" charset="0"/>
              </a:rPr>
              <a:t> </a:t>
            </a:r>
            <a:r>
              <a:rPr lang="en-IN" sz="2000" b="1" i="0" dirty="0">
                <a:solidFill>
                  <a:srgbClr val="000000"/>
                </a:solidFill>
                <a:effectLst/>
                <a:latin typeface="Cambria" panose="02040503050406030204" pitchFamily="18" charset="0"/>
                <a:ea typeface="Cambria" panose="02040503050406030204" pitchFamily="18" charset="0"/>
              </a:rPr>
              <a:t>Dr Manjula H M</a:t>
            </a:r>
            <a:endParaRPr lang="en-US" sz="16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B8C79E4E-A001-954C-17E5-CD434E997D61}"/>
              </a:ext>
            </a:extLst>
          </p:cNvPr>
          <p:cNvGraphicFramePr>
            <a:graphicFrameLocks noGrp="1"/>
          </p:cNvGraphicFramePr>
          <p:nvPr/>
        </p:nvGraphicFramePr>
        <p:xfrm>
          <a:off x="766916" y="2721840"/>
          <a:ext cx="4824974" cy="1447800"/>
        </p:xfrm>
        <a:graphic>
          <a:graphicData uri="http://schemas.openxmlformats.org/drawingml/2006/table">
            <a:tbl>
              <a:tblPr firstRow="1" bandRow="1"/>
              <a:tblGrid>
                <a:gridCol w="2350522">
                  <a:extLst>
                    <a:ext uri="{9D8B030D-6E8A-4147-A177-3AD203B41FA5}">
                      <a16:colId xmlns:a16="http://schemas.microsoft.com/office/drawing/2014/main" val="2970911650"/>
                    </a:ext>
                  </a:extLst>
                </a:gridCol>
                <a:gridCol w="2474452">
                  <a:extLst>
                    <a:ext uri="{9D8B030D-6E8A-4147-A177-3AD203B41FA5}">
                      <a16:colId xmlns:a16="http://schemas.microsoft.com/office/drawing/2014/main" val="3806770279"/>
                    </a:ext>
                  </a:extLst>
                </a:gridCol>
              </a:tblGrid>
              <a:tr h="18670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503435244"/>
                  </a:ext>
                </a:extLst>
              </a:tr>
              <a:tr h="370840">
                <a:tc>
                  <a:txBody>
                    <a:bodyPr/>
                    <a:lstStyle/>
                    <a:p>
                      <a:pPr algn="ctr"/>
                      <a:r>
                        <a:rPr lang="en-IN" dirty="0">
                          <a:latin typeface="Cambria" panose="02040503050406030204" pitchFamily="18" charset="0"/>
                          <a:ea typeface="Cambria" panose="02040503050406030204" pitchFamily="18" charset="0"/>
                        </a:rPr>
                        <a:t>Karen Rena C</a:t>
                      </a:r>
                    </a:p>
                  </a:txBody>
                  <a:tcPr/>
                </a:tc>
                <a:tc>
                  <a:txBody>
                    <a:bodyPr/>
                    <a:lstStyle/>
                    <a:p>
                      <a:pPr algn="ctr"/>
                      <a:r>
                        <a:rPr lang="en-IN" dirty="0">
                          <a:latin typeface="Cambria" panose="02040503050406030204" pitchFamily="18" charset="0"/>
                          <a:ea typeface="Cambria" panose="02040503050406030204" pitchFamily="18" charset="0"/>
                        </a:rPr>
                        <a:t>20211CSD0169</a:t>
                      </a:r>
                    </a:p>
                  </a:txBody>
                  <a:tcPr/>
                </a:tc>
                <a:extLst>
                  <a:ext uri="{0D108BD9-81ED-4DB2-BD59-A6C34878D82A}">
                    <a16:rowId xmlns:a16="http://schemas.microsoft.com/office/drawing/2014/main" val="1494525428"/>
                  </a:ext>
                </a:extLst>
              </a:tr>
              <a:tr h="370840">
                <a:tc>
                  <a:txBody>
                    <a:bodyPr/>
                    <a:lstStyle/>
                    <a:p>
                      <a:pPr algn="ctr"/>
                      <a:r>
                        <a:rPr lang="en-IN" dirty="0">
                          <a:latin typeface="Cambria" panose="02040503050406030204" pitchFamily="18" charset="0"/>
                          <a:ea typeface="Cambria" panose="02040503050406030204" pitchFamily="18" charset="0"/>
                        </a:rPr>
                        <a:t>Pavaman S Suraj</a:t>
                      </a:r>
                    </a:p>
                  </a:txBody>
                  <a:tcPr/>
                </a:tc>
                <a:tc>
                  <a:txBody>
                    <a:bodyPr/>
                    <a:lstStyle/>
                    <a:p>
                      <a:pPr algn="ctr"/>
                      <a:r>
                        <a:rPr lang="en-IN" dirty="0">
                          <a:latin typeface="Cambria" panose="02040503050406030204" pitchFamily="18" charset="0"/>
                          <a:ea typeface="Cambria" panose="02040503050406030204" pitchFamily="18" charset="0"/>
                        </a:rPr>
                        <a:t>20211CSD0126</a:t>
                      </a:r>
                    </a:p>
                  </a:txBody>
                  <a:tcPr/>
                </a:tc>
                <a:extLst>
                  <a:ext uri="{0D108BD9-81ED-4DB2-BD59-A6C34878D82A}">
                    <a16:rowId xmlns:a16="http://schemas.microsoft.com/office/drawing/2014/main" val="2745137615"/>
                  </a:ext>
                </a:extLst>
              </a:tr>
              <a:tr h="370840">
                <a:tc>
                  <a:txBody>
                    <a:bodyPr/>
                    <a:lstStyle/>
                    <a:p>
                      <a:pPr algn="ctr"/>
                      <a:r>
                        <a:rPr lang="en-IN" dirty="0">
                          <a:latin typeface="Cambria" panose="02040503050406030204" pitchFamily="18" charset="0"/>
                          <a:ea typeface="Cambria" panose="02040503050406030204" pitchFamily="18" charset="0"/>
                        </a:rPr>
                        <a:t>Samprity Singha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Cambria" panose="02040503050406030204" pitchFamily="18" charset="0"/>
                          <a:ea typeface="Cambria" panose="02040503050406030204" pitchFamily="18" charset="0"/>
                        </a:rPr>
                        <a:t>20211CSD0044</a:t>
                      </a:r>
                    </a:p>
                  </a:txBody>
                  <a:tcPr/>
                </a:tc>
                <a:extLst>
                  <a:ext uri="{0D108BD9-81ED-4DB2-BD59-A6C34878D82A}">
                    <a16:rowId xmlns:a16="http://schemas.microsoft.com/office/drawing/2014/main" val="2519971426"/>
                  </a:ext>
                </a:extLst>
              </a:tr>
            </a:tbl>
          </a:graphicData>
        </a:graphic>
      </p:graphicFrame>
    </p:spTree>
    <p:extLst>
      <p:ext uri="{BB962C8B-B14F-4D97-AF65-F5344CB8AC3E}">
        <p14:creationId xmlns:p14="http://schemas.microsoft.com/office/powerpoint/2010/main" val="2678651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FDAE2-0E1A-996B-98D5-5BD104038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06C3A-7B12-2D0A-B3D6-FC1B6D20759F}"/>
              </a:ext>
            </a:extLst>
          </p:cNvPr>
          <p:cNvSpPr>
            <a:spLocks noGrp="1"/>
          </p:cNvSpPr>
          <p:nvPr>
            <p:ph type="title"/>
          </p:nvPr>
        </p:nvSpPr>
        <p:spPr/>
        <p:txBody>
          <a:bodyPr/>
          <a:lstStyle/>
          <a:p>
            <a:r>
              <a:rPr lang="en-GB" dirty="0"/>
              <a:t>System Design &amp; Implementation</a:t>
            </a:r>
          </a:p>
        </p:txBody>
      </p:sp>
      <p:sp>
        <p:nvSpPr>
          <p:cNvPr id="4" name="TextBox 3">
            <a:extLst>
              <a:ext uri="{FF2B5EF4-FFF2-40B4-BE49-F238E27FC236}">
                <a16:creationId xmlns:a16="http://schemas.microsoft.com/office/drawing/2014/main" id="{7B615C40-5A88-374B-58E1-40828134528E}"/>
              </a:ext>
            </a:extLst>
          </p:cNvPr>
          <p:cNvSpPr txBox="1"/>
          <p:nvPr/>
        </p:nvSpPr>
        <p:spPr>
          <a:xfrm flipV="1">
            <a:off x="1139825" y="3011806"/>
            <a:ext cx="9437866" cy="45719"/>
          </a:xfrm>
          <a:prstGeom prst="rect">
            <a:avLst/>
          </a:prstGeom>
          <a:noFill/>
        </p:spPr>
        <p:txBody>
          <a:bodyPr wrap="square" rtlCol="0">
            <a:spAutoFit/>
          </a:bodyPr>
          <a:lstStyle/>
          <a:p>
            <a:endParaRPr lang="en-IN" dirty="0"/>
          </a:p>
        </p:txBody>
      </p:sp>
      <p:sp>
        <p:nvSpPr>
          <p:cNvPr id="5" name="Rectangle 1">
            <a:extLst>
              <a:ext uri="{FF2B5EF4-FFF2-40B4-BE49-F238E27FC236}">
                <a16:creationId xmlns:a16="http://schemas.microsoft.com/office/drawing/2014/main" id="{DE9342C8-EC1F-76A1-0178-9972C678086A}"/>
              </a:ext>
            </a:extLst>
          </p:cNvPr>
          <p:cNvSpPr>
            <a:spLocks noChangeArrowheads="1"/>
          </p:cNvSpPr>
          <p:nvPr/>
        </p:nvSpPr>
        <p:spPr bwMode="auto">
          <a:xfrm>
            <a:off x="644525" y="957977"/>
            <a:ext cx="1090295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 Feature Fusion:</a:t>
            </a:r>
            <a:b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Combine iris and facial features into a single biometric template to enhance system robustness and spoofing resistance.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6. Quantization-Based Key Generation:</a:t>
            </a:r>
            <a:b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Normalize and quantize fused features into 16 bins, convert to binary strings, and generate a secure 256-bit AES key.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7. AES-GCM Encryption:</a:t>
            </a:r>
            <a:b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Encrypt data using the 256-bit biometric key, producing ciphertext, a unique nonce, and an authentication tag for integrity verification.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8. User Interface with Streamlit:</a:t>
            </a:r>
            <a:b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Provide a user-friendly platform for feature upload, dynamic generation, encryption/decryption, and customizable quantization controls.</a:t>
            </a:r>
          </a:p>
        </p:txBody>
      </p:sp>
    </p:spTree>
    <p:extLst>
      <p:ext uri="{BB962C8B-B14F-4D97-AF65-F5344CB8AC3E}">
        <p14:creationId xmlns:p14="http://schemas.microsoft.com/office/powerpoint/2010/main" val="42687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712E6FE2-4EA1-1996-E676-AE6163C75D32}"/>
              </a:ext>
            </a:extLst>
          </p:cNvPr>
          <p:cNvPicPr>
            <a:picLocks noGrp="1"/>
          </p:cNvPicPr>
          <p:nvPr>
            <p:ph idx="1"/>
          </p:nvPr>
        </p:nvPicPr>
        <p:blipFill>
          <a:blip r:embed="rId2"/>
          <a:stretch>
            <a:fillRect/>
          </a:stretch>
        </p:blipFill>
        <p:spPr>
          <a:xfrm>
            <a:off x="1547423" y="1189653"/>
            <a:ext cx="8884201"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Obtained</a:t>
            </a:r>
          </a:p>
        </p:txBody>
      </p:sp>
      <p:sp>
        <p:nvSpPr>
          <p:cNvPr id="3" name="TextBox 2">
            <a:extLst>
              <a:ext uri="{FF2B5EF4-FFF2-40B4-BE49-F238E27FC236}">
                <a16:creationId xmlns:a16="http://schemas.microsoft.com/office/drawing/2014/main" id="{EDFCF680-62AE-1759-1DA6-64807BA239FB}"/>
              </a:ext>
            </a:extLst>
          </p:cNvPr>
          <p:cNvSpPr txBox="1"/>
          <p:nvPr/>
        </p:nvSpPr>
        <p:spPr>
          <a:xfrm>
            <a:off x="369725" y="1169896"/>
            <a:ext cx="5905500" cy="4616648"/>
          </a:xfrm>
          <a:prstGeom prst="rect">
            <a:avLst/>
          </a:prstGeom>
          <a:noFill/>
        </p:spPr>
        <p:txBody>
          <a:bodyPr wrap="square" rtlCol="0">
            <a:spAutoFit/>
          </a:bodyPr>
          <a:lstStyle/>
          <a:p>
            <a:r>
              <a:rPr lang="en-US" sz="2100" b="1" dirty="0">
                <a:latin typeface="Cambria" panose="02040503050406030204" pitchFamily="18" charset="0"/>
                <a:ea typeface="Cambria" panose="02040503050406030204" pitchFamily="18" charset="0"/>
              </a:rPr>
              <a:t>1.Feature Extraction and Processing:</a:t>
            </a:r>
          </a:p>
          <a:p>
            <a:endParaRPr lang="en-US" sz="21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100" b="1" dirty="0">
                <a:latin typeface="Cambria" panose="02040503050406030204" pitchFamily="18" charset="0"/>
                <a:ea typeface="Cambria" panose="02040503050406030204" pitchFamily="18" charset="0"/>
              </a:rPr>
              <a:t>Iris Data:</a:t>
            </a:r>
            <a:r>
              <a:rPr lang="en-US" sz="2100" dirty="0">
                <a:latin typeface="Cambria" panose="02040503050406030204" pitchFamily="18" charset="0"/>
                <a:ea typeface="Cambria" panose="02040503050406030204" pitchFamily="18" charset="0"/>
              </a:rPr>
              <a:t> Preprocessed 450 iris images (shape: 224x224x3) using VGG16, generating 25088 feature embeddings per image in 263 seconds. Heatmaps illustrate discriminative feature activations.</a:t>
            </a:r>
          </a:p>
          <a:p>
            <a:pPr>
              <a:buFont typeface="Arial" panose="020B0604020202020204" pitchFamily="34" charset="0"/>
              <a:buChar char="•"/>
            </a:pPr>
            <a:r>
              <a:rPr lang="en-US" sz="2100" b="1" dirty="0">
                <a:latin typeface="Cambria" panose="02040503050406030204" pitchFamily="18" charset="0"/>
                <a:ea typeface="Cambria" panose="02040503050406030204" pitchFamily="18" charset="0"/>
              </a:rPr>
              <a:t>Face Data:</a:t>
            </a:r>
            <a:r>
              <a:rPr lang="en-US" sz="2100" dirty="0">
                <a:latin typeface="Cambria" panose="02040503050406030204" pitchFamily="18" charset="0"/>
                <a:ea typeface="Cambria" panose="02040503050406030204" pitchFamily="18" charset="0"/>
              </a:rPr>
              <a:t> PCA on CelebA reduced facial features to 10 principal components, retaining 95.43% of variance.</a:t>
            </a:r>
          </a:p>
          <a:p>
            <a:pPr>
              <a:buFont typeface="Arial" panose="020B0604020202020204" pitchFamily="34" charset="0"/>
              <a:buChar char="•"/>
            </a:pPr>
            <a:r>
              <a:rPr lang="en-US" sz="2100" b="1" dirty="0">
                <a:latin typeface="Cambria" panose="02040503050406030204" pitchFamily="18" charset="0"/>
                <a:ea typeface="Cambria" panose="02040503050406030204" pitchFamily="18" charset="0"/>
              </a:rPr>
              <a:t>Feature Combination:</a:t>
            </a:r>
            <a:r>
              <a:rPr lang="en-US" sz="2100" dirty="0">
                <a:latin typeface="Cambria" panose="02040503050406030204" pitchFamily="18" charset="0"/>
                <a:ea typeface="Cambria" panose="02040503050406030204" pitchFamily="18" charset="0"/>
              </a:rPr>
              <a:t> Combined iris and face features into a multimodal dataset (shape: 450x25098), ensuring robust key generation.</a:t>
            </a:r>
          </a:p>
          <a:p>
            <a:endParaRPr lang="en-IN" sz="2100" dirty="0">
              <a:latin typeface="Cambria" panose="02040503050406030204" pitchFamily="18" charset="0"/>
              <a:ea typeface="Cambria" panose="02040503050406030204" pitchFamily="18" charset="0"/>
            </a:endParaRPr>
          </a:p>
        </p:txBody>
      </p:sp>
      <p:pic>
        <p:nvPicPr>
          <p:cNvPr id="5" name="Picture 4" descr="0">
            <a:extLst>
              <a:ext uri="{FF2B5EF4-FFF2-40B4-BE49-F238E27FC236}">
                <a16:creationId xmlns:a16="http://schemas.microsoft.com/office/drawing/2014/main" id="{E914C91E-2974-D792-46E3-CF56AFCFFE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600" y="1510983"/>
            <a:ext cx="4775200" cy="3934475"/>
          </a:xfrm>
          <a:prstGeom prst="rect">
            <a:avLst/>
          </a:prstGeom>
          <a:noFill/>
          <a:ln>
            <a:noFill/>
          </a:ln>
        </p:spPr>
      </p:pic>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62382-73B5-ACAC-349D-2597B78BFB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6134D-661F-C9B2-7D6D-68A63202605A}"/>
              </a:ext>
            </a:extLst>
          </p:cNvPr>
          <p:cNvSpPr>
            <a:spLocks noGrp="1"/>
          </p:cNvSpPr>
          <p:nvPr>
            <p:ph type="title"/>
          </p:nvPr>
        </p:nvSpPr>
        <p:spPr/>
        <p:txBody>
          <a:bodyPr/>
          <a:lstStyle/>
          <a:p>
            <a:r>
              <a:rPr lang="en-GB" dirty="0"/>
              <a:t>Results Obtained</a:t>
            </a:r>
          </a:p>
        </p:txBody>
      </p:sp>
      <p:sp>
        <p:nvSpPr>
          <p:cNvPr id="3" name="TextBox 2">
            <a:extLst>
              <a:ext uri="{FF2B5EF4-FFF2-40B4-BE49-F238E27FC236}">
                <a16:creationId xmlns:a16="http://schemas.microsoft.com/office/drawing/2014/main" id="{6B8BA2C7-26AB-3918-E914-ECF529545B10}"/>
              </a:ext>
            </a:extLst>
          </p:cNvPr>
          <p:cNvSpPr txBox="1"/>
          <p:nvPr/>
        </p:nvSpPr>
        <p:spPr>
          <a:xfrm>
            <a:off x="285750" y="933450"/>
            <a:ext cx="5905500" cy="738664"/>
          </a:xfrm>
          <a:prstGeom prst="rect">
            <a:avLst/>
          </a:prstGeom>
          <a:noFill/>
        </p:spPr>
        <p:txBody>
          <a:bodyPr wrap="square" rtlCol="0">
            <a:spAutoFit/>
          </a:bodyPr>
          <a:lstStyle/>
          <a:p>
            <a:endParaRPr lang="en-US" sz="2100" dirty="0">
              <a:latin typeface="Cambria" panose="02040503050406030204" pitchFamily="18" charset="0"/>
              <a:ea typeface="Cambria" panose="02040503050406030204" pitchFamily="18" charset="0"/>
            </a:endParaRPr>
          </a:p>
          <a:p>
            <a:endParaRPr lang="en-IN" sz="2100" dirty="0">
              <a:latin typeface="Cambria" panose="02040503050406030204" pitchFamily="18" charset="0"/>
              <a:ea typeface="Cambria" panose="02040503050406030204" pitchFamily="18" charset="0"/>
            </a:endParaRPr>
          </a:p>
        </p:txBody>
      </p:sp>
      <p:sp>
        <p:nvSpPr>
          <p:cNvPr id="4" name="Rectangle 1">
            <a:extLst>
              <a:ext uri="{FF2B5EF4-FFF2-40B4-BE49-F238E27FC236}">
                <a16:creationId xmlns:a16="http://schemas.microsoft.com/office/drawing/2014/main" id="{294D3FB5-2846-2A4C-5999-5E2D61E3C86C}"/>
              </a:ext>
            </a:extLst>
          </p:cNvPr>
          <p:cNvSpPr>
            <a:spLocks noChangeArrowheads="1"/>
          </p:cNvSpPr>
          <p:nvPr/>
        </p:nvSpPr>
        <p:spPr bwMode="auto">
          <a:xfrm>
            <a:off x="714374" y="1302782"/>
            <a:ext cx="1119187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Key Generation and Cryptographic Results: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Binary Key:</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Quantized biometric features into binary form for cryptographic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AES Key:</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Converted binary key into a 256-bit AES-compatible key for secure encryption.</a:t>
            </a:r>
            <a:b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Example: AES Key (Hex): 000000000000000000000000000030000000c00000000000000d000000000000</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AES Encryption and Decryption:</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Encryption: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Protected sensitive data with AES-GCM, generating ciphertext, nonce, and authentication tag.</a:t>
            </a:r>
            <a:b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Example: Encrypted Data (Hex): ed3837c505d7707a3d174719daa204a876c7346eaa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Decryption: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Successfully restored original data, ensuring confidentiality and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0525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a:extLst>
              <a:ext uri="{FF2B5EF4-FFF2-40B4-BE49-F238E27FC236}">
                <a16:creationId xmlns:a16="http://schemas.microsoft.com/office/drawing/2014/main" id="{85380674-F9CE-07F4-9148-5FD71713D29F}"/>
              </a:ext>
            </a:extLst>
          </p:cNvPr>
          <p:cNvSpPr>
            <a:spLocks noGrp="1" noChangeArrowheads="1"/>
          </p:cNvSpPr>
          <p:nvPr>
            <p:ph idx="1"/>
          </p:nvPr>
        </p:nvSpPr>
        <p:spPr bwMode="auto">
          <a:xfrm flipV="1">
            <a:off x="812801" y="5470395"/>
            <a:ext cx="1036531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CA03429-4DBD-9F87-D731-8A4B00914B1C}"/>
              </a:ext>
            </a:extLst>
          </p:cNvPr>
          <p:cNvSpPr>
            <a:spLocks noChangeArrowheads="1"/>
          </p:cNvSpPr>
          <p:nvPr/>
        </p:nvSpPr>
        <p:spPr bwMode="auto">
          <a:xfrm>
            <a:off x="219529" y="1551534"/>
            <a:ext cx="1156289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Key Contributions and Significance:</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 novel framework combining biometrics and cryptography enhances security, efficiency, and scalability, with the potential for widespread adoption in secure authentication systems.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Challenges:</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Dependency on high-quality biometric data and computational overhead in deep learning models present key challenges to address.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Future Scope:</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Expand modalities to include fingerprints and voice recognition, optimize encryption for low-power IoT devices, and address data biases for improved adaptability.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C4F0-8FFA-24E5-7D49-536C3D2D4B75}"/>
              </a:ext>
            </a:extLst>
          </p:cNvPr>
          <p:cNvSpPr>
            <a:spLocks noGrp="1"/>
          </p:cNvSpPr>
          <p:nvPr>
            <p:ph type="title"/>
          </p:nvPr>
        </p:nvSpPr>
        <p:spPr/>
        <p:txBody>
          <a:bodyPr/>
          <a:lstStyle/>
          <a:p>
            <a:r>
              <a:rPr lang="en-US" dirty="0"/>
              <a:t>Certificates</a:t>
            </a:r>
            <a:endParaRPr lang="en-IN" dirty="0"/>
          </a:p>
        </p:txBody>
      </p:sp>
      <p:pic>
        <p:nvPicPr>
          <p:cNvPr id="5" name="Content Placeholder 4">
            <a:extLst>
              <a:ext uri="{FF2B5EF4-FFF2-40B4-BE49-F238E27FC236}">
                <a16:creationId xmlns:a16="http://schemas.microsoft.com/office/drawing/2014/main" id="{7B97B9A1-08E7-96A2-2E87-A98C6472644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53765" y="923924"/>
            <a:ext cx="4747022" cy="5934075"/>
          </a:xfrm>
        </p:spPr>
      </p:pic>
    </p:spTree>
    <p:extLst>
      <p:ext uri="{BB962C8B-B14F-4D97-AF65-F5344CB8AC3E}">
        <p14:creationId xmlns:p14="http://schemas.microsoft.com/office/powerpoint/2010/main" val="289113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2620A-2352-4F14-681C-B290C1DA6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D2768E-6762-C7F1-BA42-F78EDA5086CF}"/>
              </a:ext>
            </a:extLst>
          </p:cNvPr>
          <p:cNvSpPr>
            <a:spLocks noGrp="1"/>
          </p:cNvSpPr>
          <p:nvPr>
            <p:ph type="title"/>
          </p:nvPr>
        </p:nvSpPr>
        <p:spPr/>
        <p:txBody>
          <a:bodyPr/>
          <a:lstStyle/>
          <a:p>
            <a:r>
              <a:rPr lang="en-US" dirty="0"/>
              <a:t>Certificates</a:t>
            </a:r>
            <a:endParaRPr lang="en-IN" dirty="0"/>
          </a:p>
        </p:txBody>
      </p:sp>
      <p:pic>
        <p:nvPicPr>
          <p:cNvPr id="7" name="Content Placeholder 6">
            <a:extLst>
              <a:ext uri="{FF2B5EF4-FFF2-40B4-BE49-F238E27FC236}">
                <a16:creationId xmlns:a16="http://schemas.microsoft.com/office/drawing/2014/main" id="{08FECA7A-EFEC-36BF-419E-B1FDD5D0D0B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83577" y="933062"/>
            <a:ext cx="4806943" cy="5801114"/>
          </a:xfrm>
        </p:spPr>
      </p:pic>
    </p:spTree>
    <p:extLst>
      <p:ext uri="{BB962C8B-B14F-4D97-AF65-F5344CB8AC3E}">
        <p14:creationId xmlns:p14="http://schemas.microsoft.com/office/powerpoint/2010/main" val="426738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66633-F63D-86C0-9B89-011176B30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05F36-50FD-1F8B-4A08-5896EC1A5DAD}"/>
              </a:ext>
            </a:extLst>
          </p:cNvPr>
          <p:cNvSpPr>
            <a:spLocks noGrp="1"/>
          </p:cNvSpPr>
          <p:nvPr>
            <p:ph type="title"/>
          </p:nvPr>
        </p:nvSpPr>
        <p:spPr/>
        <p:txBody>
          <a:bodyPr/>
          <a:lstStyle/>
          <a:p>
            <a:r>
              <a:rPr lang="en-US" dirty="0"/>
              <a:t>Certificates</a:t>
            </a:r>
            <a:endParaRPr lang="en-IN" dirty="0"/>
          </a:p>
        </p:txBody>
      </p:sp>
      <p:pic>
        <p:nvPicPr>
          <p:cNvPr id="6" name="Content Placeholder 5">
            <a:extLst>
              <a:ext uri="{FF2B5EF4-FFF2-40B4-BE49-F238E27FC236}">
                <a16:creationId xmlns:a16="http://schemas.microsoft.com/office/drawing/2014/main" id="{235FD2E0-116B-E299-B830-FAECE8BBAC6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27638" y="923731"/>
            <a:ext cx="4944837" cy="5934269"/>
          </a:xfrm>
        </p:spPr>
      </p:pic>
    </p:spTree>
    <p:extLst>
      <p:ext uri="{BB962C8B-B14F-4D97-AF65-F5344CB8AC3E}">
        <p14:creationId xmlns:p14="http://schemas.microsoft.com/office/powerpoint/2010/main" val="342080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7019-D6D6-B097-9EA8-6C70EC017E81}"/>
              </a:ext>
            </a:extLst>
          </p:cNvPr>
          <p:cNvSpPr>
            <a:spLocks noGrp="1"/>
          </p:cNvSpPr>
          <p:nvPr>
            <p:ph type="title"/>
          </p:nvPr>
        </p:nvSpPr>
        <p:spPr>
          <a:xfrm>
            <a:off x="812799" y="274637"/>
            <a:ext cx="11255375" cy="868363"/>
          </a:xfrm>
        </p:spPr>
        <p:txBody>
          <a:bodyPr/>
          <a:lstStyle/>
          <a:p>
            <a:r>
              <a:rPr lang="en-US" sz="2000" b="1" dirty="0">
                <a:effectLst/>
              </a:rPr>
              <a:t>Mapping project with the Sustainable Development Goals (SDGs).</a:t>
            </a:r>
            <a:br>
              <a:rPr lang="en-IN" sz="2000" dirty="0">
                <a:effectLst/>
              </a:rPr>
            </a:br>
            <a:endParaRPr lang="en-IN" sz="3200" dirty="0"/>
          </a:p>
        </p:txBody>
      </p:sp>
      <p:sp>
        <p:nvSpPr>
          <p:cNvPr id="6" name="Content Placeholder 5">
            <a:extLst>
              <a:ext uri="{FF2B5EF4-FFF2-40B4-BE49-F238E27FC236}">
                <a16:creationId xmlns:a16="http://schemas.microsoft.com/office/drawing/2014/main" id="{66BE6A77-CCAF-1665-AE64-36B08C64D5E0}"/>
              </a:ext>
            </a:extLst>
          </p:cNvPr>
          <p:cNvSpPr>
            <a:spLocks noGrp="1"/>
          </p:cNvSpPr>
          <p:nvPr>
            <p:ph idx="1"/>
          </p:nvPr>
        </p:nvSpPr>
        <p:spPr/>
        <p:txBody>
          <a:bodyPr>
            <a:normAutofit fontScale="77500" lnSpcReduction="20000"/>
          </a:bodyPr>
          <a:lstStyle/>
          <a:p>
            <a:r>
              <a:rPr lang="en-US" sz="2800" b="1" dirty="0">
                <a:latin typeface="Cambria" panose="02040503050406030204" pitchFamily="18" charset="0"/>
                <a:ea typeface="Cambria" panose="02040503050406030204" pitchFamily="18" charset="0"/>
              </a:rPr>
              <a:t>Goal 9: Industry, Innovation, and Infrastructure</a:t>
            </a:r>
            <a:br>
              <a:rPr lang="en-US" sz="2800" dirty="0">
                <a:latin typeface="Cambria" panose="02040503050406030204" pitchFamily="18" charset="0"/>
                <a:ea typeface="Cambria" panose="02040503050406030204" pitchFamily="18" charset="0"/>
              </a:rPr>
            </a:br>
            <a:r>
              <a:rPr lang="en-US" sz="2800" dirty="0">
                <a:latin typeface="Cambria" panose="02040503050406030204" pitchFamily="18" charset="0"/>
                <a:ea typeface="Cambria" panose="02040503050406030204" pitchFamily="18" charset="0"/>
              </a:rPr>
              <a:t>This project enhances secure digital infrastructures by combining biometric authentication, cryptography, and machine learning, addressing privacy risks and improving efficiency in industries like banking, healthcare, and transportation.</a:t>
            </a:r>
          </a:p>
          <a:p>
            <a:r>
              <a:rPr lang="en-US" sz="2800" b="1" dirty="0">
                <a:latin typeface="Cambria" panose="02040503050406030204" pitchFamily="18" charset="0"/>
                <a:ea typeface="Cambria" panose="02040503050406030204" pitchFamily="18" charset="0"/>
              </a:rPr>
              <a:t>Goal 11: Sustainable Cities and Communities</a:t>
            </a:r>
            <a:br>
              <a:rPr lang="en-US" sz="2800" dirty="0">
                <a:latin typeface="Cambria" panose="02040503050406030204" pitchFamily="18" charset="0"/>
                <a:ea typeface="Cambria" panose="02040503050406030204" pitchFamily="18" charset="0"/>
              </a:rPr>
            </a:br>
            <a:r>
              <a:rPr lang="en-US" sz="2800" dirty="0">
                <a:latin typeface="Cambria" panose="02040503050406030204" pitchFamily="18" charset="0"/>
                <a:ea typeface="Cambria" panose="02040503050406030204" pitchFamily="18" charset="0"/>
              </a:rPr>
              <a:t>Biometric systems with advanced security enable secure access control in public spaces, promoting smart city initiatives and ensuring privacy-preserving authentication for digital governance and community safety.</a:t>
            </a:r>
          </a:p>
          <a:p>
            <a:r>
              <a:rPr lang="en-US" sz="2800" b="1" dirty="0">
                <a:latin typeface="Cambria" panose="02040503050406030204" pitchFamily="18" charset="0"/>
                <a:ea typeface="Cambria" panose="02040503050406030204" pitchFamily="18" charset="0"/>
              </a:rPr>
              <a:t>Goal 16: Peace, Justice, and Strong Institutions</a:t>
            </a:r>
            <a:br>
              <a:rPr lang="en-US" sz="2800" dirty="0">
                <a:latin typeface="Cambria" panose="02040503050406030204" pitchFamily="18" charset="0"/>
                <a:ea typeface="Cambria" panose="02040503050406030204" pitchFamily="18" charset="0"/>
              </a:rPr>
            </a:br>
            <a:r>
              <a:rPr lang="en-US" sz="2800" dirty="0">
                <a:latin typeface="Cambria" panose="02040503050406030204" pitchFamily="18" charset="0"/>
                <a:ea typeface="Cambria" panose="02040503050406030204" pitchFamily="18" charset="0"/>
              </a:rPr>
              <a:t>The project safeguards biometric data using encryption, reducing privacy risks and fraud, thereby fostering accountability, justice, and fair access to resources in governance and legal systems.</a:t>
            </a:r>
          </a:p>
          <a:p>
            <a:r>
              <a:rPr lang="en-US" sz="2800" b="1" dirty="0">
                <a:latin typeface="Cambria" panose="02040503050406030204" pitchFamily="18" charset="0"/>
                <a:ea typeface="Cambria" panose="02040503050406030204" pitchFamily="18" charset="0"/>
              </a:rPr>
              <a:t>Goal 17: Partnerships for the Goals</a:t>
            </a:r>
            <a:br>
              <a:rPr lang="en-US" sz="2800" dirty="0">
                <a:latin typeface="Cambria" panose="02040503050406030204" pitchFamily="18" charset="0"/>
                <a:ea typeface="Cambria" panose="02040503050406030204" pitchFamily="18" charset="0"/>
              </a:rPr>
            </a:br>
            <a:r>
              <a:rPr lang="en-US" sz="2800" dirty="0">
                <a:latin typeface="Cambria" panose="02040503050406030204" pitchFamily="18" charset="0"/>
                <a:ea typeface="Cambria" panose="02040503050406030204" pitchFamily="18" charset="0"/>
              </a:rPr>
              <a:t>This project promotes cross-sector partnerships by offering scalable biometric security solutions, fostering collaborations with tech companies, governments, and public institutions to advance global security and digital infrastructure.</a:t>
            </a:r>
          </a:p>
          <a:p>
            <a:endParaRPr lang="en-IN" dirty="0"/>
          </a:p>
        </p:txBody>
      </p:sp>
    </p:spTree>
    <p:extLst>
      <p:ext uri="{BB962C8B-B14F-4D97-AF65-F5344CB8AC3E}">
        <p14:creationId xmlns:p14="http://schemas.microsoft.com/office/powerpoint/2010/main" val="150091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4920-2BAF-D484-F459-C1DB79456419}"/>
              </a:ext>
            </a:extLst>
          </p:cNvPr>
          <p:cNvSpPr>
            <a:spLocks noGrp="1"/>
          </p:cNvSpPr>
          <p:nvPr>
            <p:ph type="title"/>
          </p:nvPr>
        </p:nvSpPr>
        <p:spPr/>
        <p:txBody>
          <a:bodyPr/>
          <a:lstStyle/>
          <a:p>
            <a:r>
              <a:rPr lang="en-US" dirty="0"/>
              <a:t>Plagiarism Report</a:t>
            </a:r>
            <a:endParaRPr lang="en-IN" dirty="0"/>
          </a:p>
        </p:txBody>
      </p:sp>
      <p:pic>
        <p:nvPicPr>
          <p:cNvPr id="5" name="Content Placeholder 4">
            <a:extLst>
              <a:ext uri="{FF2B5EF4-FFF2-40B4-BE49-F238E27FC236}">
                <a16:creationId xmlns:a16="http://schemas.microsoft.com/office/drawing/2014/main" id="{215A46AE-8A92-B0D4-2ED6-CD462CF19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360" y="970385"/>
            <a:ext cx="8133465" cy="5747656"/>
          </a:xfrm>
        </p:spPr>
      </p:pic>
    </p:spTree>
    <p:extLst>
      <p:ext uri="{BB962C8B-B14F-4D97-AF65-F5344CB8AC3E}">
        <p14:creationId xmlns:p14="http://schemas.microsoft.com/office/powerpoint/2010/main" val="417571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D00AA97D-7266-B418-F275-858C5B5E3A74}"/>
              </a:ext>
            </a:extLst>
          </p:cNvPr>
          <p:cNvSpPr>
            <a:spLocks noGrp="1" noChangeArrowheads="1"/>
          </p:cNvSpPr>
          <p:nvPr>
            <p:ph idx="1"/>
          </p:nvPr>
        </p:nvSpPr>
        <p:spPr bwMode="auto">
          <a:xfrm>
            <a:off x="130629" y="1464199"/>
            <a:ext cx="11599817" cy="430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latin typeface="Cambria" panose="02040503050406030204" pitchFamily="18" charset="0"/>
                <a:ea typeface="Cambria" panose="02040503050406030204" pitchFamily="18" charset="0"/>
              </a:rPr>
              <a:t>In recent years, biometric systems have gained significant attention as a means of enhancing security for authentication systems. With growing concerns about </a:t>
            </a:r>
            <a:r>
              <a:rPr lang="en-US" b="1" dirty="0">
                <a:latin typeface="Cambria" panose="02040503050406030204" pitchFamily="18" charset="0"/>
                <a:ea typeface="Cambria" panose="02040503050406030204" pitchFamily="18" charset="0"/>
              </a:rPr>
              <a:t>data breaches</a:t>
            </a:r>
            <a:r>
              <a:rPr lang="en-US" dirty="0">
                <a:latin typeface="Cambria" panose="02040503050406030204" pitchFamily="18" charset="0"/>
                <a:ea typeface="Cambria" panose="02040503050406030204" pitchFamily="18" charset="0"/>
              </a:rPr>
              <a:t> and </a:t>
            </a:r>
            <a:r>
              <a:rPr lang="en-US" b="1" dirty="0">
                <a:latin typeface="Cambria" panose="02040503050406030204" pitchFamily="18" charset="0"/>
                <a:ea typeface="Cambria" panose="02040503050406030204" pitchFamily="18" charset="0"/>
              </a:rPr>
              <a:t>cybersecurity threats</a:t>
            </a:r>
            <a:r>
              <a:rPr lang="en-US" dirty="0">
                <a:latin typeface="Cambria" panose="02040503050406030204" pitchFamily="18" charset="0"/>
                <a:ea typeface="Cambria" panose="02040503050406030204" pitchFamily="18" charset="0"/>
              </a:rPr>
              <a:t>, integrating biometrics with </a:t>
            </a:r>
            <a:r>
              <a:rPr lang="en-US" b="1" dirty="0">
                <a:latin typeface="Cambria" panose="02040503050406030204" pitchFamily="18" charset="0"/>
                <a:ea typeface="Cambria" panose="02040503050406030204" pitchFamily="18" charset="0"/>
              </a:rPr>
              <a:t>cryptographic algorithms</a:t>
            </a:r>
            <a:r>
              <a:rPr lang="en-US" dirty="0">
                <a:latin typeface="Cambria" panose="02040503050406030204" pitchFamily="18" charset="0"/>
                <a:ea typeface="Cambria" panose="02040503050406030204" pitchFamily="18" charset="0"/>
              </a:rPr>
              <a:t> has become critical to safeguarding sensitive information.</a:t>
            </a:r>
          </a:p>
          <a:p>
            <a:r>
              <a:rPr lang="en-US" dirty="0">
                <a:latin typeface="Cambria" panose="02040503050406030204" pitchFamily="18" charset="0"/>
                <a:ea typeface="Cambria" panose="02040503050406030204" pitchFamily="18" charset="0"/>
              </a:rPr>
              <a:t>This project proposes a </a:t>
            </a:r>
            <a:r>
              <a:rPr lang="en-US" b="1" dirty="0">
                <a:latin typeface="Cambria" panose="02040503050406030204" pitchFamily="18" charset="0"/>
                <a:ea typeface="Cambria" panose="02040503050406030204" pitchFamily="18" charset="0"/>
              </a:rPr>
              <a:t>multimodal approach </a:t>
            </a:r>
            <a:r>
              <a:rPr lang="en-US" dirty="0">
                <a:latin typeface="Cambria" panose="02040503050406030204" pitchFamily="18" charset="0"/>
                <a:ea typeface="Cambria" panose="02040503050406030204" pitchFamily="18" charset="0"/>
              </a:rPr>
              <a:t>to develop an </a:t>
            </a:r>
            <a:r>
              <a:rPr lang="en-US" b="1" dirty="0">
                <a:latin typeface="Cambria" panose="02040503050406030204" pitchFamily="18" charset="0"/>
                <a:ea typeface="Cambria" panose="02040503050406030204" pitchFamily="18" charset="0"/>
              </a:rPr>
              <a:t>advanced security framework</a:t>
            </a:r>
            <a:r>
              <a:rPr lang="en-US" dirty="0">
                <a:latin typeface="Cambria" panose="02040503050406030204" pitchFamily="18" charset="0"/>
                <a:ea typeface="Cambria" panose="02040503050406030204" pitchFamily="18" charset="0"/>
              </a:rPr>
              <a:t> by combining </a:t>
            </a:r>
            <a:r>
              <a:rPr lang="en-US" b="1" dirty="0">
                <a:latin typeface="Cambria" panose="02040503050406030204" pitchFamily="18" charset="0"/>
                <a:ea typeface="Cambria" panose="02040503050406030204" pitchFamily="18" charset="0"/>
              </a:rPr>
              <a:t>biometric key generation</a:t>
            </a:r>
            <a:r>
              <a:rPr lang="en-US" dirty="0">
                <a:latin typeface="Cambria" panose="02040503050406030204" pitchFamily="18" charset="0"/>
                <a:ea typeface="Cambria" panose="02040503050406030204" pitchFamily="18" charset="0"/>
              </a:rPr>
              <a:t> using </a:t>
            </a:r>
            <a:r>
              <a:rPr lang="en-US" b="1" dirty="0">
                <a:latin typeface="Cambria" panose="02040503050406030204" pitchFamily="18" charset="0"/>
                <a:ea typeface="Cambria" panose="02040503050406030204" pitchFamily="18" charset="0"/>
              </a:rPr>
              <a:t>iris and face biometrics</a:t>
            </a:r>
            <a:r>
              <a:rPr lang="en-US" dirty="0">
                <a:latin typeface="Cambria" panose="02040503050406030204" pitchFamily="18" charset="0"/>
                <a:ea typeface="Cambria" panose="02040503050406030204" pitchFamily="18" charset="0"/>
              </a:rPr>
              <a:t> with the </a:t>
            </a:r>
            <a:r>
              <a:rPr lang="en-US" b="1" dirty="0">
                <a:latin typeface="Cambria" panose="02040503050406030204" pitchFamily="18" charset="0"/>
                <a:ea typeface="Cambria" panose="02040503050406030204" pitchFamily="18" charset="0"/>
              </a:rPr>
              <a:t>Advanced Encryption Standard (AES)</a:t>
            </a:r>
            <a:r>
              <a:rPr lang="en-US" dirty="0">
                <a:latin typeface="Cambria" panose="02040503050406030204" pitchFamily="18" charset="0"/>
                <a:ea typeface="Cambria" panose="02040503050406030204" pitchFamily="18" charset="0"/>
              </a:rPr>
              <a:t>.By employing </a:t>
            </a:r>
            <a:r>
              <a:rPr lang="en-US" b="1" dirty="0">
                <a:latin typeface="Cambria" panose="02040503050406030204" pitchFamily="18" charset="0"/>
                <a:ea typeface="Cambria" panose="02040503050406030204" pitchFamily="18" charset="0"/>
              </a:rPr>
              <a:t>machine learning techniques</a:t>
            </a:r>
            <a:r>
              <a:rPr lang="en-US" dirty="0">
                <a:latin typeface="Cambria" panose="02040503050406030204" pitchFamily="18" charset="0"/>
                <a:ea typeface="Cambria" panose="02040503050406030204" pitchFamily="18" charset="0"/>
              </a:rPr>
              <a:t> for feature extraction.</a:t>
            </a:r>
          </a:p>
          <a:p>
            <a:r>
              <a:rPr lang="en-US" dirty="0">
                <a:latin typeface="Cambria" panose="02040503050406030204" pitchFamily="18" charset="0"/>
                <a:ea typeface="Cambria" panose="02040503050406030204" pitchFamily="18" charset="0"/>
              </a:rPr>
              <a:t>The project aims to generate biometric keys that will secure image data through AES encryption. This ensures that the biometric keys are highly secure, unique, and difficult to replicate, making the framework ideal for high-security applications.</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503853" y="1143001"/>
            <a:ext cx="11485983" cy="4952997"/>
          </a:xfrm>
        </p:spPr>
        <p:txBody>
          <a:bodyPr>
            <a:normAutofit fontScale="92500"/>
          </a:bodyPr>
          <a:lstStyle/>
          <a:p>
            <a:pPr marL="0" indent="0">
              <a:buNone/>
            </a:pPr>
            <a:r>
              <a:rPr lang="en-US" sz="1200" dirty="0"/>
              <a:t>[1] </a:t>
            </a:r>
            <a:r>
              <a:rPr lang="en-IN" sz="1200" dirty="0"/>
              <a:t>S. Nagaraj , R. Nagendra, Shanmugham Balasundaram, R. Kiran Kumar (2023). </a:t>
            </a:r>
            <a:r>
              <a:rPr lang="en-US" sz="1200" b="1" dirty="0"/>
              <a:t>Biometric key generation and multi round AES crypto system for improved security.</a:t>
            </a:r>
            <a:r>
              <a:rPr lang="en-US" sz="1200" dirty="0"/>
              <a:t> </a:t>
            </a:r>
            <a:r>
              <a:rPr lang="en-US" sz="1200" u="sng" dirty="0">
                <a:hlinkClick r:id="rId2"/>
              </a:rPr>
              <a:t>https://www-sciencedirect-com-presiuniv.knimbus.com/science/article/pii/S2665917423002672</a:t>
            </a:r>
            <a:endParaRPr lang="en-IN" sz="1200" dirty="0"/>
          </a:p>
          <a:p>
            <a:pPr marL="0" indent="0">
              <a:buNone/>
            </a:pPr>
            <a:r>
              <a:rPr lang="en-US" sz="1200" dirty="0"/>
              <a:t> </a:t>
            </a:r>
            <a:endParaRPr lang="en-IN" sz="1200" dirty="0"/>
          </a:p>
          <a:p>
            <a:pPr marL="0" indent="0">
              <a:buNone/>
            </a:pPr>
            <a:r>
              <a:rPr lang="en-US" sz="1200" dirty="0"/>
              <a:t>[2] W. Wei and Z. Jun, </a:t>
            </a:r>
            <a:r>
              <a:rPr lang="en-US" sz="1200" b="1" dirty="0"/>
              <a:t>Image encryption algorithm Based on the key extracted from iris characteristics</a:t>
            </a:r>
            <a:r>
              <a:rPr lang="en-US" sz="1200" dirty="0"/>
              <a:t>, 2013 IEEE 14th International Symposium on Computational Intelligence and Informatics (CINTI), Budapest, Hungary, 2013, pp. 169-172. </a:t>
            </a:r>
            <a:r>
              <a:rPr lang="en-US" sz="1200" u="sng" dirty="0">
                <a:hlinkClick r:id="rId3"/>
              </a:rPr>
              <a:t>https://ieeexplore.ieee.org/document/6705185</a:t>
            </a:r>
            <a:endParaRPr lang="en-IN" sz="1200" dirty="0"/>
          </a:p>
          <a:p>
            <a:pPr marL="0" indent="0">
              <a:buNone/>
            </a:pPr>
            <a:r>
              <a:rPr lang="en-US" sz="1200" dirty="0"/>
              <a:t> </a:t>
            </a:r>
            <a:endParaRPr lang="en-IN" sz="1200" dirty="0"/>
          </a:p>
          <a:p>
            <a:pPr marL="0" indent="0">
              <a:buNone/>
            </a:pPr>
            <a:r>
              <a:rPr lang="en-US" sz="1200" dirty="0"/>
              <a:t>[3] Ramisetty, Srividya &amp; B., Ramesh. (2019). </a:t>
            </a:r>
            <a:r>
              <a:rPr lang="en-US" sz="1200" b="1" dirty="0"/>
              <a:t>Implementation of AES using biometric. </a:t>
            </a:r>
            <a:r>
              <a:rPr lang="en-US" sz="1200" dirty="0"/>
              <a:t>International Journal of Electrical and Computer Engineering (IJECE). </a:t>
            </a:r>
            <a:r>
              <a:rPr lang="en-US" sz="1200" u="sng" dirty="0">
                <a:hlinkClick r:id="rId4"/>
              </a:rPr>
              <a:t>http://doi.org/10.11591/ijece.v9i5.pp4266-4276</a:t>
            </a:r>
            <a:endParaRPr lang="en-IN" sz="1200" dirty="0"/>
          </a:p>
          <a:p>
            <a:pPr marL="0" indent="0">
              <a:buNone/>
            </a:pPr>
            <a:r>
              <a:rPr lang="en-US" sz="1200" dirty="0"/>
              <a:t> </a:t>
            </a:r>
            <a:endParaRPr lang="en-IN" sz="1200" dirty="0"/>
          </a:p>
          <a:p>
            <a:pPr marL="0" indent="0">
              <a:buNone/>
            </a:pPr>
            <a:r>
              <a:rPr lang="en-US" sz="1200" dirty="0"/>
              <a:t>[4] S. Pooja, C. V. Arjun and S. Chethan, "</a:t>
            </a:r>
            <a:r>
              <a:rPr lang="en-US" sz="1200" b="1" dirty="0"/>
              <a:t>Symmetric key generation with multimodal biometrics: A survey</a:t>
            </a:r>
            <a:r>
              <a:rPr lang="en-US" sz="1200" dirty="0"/>
              <a:t>," 2016 International Conference on Circuits, Controls, Communications and Computing (I4C), Bangalore, India, 2016, pp. 1-5. </a:t>
            </a:r>
            <a:r>
              <a:rPr lang="en-US" sz="1200" u="sng" dirty="0">
                <a:hlinkClick r:id="rId5"/>
              </a:rPr>
              <a:t>https://ieeexplore.ieee.org/document/8053273</a:t>
            </a:r>
            <a:endParaRPr lang="en-IN" sz="1200" dirty="0"/>
          </a:p>
          <a:p>
            <a:pPr marL="0" indent="0">
              <a:buNone/>
            </a:pPr>
            <a:r>
              <a:rPr lang="en-US" sz="1200" dirty="0"/>
              <a:t> </a:t>
            </a:r>
            <a:endParaRPr lang="en-IN" sz="1200" dirty="0"/>
          </a:p>
          <a:p>
            <a:pPr marL="0" indent="0">
              <a:buNone/>
            </a:pPr>
            <a:r>
              <a:rPr lang="en-US" sz="1200" dirty="0"/>
              <a:t>[5] Rachana Veerabommala, Greeshma Arya, 2022, </a:t>
            </a:r>
            <a:r>
              <a:rPr lang="en-US" sz="1200" b="1" dirty="0"/>
              <a:t>Design And Implementation of AES Algorithm with Biometric Key Schedule to Improve Security</a:t>
            </a:r>
            <a:r>
              <a:rPr lang="en-US" sz="1200" dirty="0"/>
              <a:t>, (IJERT) Volume 11, Issue 06 (June 2022) </a:t>
            </a:r>
            <a:r>
              <a:rPr lang="en-US" sz="1200" u="sng" dirty="0">
                <a:hlinkClick r:id="rId6"/>
              </a:rPr>
              <a:t>https://www.ijert.org/design-and-implementation-of-aes-algorithm-with-biometric-key-schedule-to-improve-security</a:t>
            </a:r>
            <a:endParaRPr lang="en-IN" sz="1200" dirty="0"/>
          </a:p>
          <a:p>
            <a:pPr marL="0" indent="0">
              <a:buNone/>
            </a:pPr>
            <a:r>
              <a:rPr lang="en-US" sz="1200" dirty="0"/>
              <a:t> </a:t>
            </a:r>
            <a:endParaRPr lang="en-IN" sz="1200" dirty="0"/>
          </a:p>
          <a:p>
            <a:pPr marL="0" indent="0">
              <a:buNone/>
            </a:pPr>
            <a:r>
              <a:rPr lang="en-US" sz="1200" dirty="0"/>
              <a:t>[6] Ghilom, Milkias &amp; Latifi, Shahram. (2024). </a:t>
            </a:r>
            <a:r>
              <a:rPr lang="en-US" sz="1200" b="1" dirty="0"/>
              <a:t>The Role of Machine Learning in Advanced Biometric Systems</a:t>
            </a:r>
            <a:r>
              <a:rPr lang="en-US" sz="1200" dirty="0"/>
              <a:t>. Electronics. 13. 2667. </a:t>
            </a:r>
            <a:r>
              <a:rPr lang="en-US" sz="1200" u="sng" dirty="0">
                <a:hlinkClick r:id="rId7"/>
              </a:rPr>
              <a:t>https://doi.org/10.3390/electronics13132667</a:t>
            </a:r>
            <a:endParaRPr lang="en-IN" sz="1200" dirty="0"/>
          </a:p>
          <a:p>
            <a:pPr marL="0" indent="0">
              <a:buNone/>
            </a:pPr>
            <a:r>
              <a:rPr lang="en-US" sz="1200" dirty="0"/>
              <a:t> </a:t>
            </a:r>
            <a:endParaRPr lang="en-IN" sz="1200" dirty="0"/>
          </a:p>
          <a:p>
            <a:pPr marL="0" indent="0">
              <a:buNone/>
            </a:pPr>
            <a:r>
              <a:rPr lang="en-US" sz="1200" dirty="0"/>
              <a:t>[7] Hooda, Susheela &amp; Shrivastav, Supriya &amp; Sharma, Preeti. (2023). </a:t>
            </a:r>
            <a:r>
              <a:rPr lang="en-US" sz="1200" b="1" dirty="0"/>
              <a:t>A Study on Biometrics and Machine Learning</a:t>
            </a:r>
            <a:r>
              <a:rPr lang="en-US" sz="1200" dirty="0"/>
              <a:t>. 1-5. </a:t>
            </a:r>
            <a:r>
              <a:rPr lang="en-US" sz="1200" u="sng" dirty="0">
                <a:hlinkClick r:id="rId8"/>
              </a:rPr>
              <a:t>https://ieeexplore.ieee.org/document/10368885</a:t>
            </a:r>
            <a:endParaRPr lang="en-IN" sz="1200" dirty="0"/>
          </a:p>
          <a:p>
            <a:pPr marL="0" indent="0">
              <a:buNone/>
            </a:pPr>
            <a:r>
              <a:rPr lang="en-US" sz="1200" dirty="0"/>
              <a:t> </a:t>
            </a:r>
            <a:endParaRPr lang="en-IN" sz="1200" dirty="0"/>
          </a:p>
          <a:p>
            <a:pPr marL="0" indent="0">
              <a:buNone/>
            </a:pPr>
            <a:r>
              <a:rPr lang="en-US" sz="1200" dirty="0"/>
              <a:t>[8] Praveen, s &amp; Vellela, Sai Srinivas &amp; Ramachandran, Balamanigandan. (2024). </a:t>
            </a:r>
            <a:r>
              <a:rPr lang="en-US" sz="1200" b="1" dirty="0"/>
              <a:t>SmartIris ML: Harnessing Machine Learning for Enhanced Multi-Biometric Authentication</a:t>
            </a:r>
            <a:r>
              <a:rPr lang="en-US" sz="1200" dirty="0"/>
              <a:t>. </a:t>
            </a:r>
            <a:r>
              <a:rPr lang="en-US" sz="1200" u="sng" dirty="0">
                <a:hlinkClick r:id="rId9"/>
              </a:rPr>
              <a:t>https://www.researchgate.net/publication/378439449_SmartIris_ML_Harnessing_Machine_Learning_for_Enhanced_Multi-Biometric_Authentication</a:t>
            </a:r>
            <a:endParaRPr lang="en-IN" sz="1200" dirty="0"/>
          </a:p>
          <a:p>
            <a:pPr marL="0" indent="0">
              <a:buNone/>
            </a:pPr>
            <a:endParaRPr lang="en-IN" sz="1200"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Rectangle 1">
            <a:extLst>
              <a:ext uri="{FF2B5EF4-FFF2-40B4-BE49-F238E27FC236}">
                <a16:creationId xmlns:a16="http://schemas.microsoft.com/office/drawing/2014/main" id="{3491A791-731E-7582-10B7-4597B4F69065}"/>
              </a:ext>
            </a:extLst>
          </p:cNvPr>
          <p:cNvSpPr>
            <a:spLocks noGrp="1" noChangeArrowheads="1"/>
          </p:cNvSpPr>
          <p:nvPr>
            <p:ph idx="1"/>
          </p:nvPr>
        </p:nvSpPr>
        <p:spPr bwMode="auto">
          <a:xfrm>
            <a:off x="204651" y="1039148"/>
            <a:ext cx="11782697"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latin typeface="Cambria" panose="02040503050406030204" pitchFamily="18" charset="0"/>
                <a:ea typeface="Cambria" panose="02040503050406030204" pitchFamily="18" charset="0"/>
              </a:rPr>
              <a:t>Biometric-based key generation in combination with </a:t>
            </a:r>
            <a:r>
              <a:rPr lang="en-US" b="1" dirty="0">
                <a:latin typeface="Cambria" panose="02040503050406030204" pitchFamily="18" charset="0"/>
                <a:ea typeface="Cambria" panose="02040503050406030204" pitchFamily="18" charset="0"/>
              </a:rPr>
              <a:t>AES encryption</a:t>
            </a:r>
            <a:r>
              <a:rPr lang="en-US" dirty="0">
                <a:latin typeface="Cambria" panose="02040503050406030204" pitchFamily="18" charset="0"/>
                <a:ea typeface="Cambria" panose="02040503050406030204" pitchFamily="18" charset="0"/>
              </a:rPr>
              <a:t> has emerged as a solution for enhancing security in cryptographic systems.</a:t>
            </a:r>
            <a:r>
              <a:rPr lang="en-US" b="1" dirty="0">
                <a:latin typeface="Cambria" panose="02040503050406030204" pitchFamily="18" charset="0"/>
                <a:ea typeface="Cambria" panose="02040503050406030204" pitchFamily="18" charset="0"/>
              </a:rPr>
              <a:t> Biometric cryptosystems</a:t>
            </a:r>
            <a:r>
              <a:rPr lang="en-US" dirty="0">
                <a:latin typeface="Cambria" panose="02040503050406030204" pitchFamily="18" charset="0"/>
                <a:ea typeface="Cambria" panose="02040503050406030204" pitchFamily="18" charset="0"/>
              </a:rPr>
              <a:t> address key management challenges by deriving unique, life-long keys directly from </a:t>
            </a:r>
            <a:r>
              <a:rPr lang="en-US" b="1" dirty="0">
                <a:latin typeface="Cambria" panose="02040503050406030204" pitchFamily="18" charset="0"/>
                <a:ea typeface="Cambria" panose="02040503050406030204" pitchFamily="18" charset="0"/>
              </a:rPr>
              <a:t>biometric traits</a:t>
            </a:r>
            <a:r>
              <a:rPr lang="en-US" dirty="0">
                <a:latin typeface="Cambria" panose="02040503050406030204" pitchFamily="18" charset="0"/>
                <a:ea typeface="Cambria" panose="02040503050406030204" pitchFamily="18" charset="0"/>
              </a:rPr>
              <a:t> such as fingerprints, iris, or face recognition. These keys offer convenience and enhanced security since they are tied to an individual's unique physical traits</a:t>
            </a:r>
          </a:p>
          <a:p>
            <a:r>
              <a:rPr lang="en-US" dirty="0">
                <a:latin typeface="Cambria" panose="02040503050406030204" pitchFamily="18" charset="0"/>
                <a:ea typeface="Cambria" panose="02040503050406030204" pitchFamily="18" charset="0"/>
              </a:rPr>
              <a:t>One approach leverages </a:t>
            </a:r>
            <a:r>
              <a:rPr lang="en-US" b="1" dirty="0">
                <a:latin typeface="Cambria" panose="02040503050406030204" pitchFamily="18" charset="0"/>
                <a:ea typeface="Cambria" panose="02040503050406030204" pitchFamily="18" charset="0"/>
              </a:rPr>
              <a:t>machine learning (ML)</a:t>
            </a:r>
            <a:r>
              <a:rPr lang="en-US" dirty="0">
                <a:latin typeface="Cambria" panose="02040503050406030204" pitchFamily="18" charset="0"/>
                <a:ea typeface="Cambria" panose="02040503050406030204" pitchFamily="18" charset="0"/>
              </a:rPr>
              <a:t> to continuously adapt to changing biometric patterns, improving accuracy in </a:t>
            </a:r>
            <a:r>
              <a:rPr lang="en-US" b="1" dirty="0">
                <a:latin typeface="Cambria" panose="02040503050406030204" pitchFamily="18" charset="0"/>
                <a:ea typeface="Cambria" panose="02040503050406030204" pitchFamily="18" charset="0"/>
              </a:rPr>
              <a:t>multimodal biometric systems</a:t>
            </a:r>
            <a:r>
              <a:rPr lang="en-US" dirty="0">
                <a:latin typeface="Cambria" panose="02040503050406030204" pitchFamily="18" charset="0"/>
                <a:ea typeface="Cambria" panose="02040503050406030204" pitchFamily="18" charset="0"/>
              </a:rPr>
              <a:t> (using both iris and face). ML enhances system resilience, but it introduces risks such as </a:t>
            </a:r>
            <a:r>
              <a:rPr lang="en-US" b="1" dirty="0">
                <a:latin typeface="Cambria" panose="02040503050406030204" pitchFamily="18" charset="0"/>
                <a:ea typeface="Cambria" panose="02040503050406030204" pitchFamily="18" charset="0"/>
              </a:rPr>
              <a:t>data poisoning</a:t>
            </a:r>
            <a:r>
              <a:rPr lang="en-US" dirty="0">
                <a:latin typeface="Cambria" panose="02040503050406030204" pitchFamily="18" charset="0"/>
                <a:ea typeface="Cambria" panose="02040503050406030204" pitchFamily="18" charset="0"/>
              </a:rPr>
              <a:t> and potential biases in training data​</a:t>
            </a:r>
            <a:endParaRPr lang="en-GB" dirty="0">
              <a:solidFill>
                <a:srgbClr val="FF0000"/>
              </a:solidFill>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In terms of </a:t>
            </a:r>
            <a:r>
              <a:rPr lang="en-US" b="1" dirty="0">
                <a:latin typeface="Cambria" panose="02040503050406030204" pitchFamily="18" charset="0"/>
                <a:ea typeface="Cambria" panose="02040503050406030204" pitchFamily="18" charset="0"/>
              </a:rPr>
              <a:t>AES encryption</a:t>
            </a:r>
            <a:r>
              <a:rPr lang="en-US" dirty="0">
                <a:latin typeface="Cambria" panose="02040503050406030204" pitchFamily="18" charset="0"/>
                <a:ea typeface="Cambria" panose="02040503050406030204" pitchFamily="18" charset="0"/>
              </a:rPr>
              <a:t>, methods like </a:t>
            </a:r>
            <a:r>
              <a:rPr lang="en-US" b="1" dirty="0">
                <a:latin typeface="Cambria" panose="02040503050406030204" pitchFamily="18" charset="0"/>
                <a:ea typeface="Cambria" panose="02040503050406030204" pitchFamily="18" charset="0"/>
              </a:rPr>
              <a:t>dynamic S-box optimization</a:t>
            </a:r>
            <a:r>
              <a:rPr lang="en-US" dirty="0">
                <a:latin typeface="Cambria" panose="02040503050406030204" pitchFamily="18" charset="0"/>
                <a:ea typeface="Cambria" panose="02040503050406030204" pitchFamily="18" charset="0"/>
              </a:rPr>
              <a:t> and </a:t>
            </a:r>
            <a:r>
              <a:rPr lang="en-US" b="1" dirty="0">
                <a:latin typeface="Cambria" panose="02040503050406030204" pitchFamily="18" charset="0"/>
                <a:ea typeface="Cambria" panose="02040503050406030204" pitchFamily="18" charset="0"/>
              </a:rPr>
              <a:t>biometric-based key generation</a:t>
            </a:r>
            <a:r>
              <a:rPr lang="en-US" dirty="0">
                <a:latin typeface="Cambria" panose="02040503050406030204" pitchFamily="18" charset="0"/>
                <a:ea typeface="Cambria" panose="02040503050406030204" pitchFamily="18" charset="0"/>
              </a:rPr>
              <a:t> further strengthen security by introducing nonlinearity and unpredictability into the cryptographic process. However, these systems face challenges in </a:t>
            </a:r>
            <a:r>
              <a:rPr lang="en-US" b="1" dirty="0">
                <a:latin typeface="Cambria" panose="02040503050406030204" pitchFamily="18" charset="0"/>
                <a:ea typeface="Cambria" panose="02040503050406030204" pitchFamily="18" charset="0"/>
              </a:rPr>
              <a:t>computational complexity</a:t>
            </a:r>
            <a:r>
              <a:rPr lang="en-US" dirty="0">
                <a:latin typeface="Cambria" panose="02040503050406030204" pitchFamily="18" charset="0"/>
                <a:ea typeface="Cambria" panose="02040503050406030204" pitchFamily="18" charset="0"/>
              </a:rPr>
              <a:t> and longer </a:t>
            </a:r>
            <a:r>
              <a:rPr lang="en-US" b="1" dirty="0">
                <a:latin typeface="Cambria" panose="02040503050406030204" pitchFamily="18" charset="0"/>
                <a:ea typeface="Cambria" panose="02040503050406030204" pitchFamily="18" charset="0"/>
              </a:rPr>
              <a:t>encryption times</a:t>
            </a:r>
            <a:r>
              <a:rPr lang="en-US" dirty="0">
                <a:latin typeface="Cambria" panose="02040503050406030204" pitchFamily="18" charset="0"/>
                <a:ea typeface="Cambria" panose="02040503050406030204" pitchFamily="18" charset="0"/>
              </a:rPr>
              <a:t>, especially for larger datasets</a:t>
            </a:r>
          </a:p>
          <a:p>
            <a:r>
              <a:rPr lang="en-US" dirty="0">
                <a:latin typeface="Cambria" panose="02040503050406030204" pitchFamily="18" charset="0"/>
                <a:ea typeface="Cambria" panose="02040503050406030204" pitchFamily="18" charset="0"/>
              </a:rPr>
              <a:t>By combining </a:t>
            </a:r>
            <a:r>
              <a:rPr lang="en-US" b="1" dirty="0">
                <a:latin typeface="Cambria" panose="02040503050406030204" pitchFamily="18" charset="0"/>
                <a:ea typeface="Cambria" panose="02040503050406030204" pitchFamily="18" charset="0"/>
              </a:rPr>
              <a:t>multimodal</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biometric data</a:t>
            </a:r>
            <a:r>
              <a:rPr lang="en-US" dirty="0">
                <a:latin typeface="Cambria" panose="02040503050406030204" pitchFamily="18" charset="0"/>
                <a:ea typeface="Cambria" panose="02040503050406030204" pitchFamily="18" charset="0"/>
              </a:rPr>
              <a:t>, optimized </a:t>
            </a:r>
            <a:r>
              <a:rPr lang="en-US" b="1" dirty="0">
                <a:latin typeface="Cambria" panose="02040503050406030204" pitchFamily="18" charset="0"/>
                <a:ea typeface="Cambria" panose="02040503050406030204" pitchFamily="18" charset="0"/>
              </a:rPr>
              <a:t>machine learning algorithms</a:t>
            </a:r>
            <a:r>
              <a:rPr lang="en-US" dirty="0">
                <a:latin typeface="Cambria" panose="02040503050406030204" pitchFamily="18" charset="0"/>
                <a:ea typeface="Cambria" panose="02040503050406030204" pitchFamily="18" charset="0"/>
              </a:rPr>
              <a:t> and </a:t>
            </a:r>
            <a:r>
              <a:rPr lang="en-US" b="1" dirty="0">
                <a:latin typeface="Cambria" panose="02040503050406030204" pitchFamily="18" charset="0"/>
                <a:ea typeface="Cambria" panose="02040503050406030204" pitchFamily="18" charset="0"/>
              </a:rPr>
              <a:t>optimized AES</a:t>
            </a:r>
            <a:r>
              <a:rPr lang="en-US" dirty="0">
                <a:latin typeface="Cambria" panose="02040503050406030204" pitchFamily="18" charset="0"/>
                <a:ea typeface="Cambria" panose="02040503050406030204" pitchFamily="18" charset="0"/>
              </a:rPr>
              <a:t>, the proposed system can improve </a:t>
            </a:r>
            <a:r>
              <a:rPr lang="en-US" b="1" dirty="0">
                <a:latin typeface="Cambria" panose="02040503050406030204" pitchFamily="18" charset="0"/>
                <a:ea typeface="Cambria" panose="02040503050406030204" pitchFamily="18" charset="0"/>
              </a:rPr>
              <a:t>security</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efficiency</a:t>
            </a:r>
            <a:r>
              <a:rPr lang="en-US" dirty="0">
                <a:latin typeface="Cambria" panose="02040503050406030204" pitchFamily="18" charset="0"/>
                <a:ea typeface="Cambria" panose="02040503050406030204" pitchFamily="18" charset="0"/>
              </a:rPr>
              <a:t>, and </a:t>
            </a:r>
            <a:r>
              <a:rPr lang="en-US" b="1" dirty="0">
                <a:latin typeface="Cambria" panose="02040503050406030204" pitchFamily="18" charset="0"/>
                <a:ea typeface="Cambria" panose="02040503050406030204" pitchFamily="18" charset="0"/>
              </a:rPr>
              <a:t>adaptability</a:t>
            </a:r>
            <a:r>
              <a:rPr lang="en-US" dirty="0">
                <a:latin typeface="Cambria" panose="02040503050406030204" pitchFamily="18" charset="0"/>
                <a:ea typeface="Cambria" panose="02040503050406030204" pitchFamily="18" charset="0"/>
              </a:rPr>
              <a:t>, making it a promising solution for secure multimodal authentication.</a:t>
            </a:r>
            <a:endParaRPr lang="en-GB" dirty="0">
              <a:latin typeface="Cambria" panose="02040503050406030204" pitchFamily="18" charset="0"/>
              <a:ea typeface="Cambria" panose="02040503050406030204" pitchFamily="18" charset="0"/>
            </a:endParaRPr>
          </a:p>
          <a:p>
            <a:pPr marL="0" indent="0">
              <a:buNone/>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3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1863D-B149-421F-BAC0-DAE061214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3CF5A2-253E-7EDA-7895-D585D1A22F52}"/>
              </a:ext>
            </a:extLst>
          </p:cNvPr>
          <p:cNvSpPr>
            <a:spLocks noGrp="1"/>
          </p:cNvSpPr>
          <p:nvPr>
            <p:ph type="title"/>
          </p:nvPr>
        </p:nvSpPr>
        <p:spPr/>
        <p:txBody>
          <a:bodyPr/>
          <a:lstStyle/>
          <a:p>
            <a:r>
              <a:rPr lang="en-GB" dirty="0"/>
              <a:t>Research Gaps Identified</a:t>
            </a:r>
          </a:p>
        </p:txBody>
      </p:sp>
      <p:sp>
        <p:nvSpPr>
          <p:cNvPr id="4" name="Rectangle 1">
            <a:extLst>
              <a:ext uri="{FF2B5EF4-FFF2-40B4-BE49-F238E27FC236}">
                <a16:creationId xmlns:a16="http://schemas.microsoft.com/office/drawing/2014/main" id="{CAE46259-8942-5EBC-F42F-F2CC07C4D8AC}"/>
              </a:ext>
            </a:extLst>
          </p:cNvPr>
          <p:cNvSpPr>
            <a:spLocks noGrp="1" noChangeArrowheads="1"/>
          </p:cNvSpPr>
          <p:nvPr>
            <p:ph idx="1"/>
          </p:nvPr>
        </p:nvSpPr>
        <p:spPr bwMode="auto">
          <a:xfrm>
            <a:off x="812800" y="1172678"/>
            <a:ext cx="1076007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 Privacy and Security Concerns:</a:t>
            </a:r>
            <a:endParaRPr lang="en-US" altLang="en-US" dirty="0">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Biometric data is sensitive and irreplaceable, making systems vulnerable to breaches, spoofing, and misuse without secure storage and anti-spoofing mechanisms.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Computational Complexity:</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Current methods often have high resource requirements, making them unsuitable for low-power devices and decentralized architectures like IoT systems.</a:t>
            </a:r>
            <a:endParaRPr lang="en-US" altLang="en-US" dirty="0">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Latency and Real-Time Performance:</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Extensive computations in multimodal and deep learning-based systems introduce delays, limiting usability in real-time applications.</a:t>
            </a:r>
          </a:p>
        </p:txBody>
      </p:sp>
    </p:spTree>
    <p:extLst>
      <p:ext uri="{BB962C8B-B14F-4D97-AF65-F5344CB8AC3E}">
        <p14:creationId xmlns:p14="http://schemas.microsoft.com/office/powerpoint/2010/main" val="142601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DA6E-D2EC-F97C-EC1C-8A6C7F041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A62A56-1E57-5DC9-0BC1-1EA1FD044284}"/>
              </a:ext>
            </a:extLst>
          </p:cNvPr>
          <p:cNvSpPr>
            <a:spLocks noGrp="1"/>
          </p:cNvSpPr>
          <p:nvPr>
            <p:ph type="title"/>
          </p:nvPr>
        </p:nvSpPr>
        <p:spPr/>
        <p:txBody>
          <a:bodyPr/>
          <a:lstStyle/>
          <a:p>
            <a:r>
              <a:rPr lang="en-GB" dirty="0"/>
              <a:t>Research Gaps Identified</a:t>
            </a:r>
          </a:p>
        </p:txBody>
      </p:sp>
      <p:sp>
        <p:nvSpPr>
          <p:cNvPr id="6" name="Rectangle 2">
            <a:extLst>
              <a:ext uri="{FF2B5EF4-FFF2-40B4-BE49-F238E27FC236}">
                <a16:creationId xmlns:a16="http://schemas.microsoft.com/office/drawing/2014/main" id="{CF6DC8C8-8F96-71F6-1893-5166C064BC2F}"/>
              </a:ext>
            </a:extLst>
          </p:cNvPr>
          <p:cNvSpPr>
            <a:spLocks noGrp="1" noChangeArrowheads="1"/>
          </p:cNvSpPr>
          <p:nvPr>
            <p:ph idx="1"/>
          </p:nvPr>
        </p:nvSpPr>
        <p:spPr bwMode="auto">
          <a:xfrm>
            <a:off x="625475" y="1421314"/>
            <a:ext cx="109410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 Data Quality Dependency:</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Variability in image quality and environmental factors reduces system accuracy, especially in uncontrolled settings, requiring robust handling of noisy or incomplete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 Vulnerability to Emerging Threats:</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Machine learning models face risks from adversarial attacks, deepfakes, and data poisoning, highlighting the need for robust defense's against these evolving threats.</a:t>
            </a:r>
          </a:p>
        </p:txBody>
      </p:sp>
    </p:spTree>
    <p:extLst>
      <p:ext uri="{BB962C8B-B14F-4D97-AF65-F5344CB8AC3E}">
        <p14:creationId xmlns:p14="http://schemas.microsoft.com/office/powerpoint/2010/main" val="212410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4" name="Rectangle 1">
            <a:extLst>
              <a:ext uri="{FF2B5EF4-FFF2-40B4-BE49-F238E27FC236}">
                <a16:creationId xmlns:a16="http://schemas.microsoft.com/office/drawing/2014/main" id="{BE8E8F30-5AE2-B75C-0028-A23DA7F204AE}"/>
              </a:ext>
            </a:extLst>
          </p:cNvPr>
          <p:cNvSpPr>
            <a:spLocks noGrp="1" noChangeArrowheads="1"/>
          </p:cNvSpPr>
          <p:nvPr>
            <p:ph idx="1"/>
          </p:nvPr>
        </p:nvSpPr>
        <p:spPr bwMode="auto">
          <a:xfrm>
            <a:off x="451394" y="946351"/>
            <a:ext cx="11390812" cy="545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b="1" dirty="0">
                <a:latin typeface="Cambria" panose="02040503050406030204" pitchFamily="18" charset="0"/>
                <a:ea typeface="Cambria" panose="02040503050406030204" pitchFamily="18" charset="0"/>
              </a:rPr>
              <a:t>1. Biometric Feature Extraction:</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OpenCV</a:t>
            </a:r>
            <a:r>
              <a:rPr lang="en-US" sz="1600" dirty="0">
                <a:latin typeface="Cambria" panose="02040503050406030204" pitchFamily="18" charset="0"/>
                <a:ea typeface="Cambria" panose="02040503050406030204" pitchFamily="18" charset="0"/>
              </a:rPr>
              <a:t>: Utilized for processing and extracting features from face and iris images.</a:t>
            </a:r>
          </a:p>
          <a:p>
            <a:r>
              <a:rPr lang="en-US" sz="1600" b="1" dirty="0">
                <a:latin typeface="Cambria" panose="02040503050406030204" pitchFamily="18" charset="0"/>
                <a:ea typeface="Cambria" panose="02040503050406030204" pitchFamily="18" charset="0"/>
              </a:rPr>
              <a:t>Scikit-learn</a:t>
            </a:r>
            <a:r>
              <a:rPr lang="en-US" sz="1600" dirty="0">
                <a:latin typeface="Cambria" panose="02040503050406030204" pitchFamily="18" charset="0"/>
                <a:ea typeface="Cambria" panose="02040503050406030204" pitchFamily="18" charset="0"/>
              </a:rPr>
              <a:t>: Implements machine learning models to classify and extract important features from biometric data.</a:t>
            </a:r>
          </a:p>
          <a:p>
            <a:r>
              <a:rPr lang="en-US" sz="1600" b="1" dirty="0">
                <a:latin typeface="Cambria" panose="02040503050406030204" pitchFamily="18" charset="0"/>
                <a:ea typeface="Cambria" panose="02040503050406030204" pitchFamily="18" charset="0"/>
              </a:rPr>
              <a:t>Convolutional Neural Networks (CNNs)</a:t>
            </a:r>
            <a:r>
              <a:rPr lang="en-US" sz="1600" dirty="0">
                <a:latin typeface="Cambria" panose="02040503050406030204" pitchFamily="18" charset="0"/>
                <a:ea typeface="Cambria" panose="02040503050406030204" pitchFamily="18" charset="0"/>
              </a:rPr>
              <a:t>: Effective for extracting features due to their capability to detect spatial hierarchies in iris and face images.</a:t>
            </a:r>
          </a:p>
          <a:p>
            <a:r>
              <a:rPr lang="en-US" sz="1600" b="1" dirty="0">
                <a:latin typeface="Cambria" panose="02040503050406030204" pitchFamily="18" charset="0"/>
                <a:ea typeface="Cambria" panose="02040503050406030204" pitchFamily="18" charset="0"/>
              </a:rPr>
              <a:t>Pretrained Models</a:t>
            </a:r>
            <a:r>
              <a:rPr lang="en-US" sz="1600" dirty="0">
                <a:latin typeface="Cambria" panose="02040503050406030204" pitchFamily="18" charset="0"/>
                <a:ea typeface="Cambria" panose="02040503050406030204" pitchFamily="18" charset="0"/>
              </a:rPr>
              <a:t>: Models like </a:t>
            </a:r>
            <a:r>
              <a:rPr lang="en-US" sz="1600" b="1" dirty="0">
                <a:latin typeface="Cambria" panose="02040503050406030204" pitchFamily="18" charset="0"/>
                <a:ea typeface="Cambria" panose="02040503050406030204" pitchFamily="18" charset="0"/>
              </a:rPr>
              <a:t>VGG16</a:t>
            </a: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ResNet</a:t>
            </a:r>
            <a:r>
              <a:rPr lang="en-US" sz="1600" dirty="0">
                <a:latin typeface="Cambria" panose="02040503050406030204" pitchFamily="18" charset="0"/>
                <a:ea typeface="Cambria" panose="02040503050406030204" pitchFamily="18" charset="0"/>
              </a:rPr>
              <a:t> (for face recognition), and </a:t>
            </a:r>
            <a:r>
              <a:rPr lang="en-US" sz="1600" b="1" dirty="0">
                <a:latin typeface="Cambria" panose="02040503050406030204" pitchFamily="18" charset="0"/>
                <a:ea typeface="Cambria" panose="02040503050406030204" pitchFamily="18" charset="0"/>
              </a:rPr>
              <a:t>IrisNet</a:t>
            </a:r>
            <a:r>
              <a:rPr lang="en-US" sz="1600" dirty="0">
                <a:latin typeface="Cambria" panose="02040503050406030204" pitchFamily="18" charset="0"/>
                <a:ea typeface="Cambria" panose="02040503050406030204" pitchFamily="18" charset="0"/>
              </a:rPr>
              <a:t> (for iris recognition) enhance feature extraction accuracy​</a:t>
            </a:r>
          </a:p>
          <a:p>
            <a:endParaRPr lang="en-US" sz="1600" dirty="0">
              <a:latin typeface="Cambria" panose="02040503050406030204" pitchFamily="18" charset="0"/>
              <a:ea typeface="Cambria" panose="02040503050406030204" pitchFamily="18" charset="0"/>
            </a:endParaRPr>
          </a:p>
          <a:p>
            <a:pPr marL="0" indent="0">
              <a:buNone/>
            </a:pPr>
            <a:r>
              <a:rPr lang="en-US" sz="1600" b="1" dirty="0">
                <a:latin typeface="Cambria" panose="02040503050406030204" pitchFamily="18" charset="0"/>
                <a:ea typeface="Cambria" panose="02040503050406030204" pitchFamily="18" charset="0"/>
              </a:rPr>
              <a:t>2. Multimodal Fusion Techniques:</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Concatenation</a:t>
            </a:r>
            <a:r>
              <a:rPr lang="en-US" sz="1600" dirty="0">
                <a:latin typeface="Cambria" panose="02040503050406030204" pitchFamily="18" charset="0"/>
                <a:ea typeface="Cambria" panose="02040503050406030204" pitchFamily="18" charset="0"/>
              </a:rPr>
              <a:t>: The simplest method of merging feature vectors from face and iris modalities into a single vector.</a:t>
            </a:r>
          </a:p>
          <a:p>
            <a:r>
              <a:rPr lang="en-US" sz="1600" b="1" dirty="0">
                <a:latin typeface="Cambria" panose="02040503050406030204" pitchFamily="18" charset="0"/>
                <a:ea typeface="Cambria" panose="02040503050406030204" pitchFamily="18" charset="0"/>
              </a:rPr>
              <a:t>Dimensionality Reduction</a:t>
            </a:r>
            <a:r>
              <a:rPr lang="en-US" sz="1600" dirty="0">
                <a:latin typeface="Cambria" panose="02040503050406030204" pitchFamily="18" charset="0"/>
                <a:ea typeface="Cambria" panose="02040503050406030204" pitchFamily="18" charset="0"/>
              </a:rPr>
              <a:t>: Techniques like </a:t>
            </a:r>
            <a:r>
              <a:rPr lang="en-US" sz="1600" b="1" dirty="0">
                <a:latin typeface="Cambria" panose="02040503050406030204" pitchFamily="18" charset="0"/>
                <a:ea typeface="Cambria" panose="02040503050406030204" pitchFamily="18" charset="0"/>
              </a:rPr>
              <a:t>PCA (Principal Component Analysis)</a:t>
            </a:r>
            <a:r>
              <a:rPr lang="en-US" sz="1600" dirty="0">
                <a:latin typeface="Cambria" panose="02040503050406030204" pitchFamily="18" charset="0"/>
                <a:ea typeface="Cambria" panose="02040503050406030204" pitchFamily="18" charset="0"/>
              </a:rPr>
              <a:t> reduce the size of the concatenated feature vector while preserving essential information</a:t>
            </a:r>
          </a:p>
          <a:p>
            <a:pPr marL="0" indent="0">
              <a:buNone/>
            </a:pPr>
            <a:endParaRPr lang="en-US" sz="1600" dirty="0">
              <a:latin typeface="Cambria" panose="02040503050406030204" pitchFamily="18" charset="0"/>
              <a:ea typeface="Cambria" panose="02040503050406030204" pitchFamily="18" charset="0"/>
            </a:endParaRPr>
          </a:p>
          <a:p>
            <a:pPr marL="0" indent="0">
              <a:buNone/>
            </a:pPr>
            <a:r>
              <a:rPr lang="en-US" sz="1600" b="1" dirty="0">
                <a:latin typeface="Cambria" panose="02040503050406030204" pitchFamily="18" charset="0"/>
                <a:ea typeface="Cambria" panose="02040503050406030204" pitchFamily="18" charset="0"/>
              </a:rPr>
              <a:t>3.</a:t>
            </a:r>
            <a:r>
              <a:rPr lang="en-IN" sz="1600" b="1" dirty="0">
                <a:latin typeface="Cambria" panose="02040503050406030204" pitchFamily="18" charset="0"/>
                <a:ea typeface="Cambria" panose="02040503050406030204" pitchFamily="18" charset="0"/>
              </a:rPr>
              <a:t> Encryption:</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Advanced Encryption Standard (AES)</a:t>
            </a:r>
            <a:r>
              <a:rPr lang="en-IN" sz="1600" dirty="0">
                <a:latin typeface="Cambria" panose="02040503050406030204" pitchFamily="18" charset="0"/>
                <a:ea typeface="Cambria" panose="02040503050406030204" pitchFamily="18" charset="0"/>
              </a:rPr>
              <a:t>: Implementing AES-128 or AES-256 with a dynamic S-box for improved security and integrity.</a:t>
            </a:r>
          </a:p>
          <a:p>
            <a:r>
              <a:rPr lang="en-IN" sz="1600" b="1" dirty="0">
                <a:latin typeface="Cambria" panose="02040503050406030204" pitchFamily="18" charset="0"/>
                <a:ea typeface="Cambria" panose="02040503050406030204" pitchFamily="18" charset="0"/>
              </a:rPr>
              <a:t>PyCryptodomex</a:t>
            </a:r>
            <a:r>
              <a:rPr lang="en-IN" sz="1600" dirty="0">
                <a:latin typeface="Cambria" panose="02040503050406030204" pitchFamily="18" charset="0"/>
                <a:ea typeface="Cambria" panose="02040503050406030204" pitchFamily="18" charset="0"/>
              </a:rPr>
              <a:t>: A Python library that supports AES encryption and decryption used in the biometric cryptosystem.</a:t>
            </a:r>
          </a:p>
          <a:p>
            <a:r>
              <a:rPr lang="en-IN" sz="1600" b="1" dirty="0">
                <a:latin typeface="Cambria" panose="02040503050406030204" pitchFamily="18" charset="0"/>
                <a:ea typeface="Cambria" panose="02040503050406030204" pitchFamily="18" charset="0"/>
              </a:rPr>
              <a:t>Cryptography (Python)</a:t>
            </a:r>
            <a:r>
              <a:rPr lang="en-IN" sz="1600" dirty="0">
                <a:latin typeface="Cambria" panose="02040503050406030204" pitchFamily="18" charset="0"/>
                <a:ea typeface="Cambria" panose="02040503050406030204" pitchFamily="18" charset="0"/>
              </a:rPr>
              <a:t>: Another library that enables symmetric encryption algorithms, including AES</a:t>
            </a:r>
          </a:p>
          <a:p>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10" name="Content Placeholder 9">
            <a:extLst>
              <a:ext uri="{FF2B5EF4-FFF2-40B4-BE49-F238E27FC236}">
                <a16:creationId xmlns:a16="http://schemas.microsoft.com/office/drawing/2014/main" id="{4B7DD1D1-9518-2016-9925-06972E162C71}"/>
              </a:ext>
            </a:extLst>
          </p:cNvPr>
          <p:cNvSpPr>
            <a:spLocks noGrp="1"/>
          </p:cNvSpPr>
          <p:nvPr>
            <p:ph idx="1"/>
          </p:nvPr>
        </p:nvSpPr>
        <p:spPr/>
        <p:txBody>
          <a:bodyPr/>
          <a:lstStyle/>
          <a:p>
            <a:endParaRPr lang="en-US" dirty="0">
              <a:latin typeface="Cambria" panose="02040503050406030204" pitchFamily="18" charset="0"/>
              <a:ea typeface="Cambria" panose="02040503050406030204" pitchFamily="18" charset="0"/>
            </a:endParaRPr>
          </a:p>
          <a:p>
            <a:endParaRPr lang="en-IN" dirty="0"/>
          </a:p>
        </p:txBody>
      </p:sp>
      <p:sp>
        <p:nvSpPr>
          <p:cNvPr id="4" name="Rectangle 2">
            <a:extLst>
              <a:ext uri="{FF2B5EF4-FFF2-40B4-BE49-F238E27FC236}">
                <a16:creationId xmlns:a16="http://schemas.microsoft.com/office/drawing/2014/main" id="{2165B2CF-36AB-060F-CA64-8A308C67A282}"/>
              </a:ext>
            </a:extLst>
          </p:cNvPr>
          <p:cNvSpPr>
            <a:spLocks noChangeArrowheads="1"/>
          </p:cNvSpPr>
          <p:nvPr/>
        </p:nvSpPr>
        <p:spPr bwMode="auto">
          <a:xfrm>
            <a:off x="591819" y="1228398"/>
            <a:ext cx="1100836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 Design a Multimodal Biometric System:</a:t>
            </a:r>
            <a:b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Leverage complementary iris and face traits using fusion techniques (score-level, feature-level, and decision-level) to enhance robustness, reduce spoofing risks, and improve recognition accuracy. Implement preprocessing methods to address data quality challenges.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Incorporate Machine Learning for Feature Extraction and Fusion:</a:t>
            </a:r>
            <a:b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 advanced ML algorithms like CNNs and RNNs to adaptively extract discriminative features from biometric data. Employ intelligent fusion strategies to balance accuracy and computational efficiency, ensuring robust performance under varying conditions.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Integrate AES Encryption for Data Security:</a:t>
            </a:r>
            <a:b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Dynamically generate 256-bit AES keys from biometric features to secure sensitive data, particularly image data. Optimize AES for fast and secure encryption/decryption, addressing key management concerns and ensuring system scalability for real-world applications.</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&amp; Implementation</a:t>
            </a:r>
          </a:p>
        </p:txBody>
      </p:sp>
      <p:sp>
        <p:nvSpPr>
          <p:cNvPr id="8" name="Rectangle 4">
            <a:extLst>
              <a:ext uri="{FF2B5EF4-FFF2-40B4-BE49-F238E27FC236}">
                <a16:creationId xmlns:a16="http://schemas.microsoft.com/office/drawing/2014/main" id="{20EBA5CF-141C-A863-8CB5-86962C7181B3}"/>
              </a:ext>
            </a:extLst>
          </p:cNvPr>
          <p:cNvSpPr>
            <a:spLocks noChangeArrowheads="1"/>
          </p:cNvSpPr>
          <p:nvPr/>
        </p:nvSpPr>
        <p:spPr bwMode="auto">
          <a:xfrm>
            <a:off x="395287" y="1019859"/>
            <a:ext cx="1140142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 Biometric Data Acquisition:</a:t>
            </a:r>
            <a:endParaRPr lang="en-US" altLang="en-US" sz="2200" dirty="0">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 MMU-Iris and CelebA datasets for iris and facial feature extraction, ensuring diversity in environmental and demographic conditions.</a:t>
            </a:r>
          </a:p>
          <a:p>
            <a:pPr marR="0" lvl="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Iris Image Preprocessing:</a:t>
            </a:r>
            <a:b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Convert iris images to grayscale, resize to 224x224 pixels, and normalize pixel values for efficient CNN-based processing.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Face Attribute Preprocessing:</a:t>
            </a:r>
            <a:b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Standardize facial attributes using StandardScaler and reduce dimensionality to 10 principal components using PCA.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 Feature Extraction:</a:t>
            </a:r>
            <a:b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Employ VGG16 for iris feature extraction and PCA for facial feature extraction, capturing unique patterns for both modalities.</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474</TotalTime>
  <Words>1982</Words>
  <Application>Microsoft Office PowerPoint</Application>
  <PresentationFormat>Widescreen</PresentationFormat>
  <Paragraphs>130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Bookman Old Style</vt:lpstr>
      <vt:lpstr>Calibri</vt:lpstr>
      <vt:lpstr>Cambria</vt:lpstr>
      <vt:lpstr>Verdana</vt:lpstr>
      <vt:lpstr>Bioinformatics</vt:lpstr>
      <vt:lpstr>Encryption of Biometrics Traits to Avoid Privacy Attacks using AES Encryption</vt:lpstr>
      <vt:lpstr>Introduction</vt:lpstr>
      <vt:lpstr>Literature Review</vt:lpstr>
      <vt:lpstr>Literature Review</vt:lpstr>
      <vt:lpstr>Research Gaps Identified</vt:lpstr>
      <vt:lpstr>Research Gaps Identified</vt:lpstr>
      <vt:lpstr>Proposed Methodology</vt:lpstr>
      <vt:lpstr>Objectives</vt:lpstr>
      <vt:lpstr>System Design &amp; Implementation</vt:lpstr>
      <vt:lpstr>System Design &amp; Implementation</vt:lpstr>
      <vt:lpstr>Timeline of Project</vt:lpstr>
      <vt:lpstr>Results Obtained</vt:lpstr>
      <vt:lpstr>Results Obtained</vt:lpstr>
      <vt:lpstr>Conclusion</vt:lpstr>
      <vt:lpstr>Certificates</vt:lpstr>
      <vt:lpstr>Certificates</vt:lpstr>
      <vt:lpstr>Certificates</vt:lpstr>
      <vt:lpstr>Mapping project with the Sustainable Development Goals (SDGs). </vt:lpstr>
      <vt:lpstr>Plagiarism Report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Karen Rena</cp:lastModifiedBy>
  <cp:revision>30</cp:revision>
  <dcterms:created xsi:type="dcterms:W3CDTF">2023-03-16T03:26:27Z</dcterms:created>
  <dcterms:modified xsi:type="dcterms:W3CDTF">2025-01-16T09:00:58Z</dcterms:modified>
</cp:coreProperties>
</file>