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embeddedFontLst>
    <p:embeddedFont>
      <p:font typeface="Amatic SC"/>
      <p:regular r:id="rId7"/>
      <p:bold r:id="rId8"/>
    </p:embeddedFont>
    <p:embeddedFont>
      <p:font typeface="Source Code Pro"/>
      <p:regular r:id="rId9"/>
      <p:bold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font" Target="fonts/SourceCodePro-bold.fntdata"/><Relationship Id="rId9" Type="http://schemas.openxmlformats.org/officeDocument/2006/relationships/font" Target="fonts/SourceCodePr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AmaticSC-regular.fntdata"/><Relationship Id="rId8" Type="http://schemas.openxmlformats.org/officeDocument/2006/relationships/font" Target="fonts/AmaticSC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45222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311700" y="555600"/>
            <a:ext cx="6837900" cy="75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>
                <a:latin typeface="Georgia"/>
                <a:ea typeface="Georgia"/>
                <a:cs typeface="Georgia"/>
                <a:sym typeface="Georgia"/>
              </a:rPr>
              <a:t>OUR PROJECT</a:t>
            </a:r>
          </a:p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311700" y="1389600"/>
            <a:ext cx="4394700" cy="317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  <a:buFont typeface="Georgia"/>
              <a:buChar char="➔"/>
            </a:pPr>
            <a:r>
              <a:rPr lang="en" sz="3000">
                <a:latin typeface="Georgia"/>
                <a:ea typeface="Georgia"/>
                <a:cs typeface="Georgia"/>
                <a:sym typeface="Georgia"/>
              </a:rPr>
              <a:t>Twitter Feed (sentiment140)</a:t>
            </a:r>
          </a:p>
          <a:p>
            <a:pPr indent="-419100" lvl="0" marL="457200" rtl="0">
              <a:spcBef>
                <a:spcPts val="0"/>
              </a:spcBef>
              <a:buSzPct val="100000"/>
              <a:buFont typeface="Georgia"/>
              <a:buChar char="➔"/>
            </a:pPr>
            <a:r>
              <a:rPr lang="en" sz="3000">
                <a:latin typeface="Georgia"/>
                <a:ea typeface="Georgia"/>
                <a:cs typeface="Georgia"/>
                <a:sym typeface="Georgia"/>
              </a:rPr>
              <a:t>Find Hashtag</a:t>
            </a:r>
          </a:p>
          <a:p>
            <a:pPr indent="-419100" lvl="0" marL="457200">
              <a:spcBef>
                <a:spcPts val="0"/>
              </a:spcBef>
              <a:buSzPct val="100000"/>
              <a:buFont typeface="Georgia"/>
              <a:buChar char="➔"/>
            </a:pPr>
            <a:r>
              <a:rPr lang="en" sz="3000">
                <a:latin typeface="Georgia"/>
                <a:ea typeface="Georgia"/>
                <a:cs typeface="Georgia"/>
                <a:sym typeface="Georgia"/>
              </a:rPr>
              <a:t>Rank Popularity of Hashtag or Username</a:t>
            </a:r>
          </a:p>
        </p:txBody>
      </p:sp>
      <p:pic>
        <p:nvPicPr>
          <p:cNvPr id="58" name="Shape 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3598" y="1389600"/>
            <a:ext cx="3912451" cy="3179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311700" y="230625"/>
            <a:ext cx="6837900" cy="75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latin typeface="Georgia"/>
                <a:ea typeface="Georgia"/>
                <a:cs typeface="Georgia"/>
                <a:sym typeface="Georgia"/>
              </a:rPr>
              <a:t>OUR PROGRESS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311700" y="1064625"/>
            <a:ext cx="3610200" cy="359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  <a:buFont typeface="Georgia"/>
              <a:buChar char="➔"/>
            </a:pPr>
            <a:r>
              <a:rPr lang="en" sz="3000">
                <a:latin typeface="Georgia"/>
                <a:ea typeface="Georgia"/>
                <a:cs typeface="Georgia"/>
                <a:sym typeface="Georgia"/>
              </a:rPr>
              <a:t>Understand Code</a:t>
            </a:r>
          </a:p>
          <a:p>
            <a:pPr indent="-419100" lvl="0" marL="457200" rtl="0">
              <a:spcBef>
                <a:spcPts val="0"/>
              </a:spcBef>
              <a:buSzPct val="100000"/>
              <a:buFont typeface="Georgia"/>
              <a:buChar char="➔"/>
            </a:pPr>
            <a:r>
              <a:rPr lang="en" sz="3000">
                <a:latin typeface="Georgia"/>
                <a:ea typeface="Georgia"/>
                <a:cs typeface="Georgia"/>
                <a:sym typeface="Georgia"/>
              </a:rPr>
              <a:t>Clean Data</a:t>
            </a:r>
          </a:p>
          <a:p>
            <a:pPr indent="-419100" lvl="0" marL="457200" rtl="0">
              <a:spcBef>
                <a:spcPts val="0"/>
              </a:spcBef>
              <a:buSzPct val="100000"/>
              <a:buFont typeface="Georgia"/>
              <a:buChar char="➔"/>
            </a:pPr>
            <a:r>
              <a:rPr lang="en" sz="3000">
                <a:latin typeface="Georgia"/>
                <a:ea typeface="Georgia"/>
                <a:cs typeface="Georgia"/>
                <a:sym typeface="Georgia"/>
              </a:rPr>
              <a:t>Ordered Data</a:t>
            </a:r>
          </a:p>
          <a:p>
            <a:pPr indent="-419100" lvl="0" marL="457200" rtl="0">
              <a:spcBef>
                <a:spcPts val="0"/>
              </a:spcBef>
              <a:buSzPct val="100000"/>
              <a:buFont typeface="Georgia"/>
              <a:buChar char="➔"/>
            </a:pPr>
            <a:r>
              <a:rPr lang="en" sz="3000">
                <a:latin typeface="Georgia"/>
                <a:ea typeface="Georgia"/>
                <a:cs typeface="Georgia"/>
                <a:sym typeface="Georgia"/>
              </a:rPr>
              <a:t>Stored Data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5" name="Shape 65"/>
          <p:cNvPicPr preferRelativeResize="0"/>
          <p:nvPr/>
        </p:nvPicPr>
        <p:blipFill rotWithShape="1">
          <a:blip r:embed="rId3">
            <a:alphaModFix/>
          </a:blip>
          <a:srcRect b="0" l="12600" r="12622" t="0"/>
          <a:stretch/>
        </p:blipFill>
        <p:spPr>
          <a:xfrm>
            <a:off x="3986999" y="1064624"/>
            <a:ext cx="4888073" cy="367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-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