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39"/>
  </p:handoutMasterIdLst>
  <p:sldIdLst>
    <p:sldId id="256" r:id="rId10"/>
    <p:sldId id="257" r:id="rId11"/>
    <p:sldId id="258" r:id="rId12"/>
    <p:sldId id="293" r:id="rId13"/>
    <p:sldId id="305" r:id="rId14"/>
    <p:sldId id="274" r:id="rId15"/>
    <p:sldId id="306" r:id="rId16"/>
    <p:sldId id="280" r:id="rId17"/>
    <p:sldId id="307" r:id="rId18"/>
    <p:sldId id="272" r:id="rId19"/>
    <p:sldId id="260" r:id="rId20"/>
    <p:sldId id="275" r:id="rId21"/>
    <p:sldId id="278" r:id="rId22"/>
    <p:sldId id="279" r:id="rId23"/>
    <p:sldId id="295" r:id="rId24"/>
    <p:sldId id="310" r:id="rId25"/>
    <p:sldId id="315" r:id="rId26"/>
    <p:sldId id="311" r:id="rId27"/>
    <p:sldId id="316" r:id="rId28"/>
    <p:sldId id="309" r:id="rId29"/>
    <p:sldId id="308" r:id="rId30"/>
    <p:sldId id="317" r:id="rId31"/>
    <p:sldId id="319" r:id="rId32"/>
    <p:sldId id="318" r:id="rId33"/>
    <p:sldId id="312" r:id="rId34"/>
    <p:sldId id="313" r:id="rId35"/>
    <p:sldId id="314" r:id="rId36"/>
    <p:sldId id="294" r:id="rId37"/>
    <p:sldId id="26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476" y="-534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Rest é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70%</a:t>
            </a:r>
            <a:r>
              <a:rPr lang="en-US" baseline="0" dirty="0" smtClean="0"/>
              <a:t> das APIs </a:t>
            </a:r>
            <a:r>
              <a:rPr lang="en-US" baseline="0" dirty="0" err="1" smtClean="0"/>
              <a:t>públicas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5"/>
          <c:cat>
            <c:strRef>
              <c:f>Plan1!$A$2:$A$3</c:f>
              <c:strCache>
                <c:ptCount val="1"/>
                <c:pt idx="0">
                  <c:v>REST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13/06/2019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1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3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3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6.png"/><Relationship Id="rId3" Type="http://schemas.openxmlformats.org/officeDocument/2006/relationships/theme" Target="../theme/theme2.xml"/><Relationship Id="rId21" Type="http://schemas.openxmlformats.org/officeDocument/2006/relationships/image" Target="../media/image2.png"/><Relationship Id="rId34" Type="http://schemas.openxmlformats.org/officeDocument/2006/relationships/image" Target="../media/image12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png"/><Relationship Id="rId32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28" Type="http://schemas.openxmlformats.org/officeDocument/2006/relationships/image" Target="../media/image18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9.png"/><Relationship Id="rId8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image" Target="../media/image27.png"/><Relationship Id="rId3" Type="http://schemas.openxmlformats.org/officeDocument/2006/relationships/theme" Target="../theme/theme4.xml"/><Relationship Id="rId21" Type="http://schemas.openxmlformats.org/officeDocument/2006/relationships/image" Target="../media/image22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62.xml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image" Target="../media/image3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2438386"/>
            <a:ext cx="6141720" cy="894261"/>
          </a:xfrm>
        </p:spPr>
        <p:txBody>
          <a:bodyPr anchor="ctr"/>
          <a:lstStyle/>
          <a:p>
            <a:r>
              <a:rPr lang="pt-BR" dirty="0" smtClean="0"/>
              <a:t>Camada de Serviços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SOAP </a:t>
            </a:r>
            <a:r>
              <a:rPr lang="pt-BR" dirty="0" err="1" smtClean="0"/>
              <a:t>vs</a:t>
            </a:r>
            <a:r>
              <a:rPr lang="pt-BR" dirty="0" smtClean="0"/>
              <a:t> REST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2924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Diferenças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SOAP é um protocolo; REST é uma arquitetura (usa protocolo existente)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SOAP expões comportamento; REST expõe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SOAP é mais pesado e complexo que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0"/>
            <a:ext cx="11086958" cy="1197429"/>
          </a:xfrm>
        </p:spPr>
        <p:txBody>
          <a:bodyPr/>
          <a:lstStyle/>
          <a:p>
            <a:r>
              <a:rPr lang="pt-BR" dirty="0"/>
              <a:t>SOAP - Simples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 smtClean="0"/>
              <a:t>protocol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9723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WSDL – Contrato entre consumidor e provedor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Opção mais pesada, menor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Independência de transporte (HTTP, TCP,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Tipos bem </a:t>
            </a:r>
            <a:r>
              <a:rPr lang="pt-BR" dirty="0" err="1" smtClean="0"/>
              <a:t>tipados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Transfere dados em formato de 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Mais opções de segurança, autenticação e autorização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Possibilidades de automação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3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REST - </a:t>
            </a:r>
            <a:r>
              <a:rPr lang="pt-BR" dirty="0" err="1"/>
              <a:t>Representative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 smtClean="0"/>
              <a:t>transfer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Mais flexível (ou permissivo)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Usa sempre 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Curva de aprendizado menor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Qualquer formato (</a:t>
            </a:r>
            <a:r>
              <a:rPr lang="pt-BR" dirty="0" err="1" smtClean="0"/>
              <a:t>Json</a:t>
            </a:r>
            <a:r>
              <a:rPr lang="pt-BR" dirty="0" smtClean="0"/>
              <a:t>, XML, CSS,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Maior Eficiência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1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Mercado</a:t>
            </a:r>
            <a:endParaRPr lang="pt-BR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40067828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1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smtClean="0"/>
              <a:t>Web Services ASMX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8900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ASMX – Web Services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Cria de forma fácil e rápida um conjunto de serviços SOAP</a:t>
            </a:r>
          </a:p>
          <a:p>
            <a:r>
              <a:rPr lang="pt-BR" dirty="0" smtClean="0"/>
              <a:t>O desenvolvedor só precisa escrever o método, que será convertido para um Serviço</a:t>
            </a:r>
          </a:p>
          <a:p>
            <a:r>
              <a:rPr lang="pt-BR" dirty="0" smtClean="0"/>
              <a:t>Cria-se os contratos dos serviços automaticamente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1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cara do ASMX</a:t>
            </a:r>
            <a:endParaRPr lang="pt-BR" dirty="0"/>
          </a:p>
        </p:txBody>
      </p:sp>
      <p:pic>
        <p:nvPicPr>
          <p:cNvPr id="1026" name="Picture 2" descr="D:\Aulas PUC Minas\Imagens Serviço\Implementação Web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7" y="1527577"/>
            <a:ext cx="9623534" cy="45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5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Simples e Rápido</a:t>
            </a:r>
            <a:endParaRPr lang="pt-BR" dirty="0"/>
          </a:p>
        </p:txBody>
      </p:sp>
      <p:pic>
        <p:nvPicPr>
          <p:cNvPr id="2050" name="Picture 2" descr="Resultado de imagem para asm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5" y="1562122"/>
            <a:ext cx="8265094" cy="48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79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8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Camada de Serviços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smtClean="0"/>
              <a:t>WCF – Windows Communication Foundation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2944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0"/>
            <a:ext cx="10012684" cy="1461424"/>
          </a:xfrm>
        </p:spPr>
        <p:txBody>
          <a:bodyPr/>
          <a:lstStyle/>
          <a:p>
            <a:r>
              <a:rPr lang="pt-BR" dirty="0" smtClean="0"/>
              <a:t>WCF – Encapsulando Camada de Serviços</a:t>
            </a:r>
            <a:endParaRPr lang="pt-BR" dirty="0"/>
          </a:p>
        </p:txBody>
      </p:sp>
      <p:pic>
        <p:nvPicPr>
          <p:cNvPr id="1026" name="Picture 2" descr="Resultado de imagem para windows communication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92" y="1597902"/>
            <a:ext cx="68294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1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cara do WCF</a:t>
            </a:r>
            <a:endParaRPr lang="pt-BR" dirty="0"/>
          </a:p>
        </p:txBody>
      </p:sp>
      <p:pic>
        <p:nvPicPr>
          <p:cNvPr id="3074" name="Picture 2" descr="D:\Aulas PUC Minas\Imagens Serviço\Estrutura W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2" y="1181100"/>
            <a:ext cx="3629025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0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cara do WCF</a:t>
            </a:r>
            <a:endParaRPr lang="pt-BR" dirty="0"/>
          </a:p>
        </p:txBody>
      </p:sp>
      <p:pic>
        <p:nvPicPr>
          <p:cNvPr id="4098" name="Picture 2" descr="D:\Aulas PUC Minas\Imagens Serviço\interface W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33588"/>
            <a:ext cx="9120038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 cara do WCF</a:t>
            </a:r>
            <a:endParaRPr lang="pt-BR" dirty="0"/>
          </a:p>
        </p:txBody>
      </p:sp>
      <p:pic>
        <p:nvPicPr>
          <p:cNvPr id="5122" name="Picture 2" descr="D:\Aulas PUC Minas\Imagens Serviço\Implementação W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2143124"/>
            <a:ext cx="1148433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Desenho da camada de domínio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Desenho de um cenário para cada padrão, contextualizando e explicando a escolha pelo padrão.</a:t>
            </a:r>
          </a:p>
          <a:p>
            <a:endParaRPr lang="pt-BR" dirty="0" smtClean="0"/>
          </a:p>
          <a:p>
            <a:r>
              <a:rPr lang="pt-BR" dirty="0" smtClean="0"/>
              <a:t>Exemplos reais ou fictícios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934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Desenho da camada de Serviço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Desenho de um cenário para uso de REST e outro para uso de SOAP</a:t>
            </a:r>
          </a:p>
          <a:p>
            <a:endParaRPr lang="pt-BR" dirty="0" smtClean="0"/>
          </a:p>
          <a:p>
            <a:r>
              <a:rPr lang="pt-BR" dirty="0" smtClean="0"/>
              <a:t>Exemplos reais ou fictícios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0082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652110"/>
          </a:xfrm>
        </p:spPr>
        <p:txBody>
          <a:bodyPr anchor="ctr"/>
          <a:lstStyle/>
          <a:p>
            <a:r>
              <a:rPr lang="pt-BR" dirty="0" smtClean="0"/>
              <a:t>Desenho da camada de Serviço do seu projeto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Quais os pontos que de utilização de serviços internos e externos</a:t>
            </a:r>
          </a:p>
          <a:p>
            <a:r>
              <a:rPr lang="pt-BR" dirty="0"/>
              <a:t>Qual tecnologia será </a:t>
            </a:r>
            <a:r>
              <a:rPr lang="pt-BR" dirty="0" smtClean="0"/>
              <a:t>utilizada para cada ponto?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Razões pelas quais se deu as </a:t>
            </a:r>
            <a:r>
              <a:rPr lang="pt-BR" dirty="0" smtClean="0"/>
              <a:t>escolhas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8649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1993704"/>
            <a:ext cx="6141720" cy="1158239"/>
          </a:xfrm>
        </p:spPr>
        <p:txBody>
          <a:bodyPr anchor="ctr"/>
          <a:lstStyle/>
          <a:p>
            <a:r>
              <a:rPr lang="pt-BR" dirty="0" smtClean="0"/>
              <a:t>Camada de Domínio/Negócio e camada de Dados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0006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Exposição de funcionalidades para a camada de interfaces com usuário ou para sistemas externos</a:t>
            </a:r>
          </a:p>
          <a:p>
            <a:endParaRPr lang="pt-BR" dirty="0"/>
          </a:p>
          <a:p>
            <a:r>
              <a:rPr lang="pt-BR" dirty="0" smtClean="0"/>
              <a:t>Movimento de padrão SOA (Arquitetura Orientada a Serviços)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4503775"/>
            <a:ext cx="4913194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Interfaces com o usuário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24389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Barramento de Serviços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18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4503775"/>
            <a:ext cx="2238233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Interfaces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24389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Barramento de Serviços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5568286" y="4503775"/>
            <a:ext cx="2238233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Sistemas </a:t>
            </a:r>
            <a:r>
              <a:rPr lang="pt-BR" sz="2400" dirty="0" err="1" smtClean="0"/>
              <a:t>Extern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1" name="Subtítulo 5"/>
          <p:cNvSpPr>
            <a:spLocks noGrp="1"/>
          </p:cNvSpPr>
          <p:nvPr>
            <p:ph type="subTitle" idx="1"/>
          </p:nvPr>
        </p:nvSpPr>
        <p:spPr>
          <a:xfrm>
            <a:off x="544282" y="5377226"/>
            <a:ext cx="6143120" cy="1335206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200" dirty="0" smtClean="0"/>
              <a:t>Esta camada pode aparecer em topologias diferentes, dependendo da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7812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166052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Por que utilizar camada de Serviços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 smtClean="0"/>
              <a:t>Encapsula</a:t>
            </a:r>
            <a:r>
              <a:rPr lang="pt-BR" dirty="0" smtClean="0"/>
              <a:t> as camadas de negócio e dados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A camada de interface não precisa conhecer as camadas de negócio e de dados, somente a camada de serviços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Suporta múltiplas interfaces (</a:t>
            </a:r>
            <a:r>
              <a:rPr lang="pt-BR" b="1" dirty="0" smtClean="0"/>
              <a:t>reuso</a:t>
            </a:r>
            <a:r>
              <a:rPr lang="pt-BR" dirty="0" smtClean="0"/>
              <a:t>)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Web, App, Softwares externos, </a:t>
            </a:r>
            <a:r>
              <a:rPr lang="pt-BR" dirty="0" err="1" smtClean="0"/>
              <a:t>APIs</a:t>
            </a:r>
            <a:r>
              <a:rPr lang="pt-BR" dirty="0" smtClean="0"/>
              <a:t>, etc.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Reutilização dos serviços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A interface não deve interferir no funcionamento dos serviços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Ajuda no </a:t>
            </a:r>
            <a:r>
              <a:rPr lang="pt-BR" b="1" dirty="0" smtClean="0"/>
              <a:t>isolamento</a:t>
            </a:r>
            <a:r>
              <a:rPr lang="pt-BR" dirty="0" smtClean="0"/>
              <a:t> de interface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Contribui para o baixo acoplamento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dirty="0" smtClean="0"/>
              <a:t>Dificulta a construção de código de baixa qualidade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631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166052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Por que utilizar camada de Serviços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Geram independência de tecnologia e facilidade de integrações com protocolos padrão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33752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Características - chave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Deve permitir concorrência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Chamadas em paralelo são premissas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Muitas chamadas simultâneas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Não armazena Status (</a:t>
            </a:r>
            <a:r>
              <a:rPr lang="pt-BR" b="1" i="1" dirty="0" err="1" smtClean="0"/>
              <a:t>Stateless</a:t>
            </a:r>
            <a:r>
              <a:rPr lang="pt-BR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Cada chamada é independente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Envia o conjunto de dados completo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Recebe o retorno completo do processamento</a:t>
            </a:r>
          </a:p>
          <a:p>
            <a:pPr marL="701675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01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Contrato – padrão </a:t>
            </a:r>
            <a:r>
              <a:rPr lang="pt-BR" i="1" dirty="0" err="1" smtClean="0"/>
              <a:t>command</a:t>
            </a:r>
            <a:r>
              <a:rPr lang="pt-BR" i="1" dirty="0" smtClean="0"/>
              <a:t> </a:t>
            </a:r>
            <a:r>
              <a:rPr lang="pt-BR" dirty="0" smtClean="0"/>
              <a:t>(SOAP)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Desejável uso de objetos como insumo para chamadas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Objetos criados na camada de Domínio / Dados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Diminui mudanças na escrita dos métodos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Diminui </a:t>
            </a:r>
          </a:p>
          <a:p>
            <a:pPr marL="701675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indent="0">
              <a:buNone/>
            </a:pPr>
            <a:r>
              <a:rPr lang="pt-BR" dirty="0" smtClean="0"/>
              <a:t>Desejável </a:t>
            </a:r>
            <a:r>
              <a:rPr lang="pt-BR" dirty="0"/>
              <a:t>uso de </a:t>
            </a:r>
            <a:r>
              <a:rPr lang="pt-BR" dirty="0" smtClean="0"/>
              <a:t>objetos ou interfaces </a:t>
            </a:r>
            <a:r>
              <a:rPr lang="pt-BR" dirty="0"/>
              <a:t>como </a:t>
            </a:r>
            <a:r>
              <a:rPr lang="pt-BR" dirty="0" smtClean="0"/>
              <a:t>retornos</a:t>
            </a:r>
            <a:endParaRPr lang="pt-BR" dirty="0"/>
          </a:p>
          <a:p>
            <a:pPr marL="701675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001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632</Words>
  <Application>Microsoft Office PowerPoint</Application>
  <PresentationFormat>Personalizar</PresentationFormat>
  <Paragraphs>117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Camada de Serviços</vt:lpstr>
      <vt:lpstr>Camada de Serviços</vt:lpstr>
      <vt:lpstr>O que é?</vt:lpstr>
      <vt:lpstr>Onde estamos?</vt:lpstr>
      <vt:lpstr>Onde estamos?</vt:lpstr>
      <vt:lpstr>Por que utilizar camada de Serviços</vt:lpstr>
      <vt:lpstr>Por que utilizar camada de Serviços</vt:lpstr>
      <vt:lpstr>Características - chave</vt:lpstr>
      <vt:lpstr>Contrato – padrão command (SOAP)</vt:lpstr>
      <vt:lpstr>SOAP vs REST</vt:lpstr>
      <vt:lpstr>Diferenças</vt:lpstr>
      <vt:lpstr>SOAP - Simples object access protocol</vt:lpstr>
      <vt:lpstr>REST - Representative state transfer</vt:lpstr>
      <vt:lpstr>Mercado</vt:lpstr>
      <vt:lpstr>Web Services ASMX</vt:lpstr>
      <vt:lpstr>ASMX – Web Services</vt:lpstr>
      <vt:lpstr>A cara do ASMX</vt:lpstr>
      <vt:lpstr>Simples e Rápido</vt:lpstr>
      <vt:lpstr>Apresentação do PowerPoint</vt:lpstr>
      <vt:lpstr>WCF – Windows Communication Foundation</vt:lpstr>
      <vt:lpstr>WCF – Encapsulando Camada de Serviços</vt:lpstr>
      <vt:lpstr>A cara do WCF</vt:lpstr>
      <vt:lpstr>A cara do WCF</vt:lpstr>
      <vt:lpstr>A cara do WCF</vt:lpstr>
      <vt:lpstr>Desenho da camada de domínio</vt:lpstr>
      <vt:lpstr>Desenho da camada de Serviço</vt:lpstr>
      <vt:lpstr>Desenho da camada de Serviço do seu projeto</vt:lpstr>
      <vt:lpstr>Camada de Domínio/Negócio e camada de Dados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97</cp:revision>
  <dcterms:created xsi:type="dcterms:W3CDTF">2017-04-26T13:22:32Z</dcterms:created>
  <dcterms:modified xsi:type="dcterms:W3CDTF">2019-06-13T14:57:17Z</dcterms:modified>
</cp:coreProperties>
</file>