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7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8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2.xml" ContentType="application/vnd.openxmlformats-officedocument.presentationml.slideLayout+xml"/>
  <Override PartName="/ppt/theme/theme9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50"/>
  </p:handoutMasterIdLst>
  <p:sldIdLst>
    <p:sldId id="256" r:id="rId10"/>
    <p:sldId id="257" r:id="rId11"/>
    <p:sldId id="258" r:id="rId12"/>
    <p:sldId id="295" r:id="rId13"/>
    <p:sldId id="294" r:id="rId14"/>
    <p:sldId id="260" r:id="rId15"/>
    <p:sldId id="266" r:id="rId16"/>
    <p:sldId id="267" r:id="rId17"/>
    <p:sldId id="268" r:id="rId18"/>
    <p:sldId id="269" r:id="rId19"/>
    <p:sldId id="270" r:id="rId20"/>
    <p:sldId id="274" r:id="rId21"/>
    <p:sldId id="271" r:id="rId22"/>
    <p:sldId id="297" r:id="rId23"/>
    <p:sldId id="280" r:id="rId24"/>
    <p:sldId id="272" r:id="rId25"/>
    <p:sldId id="275" r:id="rId26"/>
    <p:sldId id="276" r:id="rId27"/>
    <p:sldId id="289" r:id="rId28"/>
    <p:sldId id="290" r:id="rId29"/>
    <p:sldId id="298" r:id="rId30"/>
    <p:sldId id="281" r:id="rId31"/>
    <p:sldId id="277" r:id="rId32"/>
    <p:sldId id="299" r:id="rId33"/>
    <p:sldId id="283" r:id="rId34"/>
    <p:sldId id="284" r:id="rId35"/>
    <p:sldId id="285" r:id="rId36"/>
    <p:sldId id="286" r:id="rId37"/>
    <p:sldId id="287" r:id="rId38"/>
    <p:sldId id="282" r:id="rId39"/>
    <p:sldId id="292" r:id="rId40"/>
    <p:sldId id="293" r:id="rId41"/>
    <p:sldId id="301" r:id="rId42"/>
    <p:sldId id="300" r:id="rId43"/>
    <p:sldId id="302" r:id="rId44"/>
    <p:sldId id="303" r:id="rId45"/>
    <p:sldId id="304" r:id="rId46"/>
    <p:sldId id="296" r:id="rId47"/>
    <p:sldId id="291" r:id="rId48"/>
    <p:sldId id="262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B2"/>
    <a:srgbClr val="00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20" y="-108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E94B08-6072-4725-B2E5-67E201E1E3A4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A9073AEF-EFF6-42AC-8D10-050D95D5FF04}">
      <dgm:prSet phldrT="[Texto]"/>
      <dgm:spPr/>
      <dgm:t>
        <a:bodyPr/>
        <a:lstStyle/>
        <a:p>
          <a:r>
            <a:rPr lang="pt-BR" dirty="0" smtClean="0"/>
            <a:t>Monolítica</a:t>
          </a:r>
          <a:endParaRPr lang="pt-BR" dirty="0"/>
        </a:p>
      </dgm:t>
    </dgm:pt>
    <dgm:pt modelId="{2966E575-0AB2-4795-B887-6E413E5D7A30}" type="parTrans" cxnId="{45C5531A-1BD5-4E1B-AA65-72E303F573CC}">
      <dgm:prSet/>
      <dgm:spPr/>
      <dgm:t>
        <a:bodyPr/>
        <a:lstStyle/>
        <a:p>
          <a:endParaRPr lang="pt-BR"/>
        </a:p>
      </dgm:t>
    </dgm:pt>
    <dgm:pt modelId="{66C5862C-5002-496C-AA15-E712BA520047}" type="sibTrans" cxnId="{45C5531A-1BD5-4E1B-AA65-72E303F573CC}">
      <dgm:prSet/>
      <dgm:spPr/>
      <dgm:t>
        <a:bodyPr/>
        <a:lstStyle/>
        <a:p>
          <a:endParaRPr lang="pt-BR"/>
        </a:p>
      </dgm:t>
    </dgm:pt>
    <dgm:pt modelId="{6BE5F921-9E9A-42FB-8AAC-48BF25739C54}">
      <dgm:prSet phldrT="[Texto]"/>
      <dgm:spPr/>
      <dgm:t>
        <a:bodyPr/>
        <a:lstStyle/>
        <a:p>
          <a:r>
            <a:rPr lang="pt-BR" dirty="0" smtClean="0"/>
            <a:t>N Camadas</a:t>
          </a:r>
          <a:endParaRPr lang="pt-BR" dirty="0"/>
        </a:p>
      </dgm:t>
    </dgm:pt>
    <dgm:pt modelId="{BCF96443-8267-4DBE-8637-ED68CBE90859}" type="parTrans" cxnId="{09F88CF7-12A0-4955-B7D4-3DC7CE731A9F}">
      <dgm:prSet/>
      <dgm:spPr/>
      <dgm:t>
        <a:bodyPr/>
        <a:lstStyle/>
        <a:p>
          <a:endParaRPr lang="pt-BR"/>
        </a:p>
      </dgm:t>
    </dgm:pt>
    <dgm:pt modelId="{F0A8CBBA-1554-4CA4-A345-36046BAFE7A4}" type="sibTrans" cxnId="{09F88CF7-12A0-4955-B7D4-3DC7CE731A9F}">
      <dgm:prSet/>
      <dgm:spPr/>
      <dgm:t>
        <a:bodyPr/>
        <a:lstStyle/>
        <a:p>
          <a:endParaRPr lang="pt-BR"/>
        </a:p>
      </dgm:t>
    </dgm:pt>
    <dgm:pt modelId="{1755B1B1-CDAE-4C08-B575-E183D12FC73B}">
      <dgm:prSet phldrT="[Texto]"/>
      <dgm:spPr/>
      <dgm:t>
        <a:bodyPr/>
        <a:lstStyle/>
        <a:p>
          <a:r>
            <a:rPr lang="pt-BR" dirty="0" err="1" smtClean="0"/>
            <a:t>Microsserviços</a:t>
          </a:r>
          <a:endParaRPr lang="pt-BR" dirty="0"/>
        </a:p>
      </dgm:t>
    </dgm:pt>
    <dgm:pt modelId="{2DF096A9-5ED9-47F9-9B28-D9D55A8C3825}" type="parTrans" cxnId="{1C7C8B0E-A05A-41C8-80F0-3246E9645164}">
      <dgm:prSet/>
      <dgm:spPr/>
      <dgm:t>
        <a:bodyPr/>
        <a:lstStyle/>
        <a:p>
          <a:endParaRPr lang="pt-BR"/>
        </a:p>
      </dgm:t>
    </dgm:pt>
    <dgm:pt modelId="{9A57C8FC-CEC8-4968-BC23-EACE7A837011}" type="sibTrans" cxnId="{1C7C8B0E-A05A-41C8-80F0-3246E9645164}">
      <dgm:prSet/>
      <dgm:spPr/>
      <dgm:t>
        <a:bodyPr/>
        <a:lstStyle/>
        <a:p>
          <a:endParaRPr lang="pt-BR"/>
        </a:p>
      </dgm:t>
    </dgm:pt>
    <dgm:pt modelId="{EF5CC624-26AD-40D3-89E7-637B1902CEB1}" type="pres">
      <dgm:prSet presAssocID="{A8E94B08-6072-4725-B2E5-67E201E1E3A4}" presName="CompostProcess" presStyleCnt="0">
        <dgm:presLayoutVars>
          <dgm:dir/>
          <dgm:resizeHandles val="exact"/>
        </dgm:presLayoutVars>
      </dgm:prSet>
      <dgm:spPr/>
    </dgm:pt>
    <dgm:pt modelId="{73E57479-68EE-4B80-8167-60361E6CD675}" type="pres">
      <dgm:prSet presAssocID="{A8E94B08-6072-4725-B2E5-67E201E1E3A4}" presName="arrow" presStyleLbl="bgShp" presStyleIdx="0" presStyleCnt="1"/>
      <dgm:spPr/>
    </dgm:pt>
    <dgm:pt modelId="{374A4546-E1DC-4A06-A111-42FD95A67EAE}" type="pres">
      <dgm:prSet presAssocID="{A8E94B08-6072-4725-B2E5-67E201E1E3A4}" presName="linearProcess" presStyleCnt="0"/>
      <dgm:spPr/>
    </dgm:pt>
    <dgm:pt modelId="{86AFC822-C396-445C-BB9B-32B324574C3A}" type="pres">
      <dgm:prSet presAssocID="{A9073AEF-EFF6-42AC-8D10-050D95D5FF0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EBD5FE-5269-475D-BE19-70BDD666989F}" type="pres">
      <dgm:prSet presAssocID="{66C5862C-5002-496C-AA15-E712BA520047}" presName="sibTrans" presStyleCnt="0"/>
      <dgm:spPr/>
    </dgm:pt>
    <dgm:pt modelId="{AECD9D52-ECF3-467C-AEEC-2F9DBCCC5F61}" type="pres">
      <dgm:prSet presAssocID="{6BE5F921-9E9A-42FB-8AAC-48BF25739C5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37F225-CA75-48DB-A4D8-37E3B52C67E8}" type="pres">
      <dgm:prSet presAssocID="{F0A8CBBA-1554-4CA4-A345-36046BAFE7A4}" presName="sibTrans" presStyleCnt="0"/>
      <dgm:spPr/>
    </dgm:pt>
    <dgm:pt modelId="{F89F8104-88DD-49F8-9D86-6396AF632643}" type="pres">
      <dgm:prSet presAssocID="{1755B1B1-CDAE-4C08-B575-E183D12FC73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5C5531A-1BD5-4E1B-AA65-72E303F573CC}" srcId="{A8E94B08-6072-4725-B2E5-67E201E1E3A4}" destId="{A9073AEF-EFF6-42AC-8D10-050D95D5FF04}" srcOrd="0" destOrd="0" parTransId="{2966E575-0AB2-4795-B887-6E413E5D7A30}" sibTransId="{66C5862C-5002-496C-AA15-E712BA520047}"/>
    <dgm:cxn modelId="{D9913C6E-6713-452C-A90A-46A1EF4D7E6D}" type="presOf" srcId="{6BE5F921-9E9A-42FB-8AAC-48BF25739C54}" destId="{AECD9D52-ECF3-467C-AEEC-2F9DBCCC5F61}" srcOrd="0" destOrd="0" presId="urn:microsoft.com/office/officeart/2005/8/layout/hProcess9"/>
    <dgm:cxn modelId="{FE0647E8-80B6-400C-ACA5-B6A2257C707B}" type="presOf" srcId="{A9073AEF-EFF6-42AC-8D10-050D95D5FF04}" destId="{86AFC822-C396-445C-BB9B-32B324574C3A}" srcOrd="0" destOrd="0" presId="urn:microsoft.com/office/officeart/2005/8/layout/hProcess9"/>
    <dgm:cxn modelId="{09F88CF7-12A0-4955-B7D4-3DC7CE731A9F}" srcId="{A8E94B08-6072-4725-B2E5-67E201E1E3A4}" destId="{6BE5F921-9E9A-42FB-8AAC-48BF25739C54}" srcOrd="1" destOrd="0" parTransId="{BCF96443-8267-4DBE-8637-ED68CBE90859}" sibTransId="{F0A8CBBA-1554-4CA4-A345-36046BAFE7A4}"/>
    <dgm:cxn modelId="{C019653C-76F7-4E30-986D-28E8DC27D404}" type="presOf" srcId="{1755B1B1-CDAE-4C08-B575-E183D12FC73B}" destId="{F89F8104-88DD-49F8-9D86-6396AF632643}" srcOrd="0" destOrd="0" presId="urn:microsoft.com/office/officeart/2005/8/layout/hProcess9"/>
    <dgm:cxn modelId="{1C7C8B0E-A05A-41C8-80F0-3246E9645164}" srcId="{A8E94B08-6072-4725-B2E5-67E201E1E3A4}" destId="{1755B1B1-CDAE-4C08-B575-E183D12FC73B}" srcOrd="2" destOrd="0" parTransId="{2DF096A9-5ED9-47F9-9B28-D9D55A8C3825}" sibTransId="{9A57C8FC-CEC8-4968-BC23-EACE7A837011}"/>
    <dgm:cxn modelId="{7AB5F988-1E6E-43DB-9BAD-00E12B34CF8E}" type="presOf" srcId="{A8E94B08-6072-4725-B2E5-67E201E1E3A4}" destId="{EF5CC624-26AD-40D3-89E7-637B1902CEB1}" srcOrd="0" destOrd="0" presId="urn:microsoft.com/office/officeart/2005/8/layout/hProcess9"/>
    <dgm:cxn modelId="{9B03EDB7-15CB-445B-B7CA-241B0F0EBCA7}" type="presParOf" srcId="{EF5CC624-26AD-40D3-89E7-637B1902CEB1}" destId="{73E57479-68EE-4B80-8167-60361E6CD675}" srcOrd="0" destOrd="0" presId="urn:microsoft.com/office/officeart/2005/8/layout/hProcess9"/>
    <dgm:cxn modelId="{9A43ECED-E9B3-4378-B3C1-262CF609CD55}" type="presParOf" srcId="{EF5CC624-26AD-40D3-89E7-637B1902CEB1}" destId="{374A4546-E1DC-4A06-A111-42FD95A67EAE}" srcOrd="1" destOrd="0" presId="urn:microsoft.com/office/officeart/2005/8/layout/hProcess9"/>
    <dgm:cxn modelId="{72002B83-79BD-4151-9718-5B0F53759598}" type="presParOf" srcId="{374A4546-E1DC-4A06-A111-42FD95A67EAE}" destId="{86AFC822-C396-445C-BB9B-32B324574C3A}" srcOrd="0" destOrd="0" presId="urn:microsoft.com/office/officeart/2005/8/layout/hProcess9"/>
    <dgm:cxn modelId="{5BEB1E5B-11A0-4990-8A22-0443B5F57334}" type="presParOf" srcId="{374A4546-E1DC-4A06-A111-42FD95A67EAE}" destId="{6FEBD5FE-5269-475D-BE19-70BDD666989F}" srcOrd="1" destOrd="0" presId="urn:microsoft.com/office/officeart/2005/8/layout/hProcess9"/>
    <dgm:cxn modelId="{A09EE9BE-1466-4CA5-97E9-17D6A791C0AC}" type="presParOf" srcId="{374A4546-E1DC-4A06-A111-42FD95A67EAE}" destId="{AECD9D52-ECF3-467C-AEEC-2F9DBCCC5F61}" srcOrd="2" destOrd="0" presId="urn:microsoft.com/office/officeart/2005/8/layout/hProcess9"/>
    <dgm:cxn modelId="{B45F6B9A-B282-4B83-871E-A33528E65F52}" type="presParOf" srcId="{374A4546-E1DC-4A06-A111-42FD95A67EAE}" destId="{FA37F225-CA75-48DB-A4D8-37E3B52C67E8}" srcOrd="3" destOrd="0" presId="urn:microsoft.com/office/officeart/2005/8/layout/hProcess9"/>
    <dgm:cxn modelId="{98C88E37-2C95-429B-A39A-4E6254DC360A}" type="presParOf" srcId="{374A4546-E1DC-4A06-A111-42FD95A67EAE}" destId="{F89F8104-88DD-49F8-9D86-6396AF63264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94B08-6072-4725-B2E5-67E201E1E3A4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A9073AEF-EFF6-42AC-8D10-050D95D5FF04}">
      <dgm:prSet phldrT="[Texto]"/>
      <dgm:spPr/>
      <dgm:t>
        <a:bodyPr/>
        <a:lstStyle/>
        <a:p>
          <a:r>
            <a:rPr lang="pt-BR" dirty="0" smtClean="0"/>
            <a:t>Cascata</a:t>
          </a:r>
          <a:endParaRPr lang="pt-BR" dirty="0"/>
        </a:p>
      </dgm:t>
    </dgm:pt>
    <dgm:pt modelId="{2966E575-0AB2-4795-B887-6E413E5D7A30}" type="parTrans" cxnId="{45C5531A-1BD5-4E1B-AA65-72E303F573CC}">
      <dgm:prSet/>
      <dgm:spPr/>
      <dgm:t>
        <a:bodyPr/>
        <a:lstStyle/>
        <a:p>
          <a:endParaRPr lang="pt-BR"/>
        </a:p>
      </dgm:t>
    </dgm:pt>
    <dgm:pt modelId="{66C5862C-5002-496C-AA15-E712BA520047}" type="sibTrans" cxnId="{45C5531A-1BD5-4E1B-AA65-72E303F573CC}">
      <dgm:prSet/>
      <dgm:spPr/>
      <dgm:t>
        <a:bodyPr/>
        <a:lstStyle/>
        <a:p>
          <a:endParaRPr lang="pt-BR"/>
        </a:p>
      </dgm:t>
    </dgm:pt>
    <dgm:pt modelId="{6BE5F921-9E9A-42FB-8AAC-48BF25739C54}">
      <dgm:prSet phldrT="[Texto]"/>
      <dgm:spPr/>
      <dgm:t>
        <a:bodyPr/>
        <a:lstStyle/>
        <a:p>
          <a:r>
            <a:rPr lang="pt-BR" dirty="0" smtClean="0"/>
            <a:t>Ágil</a:t>
          </a:r>
          <a:endParaRPr lang="pt-BR" dirty="0"/>
        </a:p>
      </dgm:t>
    </dgm:pt>
    <dgm:pt modelId="{BCF96443-8267-4DBE-8637-ED68CBE90859}" type="parTrans" cxnId="{09F88CF7-12A0-4955-B7D4-3DC7CE731A9F}">
      <dgm:prSet/>
      <dgm:spPr/>
      <dgm:t>
        <a:bodyPr/>
        <a:lstStyle/>
        <a:p>
          <a:endParaRPr lang="pt-BR"/>
        </a:p>
      </dgm:t>
    </dgm:pt>
    <dgm:pt modelId="{F0A8CBBA-1554-4CA4-A345-36046BAFE7A4}" type="sibTrans" cxnId="{09F88CF7-12A0-4955-B7D4-3DC7CE731A9F}">
      <dgm:prSet/>
      <dgm:spPr/>
      <dgm:t>
        <a:bodyPr/>
        <a:lstStyle/>
        <a:p>
          <a:endParaRPr lang="pt-BR"/>
        </a:p>
      </dgm:t>
    </dgm:pt>
    <dgm:pt modelId="{1755B1B1-CDAE-4C08-B575-E183D12FC73B}">
      <dgm:prSet phldrT="[Texto]"/>
      <dgm:spPr/>
      <dgm:t>
        <a:bodyPr/>
        <a:lstStyle/>
        <a:p>
          <a:r>
            <a:rPr lang="pt-BR" dirty="0" err="1" smtClean="0"/>
            <a:t>DevOps</a:t>
          </a:r>
          <a:endParaRPr lang="pt-BR" dirty="0"/>
        </a:p>
      </dgm:t>
    </dgm:pt>
    <dgm:pt modelId="{2DF096A9-5ED9-47F9-9B28-D9D55A8C3825}" type="parTrans" cxnId="{1C7C8B0E-A05A-41C8-80F0-3246E9645164}">
      <dgm:prSet/>
      <dgm:spPr/>
      <dgm:t>
        <a:bodyPr/>
        <a:lstStyle/>
        <a:p>
          <a:endParaRPr lang="pt-BR"/>
        </a:p>
      </dgm:t>
    </dgm:pt>
    <dgm:pt modelId="{9A57C8FC-CEC8-4968-BC23-EACE7A837011}" type="sibTrans" cxnId="{1C7C8B0E-A05A-41C8-80F0-3246E9645164}">
      <dgm:prSet/>
      <dgm:spPr/>
      <dgm:t>
        <a:bodyPr/>
        <a:lstStyle/>
        <a:p>
          <a:endParaRPr lang="pt-BR"/>
        </a:p>
      </dgm:t>
    </dgm:pt>
    <dgm:pt modelId="{EF5CC624-26AD-40D3-89E7-637B1902CEB1}" type="pres">
      <dgm:prSet presAssocID="{A8E94B08-6072-4725-B2E5-67E201E1E3A4}" presName="CompostProcess" presStyleCnt="0">
        <dgm:presLayoutVars>
          <dgm:dir/>
          <dgm:resizeHandles val="exact"/>
        </dgm:presLayoutVars>
      </dgm:prSet>
      <dgm:spPr/>
    </dgm:pt>
    <dgm:pt modelId="{73E57479-68EE-4B80-8167-60361E6CD675}" type="pres">
      <dgm:prSet presAssocID="{A8E94B08-6072-4725-B2E5-67E201E1E3A4}" presName="arrow" presStyleLbl="bgShp" presStyleIdx="0" presStyleCnt="1"/>
      <dgm:spPr/>
    </dgm:pt>
    <dgm:pt modelId="{374A4546-E1DC-4A06-A111-42FD95A67EAE}" type="pres">
      <dgm:prSet presAssocID="{A8E94B08-6072-4725-B2E5-67E201E1E3A4}" presName="linearProcess" presStyleCnt="0"/>
      <dgm:spPr/>
    </dgm:pt>
    <dgm:pt modelId="{86AFC822-C396-445C-BB9B-32B324574C3A}" type="pres">
      <dgm:prSet presAssocID="{A9073AEF-EFF6-42AC-8D10-050D95D5FF0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EBD5FE-5269-475D-BE19-70BDD666989F}" type="pres">
      <dgm:prSet presAssocID="{66C5862C-5002-496C-AA15-E712BA520047}" presName="sibTrans" presStyleCnt="0"/>
      <dgm:spPr/>
    </dgm:pt>
    <dgm:pt modelId="{AECD9D52-ECF3-467C-AEEC-2F9DBCCC5F61}" type="pres">
      <dgm:prSet presAssocID="{6BE5F921-9E9A-42FB-8AAC-48BF25739C5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37F225-CA75-48DB-A4D8-37E3B52C67E8}" type="pres">
      <dgm:prSet presAssocID="{F0A8CBBA-1554-4CA4-A345-36046BAFE7A4}" presName="sibTrans" presStyleCnt="0"/>
      <dgm:spPr/>
    </dgm:pt>
    <dgm:pt modelId="{F89F8104-88DD-49F8-9D86-6396AF632643}" type="pres">
      <dgm:prSet presAssocID="{1755B1B1-CDAE-4C08-B575-E183D12FC73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45C5531A-1BD5-4E1B-AA65-72E303F573CC}" srcId="{A8E94B08-6072-4725-B2E5-67E201E1E3A4}" destId="{A9073AEF-EFF6-42AC-8D10-050D95D5FF04}" srcOrd="0" destOrd="0" parTransId="{2966E575-0AB2-4795-B887-6E413E5D7A30}" sibTransId="{66C5862C-5002-496C-AA15-E712BA520047}"/>
    <dgm:cxn modelId="{5D3A233E-CC01-437B-AA83-FBF6D246935C}" type="presOf" srcId="{A9073AEF-EFF6-42AC-8D10-050D95D5FF04}" destId="{86AFC822-C396-445C-BB9B-32B324574C3A}" srcOrd="0" destOrd="0" presId="urn:microsoft.com/office/officeart/2005/8/layout/hProcess9"/>
    <dgm:cxn modelId="{09F88CF7-12A0-4955-B7D4-3DC7CE731A9F}" srcId="{A8E94B08-6072-4725-B2E5-67E201E1E3A4}" destId="{6BE5F921-9E9A-42FB-8AAC-48BF25739C54}" srcOrd="1" destOrd="0" parTransId="{BCF96443-8267-4DBE-8637-ED68CBE90859}" sibTransId="{F0A8CBBA-1554-4CA4-A345-36046BAFE7A4}"/>
    <dgm:cxn modelId="{1C7C8B0E-A05A-41C8-80F0-3246E9645164}" srcId="{A8E94B08-6072-4725-B2E5-67E201E1E3A4}" destId="{1755B1B1-CDAE-4C08-B575-E183D12FC73B}" srcOrd="2" destOrd="0" parTransId="{2DF096A9-5ED9-47F9-9B28-D9D55A8C3825}" sibTransId="{9A57C8FC-CEC8-4968-BC23-EACE7A837011}"/>
    <dgm:cxn modelId="{0AB0E1C9-CACB-4094-9083-6C1787CD8028}" type="presOf" srcId="{A8E94B08-6072-4725-B2E5-67E201E1E3A4}" destId="{EF5CC624-26AD-40D3-89E7-637B1902CEB1}" srcOrd="0" destOrd="0" presId="urn:microsoft.com/office/officeart/2005/8/layout/hProcess9"/>
    <dgm:cxn modelId="{D57041C1-F17D-46AB-83BE-034863B25D1E}" type="presOf" srcId="{6BE5F921-9E9A-42FB-8AAC-48BF25739C54}" destId="{AECD9D52-ECF3-467C-AEEC-2F9DBCCC5F61}" srcOrd="0" destOrd="0" presId="urn:microsoft.com/office/officeart/2005/8/layout/hProcess9"/>
    <dgm:cxn modelId="{8408BEA8-2699-4FAB-B50B-4FA26B3EFA0D}" type="presOf" srcId="{1755B1B1-CDAE-4C08-B575-E183D12FC73B}" destId="{F89F8104-88DD-49F8-9D86-6396AF632643}" srcOrd="0" destOrd="0" presId="urn:microsoft.com/office/officeart/2005/8/layout/hProcess9"/>
    <dgm:cxn modelId="{EF1F38EB-22F0-47BB-A951-9453BB424AE5}" type="presParOf" srcId="{EF5CC624-26AD-40D3-89E7-637B1902CEB1}" destId="{73E57479-68EE-4B80-8167-60361E6CD675}" srcOrd="0" destOrd="0" presId="urn:microsoft.com/office/officeart/2005/8/layout/hProcess9"/>
    <dgm:cxn modelId="{0377ABE5-7F0E-480A-A62B-EA3DA1A23A77}" type="presParOf" srcId="{EF5CC624-26AD-40D3-89E7-637B1902CEB1}" destId="{374A4546-E1DC-4A06-A111-42FD95A67EAE}" srcOrd="1" destOrd="0" presId="urn:microsoft.com/office/officeart/2005/8/layout/hProcess9"/>
    <dgm:cxn modelId="{D2F38994-4AE9-4C64-95A1-494AAA9825E7}" type="presParOf" srcId="{374A4546-E1DC-4A06-A111-42FD95A67EAE}" destId="{86AFC822-C396-445C-BB9B-32B324574C3A}" srcOrd="0" destOrd="0" presId="urn:microsoft.com/office/officeart/2005/8/layout/hProcess9"/>
    <dgm:cxn modelId="{A096BC9D-C943-4310-B9D5-F7E8ACA7DB86}" type="presParOf" srcId="{374A4546-E1DC-4A06-A111-42FD95A67EAE}" destId="{6FEBD5FE-5269-475D-BE19-70BDD666989F}" srcOrd="1" destOrd="0" presId="urn:microsoft.com/office/officeart/2005/8/layout/hProcess9"/>
    <dgm:cxn modelId="{8155D0F8-5995-4B3F-B72B-EF7E3DAF20FA}" type="presParOf" srcId="{374A4546-E1DC-4A06-A111-42FD95A67EAE}" destId="{AECD9D52-ECF3-467C-AEEC-2F9DBCCC5F61}" srcOrd="2" destOrd="0" presId="urn:microsoft.com/office/officeart/2005/8/layout/hProcess9"/>
    <dgm:cxn modelId="{780997D1-ECDB-4930-ABB3-9F70F0EF789C}" type="presParOf" srcId="{374A4546-E1DC-4A06-A111-42FD95A67EAE}" destId="{FA37F225-CA75-48DB-A4D8-37E3B52C67E8}" srcOrd="3" destOrd="0" presId="urn:microsoft.com/office/officeart/2005/8/layout/hProcess9"/>
    <dgm:cxn modelId="{DE783211-5538-4779-9B9F-B9A7AF5E1BE9}" type="presParOf" srcId="{374A4546-E1DC-4A06-A111-42FD95A67EAE}" destId="{F89F8104-88DD-49F8-9D86-6396AF63264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E94B08-6072-4725-B2E5-67E201E1E3A4}" type="doc">
      <dgm:prSet loTypeId="urn:microsoft.com/office/officeart/2005/8/layout/hProcess9" loCatId="process" qsTypeId="urn:microsoft.com/office/officeart/2005/8/quickstyle/simple1" qsCatId="simple" csTypeId="urn:microsoft.com/office/officeart/2005/8/colors/colorful5" csCatId="colorful" phldr="1"/>
      <dgm:spPr/>
    </dgm:pt>
    <dgm:pt modelId="{A9073AEF-EFF6-42AC-8D10-050D95D5FF04}">
      <dgm:prSet phldrT="[Texto]"/>
      <dgm:spPr/>
      <dgm:t>
        <a:bodyPr/>
        <a:lstStyle/>
        <a:p>
          <a:r>
            <a:rPr lang="pt-BR" dirty="0" smtClean="0"/>
            <a:t>Data Center</a:t>
          </a:r>
          <a:endParaRPr lang="pt-BR" dirty="0"/>
        </a:p>
      </dgm:t>
    </dgm:pt>
    <dgm:pt modelId="{2966E575-0AB2-4795-B887-6E413E5D7A30}" type="parTrans" cxnId="{45C5531A-1BD5-4E1B-AA65-72E303F573CC}">
      <dgm:prSet/>
      <dgm:spPr/>
      <dgm:t>
        <a:bodyPr/>
        <a:lstStyle/>
        <a:p>
          <a:endParaRPr lang="pt-BR"/>
        </a:p>
      </dgm:t>
    </dgm:pt>
    <dgm:pt modelId="{66C5862C-5002-496C-AA15-E712BA520047}" type="sibTrans" cxnId="{45C5531A-1BD5-4E1B-AA65-72E303F573CC}">
      <dgm:prSet/>
      <dgm:spPr/>
      <dgm:t>
        <a:bodyPr/>
        <a:lstStyle/>
        <a:p>
          <a:endParaRPr lang="pt-BR"/>
        </a:p>
      </dgm:t>
    </dgm:pt>
    <dgm:pt modelId="{6BE5F921-9E9A-42FB-8AAC-48BF25739C54}">
      <dgm:prSet phldrT="[Texto]"/>
      <dgm:spPr/>
      <dgm:t>
        <a:bodyPr/>
        <a:lstStyle/>
        <a:p>
          <a:r>
            <a:rPr lang="pt-BR" dirty="0" smtClean="0"/>
            <a:t>Nuvem</a:t>
          </a:r>
          <a:endParaRPr lang="pt-BR" dirty="0"/>
        </a:p>
      </dgm:t>
    </dgm:pt>
    <dgm:pt modelId="{BCF96443-8267-4DBE-8637-ED68CBE90859}" type="parTrans" cxnId="{09F88CF7-12A0-4955-B7D4-3DC7CE731A9F}">
      <dgm:prSet/>
      <dgm:spPr/>
      <dgm:t>
        <a:bodyPr/>
        <a:lstStyle/>
        <a:p>
          <a:endParaRPr lang="pt-BR"/>
        </a:p>
      </dgm:t>
    </dgm:pt>
    <dgm:pt modelId="{F0A8CBBA-1554-4CA4-A345-36046BAFE7A4}" type="sibTrans" cxnId="{09F88CF7-12A0-4955-B7D4-3DC7CE731A9F}">
      <dgm:prSet/>
      <dgm:spPr/>
      <dgm:t>
        <a:bodyPr/>
        <a:lstStyle/>
        <a:p>
          <a:endParaRPr lang="pt-BR"/>
        </a:p>
      </dgm:t>
    </dgm:pt>
    <dgm:pt modelId="{1755B1B1-CDAE-4C08-B575-E183D12FC73B}">
      <dgm:prSet phldrT="[Texto]"/>
      <dgm:spPr/>
      <dgm:t>
        <a:bodyPr/>
        <a:lstStyle/>
        <a:p>
          <a:r>
            <a:rPr lang="pt-BR" dirty="0" smtClean="0"/>
            <a:t>Híbrido / Container</a:t>
          </a:r>
          <a:endParaRPr lang="pt-BR" dirty="0"/>
        </a:p>
      </dgm:t>
    </dgm:pt>
    <dgm:pt modelId="{2DF096A9-5ED9-47F9-9B28-D9D55A8C3825}" type="parTrans" cxnId="{1C7C8B0E-A05A-41C8-80F0-3246E9645164}">
      <dgm:prSet/>
      <dgm:spPr/>
      <dgm:t>
        <a:bodyPr/>
        <a:lstStyle/>
        <a:p>
          <a:endParaRPr lang="pt-BR"/>
        </a:p>
      </dgm:t>
    </dgm:pt>
    <dgm:pt modelId="{9A57C8FC-CEC8-4968-BC23-EACE7A837011}" type="sibTrans" cxnId="{1C7C8B0E-A05A-41C8-80F0-3246E9645164}">
      <dgm:prSet/>
      <dgm:spPr/>
      <dgm:t>
        <a:bodyPr/>
        <a:lstStyle/>
        <a:p>
          <a:endParaRPr lang="pt-BR"/>
        </a:p>
      </dgm:t>
    </dgm:pt>
    <dgm:pt modelId="{EF5CC624-26AD-40D3-89E7-637B1902CEB1}" type="pres">
      <dgm:prSet presAssocID="{A8E94B08-6072-4725-B2E5-67E201E1E3A4}" presName="CompostProcess" presStyleCnt="0">
        <dgm:presLayoutVars>
          <dgm:dir/>
          <dgm:resizeHandles val="exact"/>
        </dgm:presLayoutVars>
      </dgm:prSet>
      <dgm:spPr/>
    </dgm:pt>
    <dgm:pt modelId="{73E57479-68EE-4B80-8167-60361E6CD675}" type="pres">
      <dgm:prSet presAssocID="{A8E94B08-6072-4725-B2E5-67E201E1E3A4}" presName="arrow" presStyleLbl="bgShp" presStyleIdx="0" presStyleCnt="1"/>
      <dgm:spPr/>
    </dgm:pt>
    <dgm:pt modelId="{374A4546-E1DC-4A06-A111-42FD95A67EAE}" type="pres">
      <dgm:prSet presAssocID="{A8E94B08-6072-4725-B2E5-67E201E1E3A4}" presName="linearProcess" presStyleCnt="0"/>
      <dgm:spPr/>
    </dgm:pt>
    <dgm:pt modelId="{86AFC822-C396-445C-BB9B-32B324574C3A}" type="pres">
      <dgm:prSet presAssocID="{A9073AEF-EFF6-42AC-8D10-050D95D5FF04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6FEBD5FE-5269-475D-BE19-70BDD666989F}" type="pres">
      <dgm:prSet presAssocID="{66C5862C-5002-496C-AA15-E712BA520047}" presName="sibTrans" presStyleCnt="0"/>
      <dgm:spPr/>
    </dgm:pt>
    <dgm:pt modelId="{AECD9D52-ECF3-467C-AEEC-2F9DBCCC5F61}" type="pres">
      <dgm:prSet presAssocID="{6BE5F921-9E9A-42FB-8AAC-48BF25739C54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  <dgm:pt modelId="{FA37F225-CA75-48DB-A4D8-37E3B52C67E8}" type="pres">
      <dgm:prSet presAssocID="{F0A8CBBA-1554-4CA4-A345-36046BAFE7A4}" presName="sibTrans" presStyleCnt="0"/>
      <dgm:spPr/>
    </dgm:pt>
    <dgm:pt modelId="{F89F8104-88DD-49F8-9D86-6396AF632643}" type="pres">
      <dgm:prSet presAssocID="{1755B1B1-CDAE-4C08-B575-E183D12FC73B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pt-BR"/>
        </a:p>
      </dgm:t>
    </dgm:pt>
  </dgm:ptLst>
  <dgm:cxnLst>
    <dgm:cxn modelId="{D587B0BC-902C-40FB-A377-23333D7FDC97}" type="presOf" srcId="{1755B1B1-CDAE-4C08-B575-E183D12FC73B}" destId="{F89F8104-88DD-49F8-9D86-6396AF632643}" srcOrd="0" destOrd="0" presId="urn:microsoft.com/office/officeart/2005/8/layout/hProcess9"/>
    <dgm:cxn modelId="{5C8AD915-8944-4357-A3BA-6F158A2CF82D}" type="presOf" srcId="{A8E94B08-6072-4725-B2E5-67E201E1E3A4}" destId="{EF5CC624-26AD-40D3-89E7-637B1902CEB1}" srcOrd="0" destOrd="0" presId="urn:microsoft.com/office/officeart/2005/8/layout/hProcess9"/>
    <dgm:cxn modelId="{1C7C8B0E-A05A-41C8-80F0-3246E9645164}" srcId="{A8E94B08-6072-4725-B2E5-67E201E1E3A4}" destId="{1755B1B1-CDAE-4C08-B575-E183D12FC73B}" srcOrd="2" destOrd="0" parTransId="{2DF096A9-5ED9-47F9-9B28-D9D55A8C3825}" sibTransId="{9A57C8FC-CEC8-4968-BC23-EACE7A837011}"/>
    <dgm:cxn modelId="{45C5531A-1BD5-4E1B-AA65-72E303F573CC}" srcId="{A8E94B08-6072-4725-B2E5-67E201E1E3A4}" destId="{A9073AEF-EFF6-42AC-8D10-050D95D5FF04}" srcOrd="0" destOrd="0" parTransId="{2966E575-0AB2-4795-B887-6E413E5D7A30}" sibTransId="{66C5862C-5002-496C-AA15-E712BA520047}"/>
    <dgm:cxn modelId="{09F88CF7-12A0-4955-B7D4-3DC7CE731A9F}" srcId="{A8E94B08-6072-4725-B2E5-67E201E1E3A4}" destId="{6BE5F921-9E9A-42FB-8AAC-48BF25739C54}" srcOrd="1" destOrd="0" parTransId="{BCF96443-8267-4DBE-8637-ED68CBE90859}" sibTransId="{F0A8CBBA-1554-4CA4-A345-36046BAFE7A4}"/>
    <dgm:cxn modelId="{8D32AAB6-0C4A-412B-887A-9CAD794970E6}" type="presOf" srcId="{A9073AEF-EFF6-42AC-8D10-050D95D5FF04}" destId="{86AFC822-C396-445C-BB9B-32B324574C3A}" srcOrd="0" destOrd="0" presId="urn:microsoft.com/office/officeart/2005/8/layout/hProcess9"/>
    <dgm:cxn modelId="{27AA0064-8348-4526-BDC0-77F91D75F533}" type="presOf" srcId="{6BE5F921-9E9A-42FB-8AAC-48BF25739C54}" destId="{AECD9D52-ECF3-467C-AEEC-2F9DBCCC5F61}" srcOrd="0" destOrd="0" presId="urn:microsoft.com/office/officeart/2005/8/layout/hProcess9"/>
    <dgm:cxn modelId="{727B833C-71FF-4A73-BFF0-8E1843611247}" type="presParOf" srcId="{EF5CC624-26AD-40D3-89E7-637B1902CEB1}" destId="{73E57479-68EE-4B80-8167-60361E6CD675}" srcOrd="0" destOrd="0" presId="urn:microsoft.com/office/officeart/2005/8/layout/hProcess9"/>
    <dgm:cxn modelId="{F4E11C52-A551-408D-8DB1-356F1E7A1DAF}" type="presParOf" srcId="{EF5CC624-26AD-40D3-89E7-637B1902CEB1}" destId="{374A4546-E1DC-4A06-A111-42FD95A67EAE}" srcOrd="1" destOrd="0" presId="urn:microsoft.com/office/officeart/2005/8/layout/hProcess9"/>
    <dgm:cxn modelId="{1C51B1A2-8739-41B3-A2E7-498C3EC109B8}" type="presParOf" srcId="{374A4546-E1DC-4A06-A111-42FD95A67EAE}" destId="{86AFC822-C396-445C-BB9B-32B324574C3A}" srcOrd="0" destOrd="0" presId="urn:microsoft.com/office/officeart/2005/8/layout/hProcess9"/>
    <dgm:cxn modelId="{4290058F-5C77-4BEC-94F4-203D57A40268}" type="presParOf" srcId="{374A4546-E1DC-4A06-A111-42FD95A67EAE}" destId="{6FEBD5FE-5269-475D-BE19-70BDD666989F}" srcOrd="1" destOrd="0" presId="urn:microsoft.com/office/officeart/2005/8/layout/hProcess9"/>
    <dgm:cxn modelId="{12EA97CE-9A03-41E4-9571-9C98C037BABE}" type="presParOf" srcId="{374A4546-E1DC-4A06-A111-42FD95A67EAE}" destId="{AECD9D52-ECF3-467C-AEEC-2F9DBCCC5F61}" srcOrd="2" destOrd="0" presId="urn:microsoft.com/office/officeart/2005/8/layout/hProcess9"/>
    <dgm:cxn modelId="{788D770F-D615-48AD-BC32-5D982313DD0E}" type="presParOf" srcId="{374A4546-E1DC-4A06-A111-42FD95A67EAE}" destId="{FA37F225-CA75-48DB-A4D8-37E3B52C67E8}" srcOrd="3" destOrd="0" presId="urn:microsoft.com/office/officeart/2005/8/layout/hProcess9"/>
    <dgm:cxn modelId="{173E183B-C78A-472A-993D-A2C7B91D6EDF}" type="presParOf" srcId="{374A4546-E1DC-4A06-A111-42FD95A67EAE}" destId="{F89F8104-88DD-49F8-9D86-6396AF63264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57479-68EE-4B80-8167-60361E6CD675}">
      <dsp:nvSpPr>
        <dsp:cNvPr id="0" name=""/>
        <dsp:cNvSpPr/>
      </dsp:nvSpPr>
      <dsp:spPr>
        <a:xfrm>
          <a:off x="713667" y="0"/>
          <a:ext cx="8088231" cy="407440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FC822-C396-445C-BB9B-32B324574C3A}">
      <dsp:nvSpPr>
        <dsp:cNvPr id="0" name=""/>
        <dsp:cNvSpPr/>
      </dsp:nvSpPr>
      <dsp:spPr>
        <a:xfrm>
          <a:off x="6137" y="1222320"/>
          <a:ext cx="3001737" cy="1629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Monolítica</a:t>
          </a:r>
          <a:endParaRPr lang="pt-BR" sz="3300" kern="1200" dirty="0"/>
        </a:p>
      </dsp:txBody>
      <dsp:txXfrm>
        <a:off x="85695" y="1301878"/>
        <a:ext cx="2842621" cy="1470644"/>
      </dsp:txXfrm>
    </dsp:sp>
    <dsp:sp modelId="{AECD9D52-ECF3-467C-AEEC-2F9DBCCC5F61}">
      <dsp:nvSpPr>
        <dsp:cNvPr id="0" name=""/>
        <dsp:cNvSpPr/>
      </dsp:nvSpPr>
      <dsp:spPr>
        <a:xfrm>
          <a:off x="3256914" y="1222320"/>
          <a:ext cx="3001737" cy="16297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smtClean="0"/>
            <a:t>N Camadas</a:t>
          </a:r>
          <a:endParaRPr lang="pt-BR" sz="3300" kern="1200" dirty="0"/>
        </a:p>
      </dsp:txBody>
      <dsp:txXfrm>
        <a:off x="3336472" y="1301878"/>
        <a:ext cx="2842621" cy="1470644"/>
      </dsp:txXfrm>
    </dsp:sp>
    <dsp:sp modelId="{F89F8104-88DD-49F8-9D86-6396AF632643}">
      <dsp:nvSpPr>
        <dsp:cNvPr id="0" name=""/>
        <dsp:cNvSpPr/>
      </dsp:nvSpPr>
      <dsp:spPr>
        <a:xfrm>
          <a:off x="6507691" y="1222320"/>
          <a:ext cx="3001737" cy="1629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3300" kern="1200" dirty="0" err="1" smtClean="0"/>
            <a:t>Microsserviços</a:t>
          </a:r>
          <a:endParaRPr lang="pt-BR" sz="3300" kern="1200" dirty="0"/>
        </a:p>
      </dsp:txBody>
      <dsp:txXfrm>
        <a:off x="6587249" y="1301878"/>
        <a:ext cx="2842621" cy="1470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57479-68EE-4B80-8167-60361E6CD675}">
      <dsp:nvSpPr>
        <dsp:cNvPr id="0" name=""/>
        <dsp:cNvSpPr/>
      </dsp:nvSpPr>
      <dsp:spPr>
        <a:xfrm>
          <a:off x="713667" y="0"/>
          <a:ext cx="8088231" cy="407440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FC822-C396-445C-BB9B-32B324574C3A}">
      <dsp:nvSpPr>
        <dsp:cNvPr id="0" name=""/>
        <dsp:cNvSpPr/>
      </dsp:nvSpPr>
      <dsp:spPr>
        <a:xfrm>
          <a:off x="1016" y="1222320"/>
          <a:ext cx="2890852" cy="1629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smtClean="0"/>
            <a:t>Cascata</a:t>
          </a:r>
          <a:endParaRPr lang="pt-BR" sz="5700" kern="1200" dirty="0"/>
        </a:p>
      </dsp:txBody>
      <dsp:txXfrm>
        <a:off x="80574" y="1301878"/>
        <a:ext cx="2731736" cy="1470644"/>
      </dsp:txXfrm>
    </dsp:sp>
    <dsp:sp modelId="{AECD9D52-ECF3-467C-AEEC-2F9DBCCC5F61}">
      <dsp:nvSpPr>
        <dsp:cNvPr id="0" name=""/>
        <dsp:cNvSpPr/>
      </dsp:nvSpPr>
      <dsp:spPr>
        <a:xfrm>
          <a:off x="3312356" y="1222320"/>
          <a:ext cx="2890852" cy="16297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smtClean="0"/>
            <a:t>Ágil</a:t>
          </a:r>
          <a:endParaRPr lang="pt-BR" sz="5700" kern="1200" dirty="0"/>
        </a:p>
      </dsp:txBody>
      <dsp:txXfrm>
        <a:off x="3391914" y="1301878"/>
        <a:ext cx="2731736" cy="1470644"/>
      </dsp:txXfrm>
    </dsp:sp>
    <dsp:sp modelId="{F89F8104-88DD-49F8-9D86-6396AF632643}">
      <dsp:nvSpPr>
        <dsp:cNvPr id="0" name=""/>
        <dsp:cNvSpPr/>
      </dsp:nvSpPr>
      <dsp:spPr>
        <a:xfrm>
          <a:off x="6623696" y="1222320"/>
          <a:ext cx="2890852" cy="1629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5700" kern="1200" dirty="0" err="1" smtClean="0"/>
            <a:t>DevOps</a:t>
          </a:r>
          <a:endParaRPr lang="pt-BR" sz="5700" kern="1200" dirty="0"/>
        </a:p>
      </dsp:txBody>
      <dsp:txXfrm>
        <a:off x="6703254" y="1301878"/>
        <a:ext cx="2731736" cy="14706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E57479-68EE-4B80-8167-60361E6CD675}">
      <dsp:nvSpPr>
        <dsp:cNvPr id="0" name=""/>
        <dsp:cNvSpPr/>
      </dsp:nvSpPr>
      <dsp:spPr>
        <a:xfrm>
          <a:off x="713667" y="0"/>
          <a:ext cx="8088231" cy="4074401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FC822-C396-445C-BB9B-32B324574C3A}">
      <dsp:nvSpPr>
        <dsp:cNvPr id="0" name=""/>
        <dsp:cNvSpPr/>
      </dsp:nvSpPr>
      <dsp:spPr>
        <a:xfrm>
          <a:off x="272968" y="1222320"/>
          <a:ext cx="2854669" cy="1629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dirty="0" smtClean="0"/>
            <a:t>Data Center</a:t>
          </a:r>
          <a:endParaRPr lang="pt-BR" sz="4100" kern="1200" dirty="0"/>
        </a:p>
      </dsp:txBody>
      <dsp:txXfrm>
        <a:off x="352526" y="1301878"/>
        <a:ext cx="2695553" cy="1470644"/>
      </dsp:txXfrm>
    </dsp:sp>
    <dsp:sp modelId="{AECD9D52-ECF3-467C-AEEC-2F9DBCCC5F61}">
      <dsp:nvSpPr>
        <dsp:cNvPr id="0" name=""/>
        <dsp:cNvSpPr/>
      </dsp:nvSpPr>
      <dsp:spPr>
        <a:xfrm>
          <a:off x="3330448" y="1222320"/>
          <a:ext cx="2854669" cy="162976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dirty="0" smtClean="0"/>
            <a:t>Nuvem</a:t>
          </a:r>
          <a:endParaRPr lang="pt-BR" sz="4100" kern="1200" dirty="0"/>
        </a:p>
      </dsp:txBody>
      <dsp:txXfrm>
        <a:off x="3410006" y="1301878"/>
        <a:ext cx="2695553" cy="1470644"/>
      </dsp:txXfrm>
    </dsp:sp>
    <dsp:sp modelId="{F89F8104-88DD-49F8-9D86-6396AF632643}">
      <dsp:nvSpPr>
        <dsp:cNvPr id="0" name=""/>
        <dsp:cNvSpPr/>
      </dsp:nvSpPr>
      <dsp:spPr>
        <a:xfrm>
          <a:off x="6387927" y="1222320"/>
          <a:ext cx="2854669" cy="16297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4100" kern="1200" dirty="0" smtClean="0"/>
            <a:t>Híbrido / Container</a:t>
          </a:r>
          <a:endParaRPr lang="pt-BR" sz="4100" kern="1200" dirty="0"/>
        </a:p>
      </dsp:txBody>
      <dsp:txXfrm>
        <a:off x="6467485" y="1301878"/>
        <a:ext cx="2695553" cy="1470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t>16/05/2019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3792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2" pos="4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8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:p15="http://schemas.microsoft.com/office/powerpoint/2012/main" xmlns="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:p14="http://schemas.microsoft.com/office/powerpoint/2010/main" val="20100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259744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 xmlns="">
        <p15:guide id="2" pos="46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733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5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620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8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26.xml"/><Relationship Id="rId18" Type="http://schemas.openxmlformats.org/officeDocument/2006/relationships/tags" Target="../tags/tag31.xml"/><Relationship Id="rId26" Type="http://schemas.openxmlformats.org/officeDocument/2006/relationships/image" Target="../media/image16.png"/><Relationship Id="rId3" Type="http://schemas.openxmlformats.org/officeDocument/2006/relationships/theme" Target="../theme/theme2.xml"/><Relationship Id="rId21" Type="http://schemas.openxmlformats.org/officeDocument/2006/relationships/image" Target="../media/image2.png"/><Relationship Id="rId34" Type="http://schemas.openxmlformats.org/officeDocument/2006/relationships/image" Target="../media/image12.png"/><Relationship Id="rId7" Type="http://schemas.openxmlformats.org/officeDocument/2006/relationships/tags" Target="../tags/tag20.xml"/><Relationship Id="rId12" Type="http://schemas.openxmlformats.org/officeDocument/2006/relationships/tags" Target="../tags/tag25.xml"/><Relationship Id="rId17" Type="http://schemas.openxmlformats.org/officeDocument/2006/relationships/tags" Target="../tags/tag30.xml"/><Relationship Id="rId25" Type="http://schemas.openxmlformats.org/officeDocument/2006/relationships/image" Target="../media/image15.png"/><Relationship Id="rId3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6" Type="http://schemas.openxmlformats.org/officeDocument/2006/relationships/tags" Target="../tags/tag29.xml"/><Relationship Id="rId20" Type="http://schemas.openxmlformats.org/officeDocument/2006/relationships/tags" Target="../tags/tag33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19.xml"/><Relationship Id="rId11" Type="http://schemas.openxmlformats.org/officeDocument/2006/relationships/tags" Target="../tags/tag24.xml"/><Relationship Id="rId24" Type="http://schemas.openxmlformats.org/officeDocument/2006/relationships/image" Target="../media/image14.png"/><Relationship Id="rId32" Type="http://schemas.openxmlformats.org/officeDocument/2006/relationships/image" Target="../media/image11.png"/><Relationship Id="rId5" Type="http://schemas.openxmlformats.org/officeDocument/2006/relationships/tags" Target="../tags/tag18.xml"/><Relationship Id="rId15" Type="http://schemas.openxmlformats.org/officeDocument/2006/relationships/tags" Target="../tags/tag28.xml"/><Relationship Id="rId23" Type="http://schemas.openxmlformats.org/officeDocument/2006/relationships/image" Target="../media/image4.png"/><Relationship Id="rId28" Type="http://schemas.openxmlformats.org/officeDocument/2006/relationships/image" Target="../media/image18.png"/><Relationship Id="rId10" Type="http://schemas.openxmlformats.org/officeDocument/2006/relationships/tags" Target="../tags/tag23.xml"/><Relationship Id="rId19" Type="http://schemas.openxmlformats.org/officeDocument/2006/relationships/tags" Target="../tags/tag32.xml"/><Relationship Id="rId31" Type="http://schemas.openxmlformats.org/officeDocument/2006/relationships/image" Target="../media/image10.png"/><Relationship Id="rId4" Type="http://schemas.openxmlformats.org/officeDocument/2006/relationships/tags" Target="../tags/tag17.xml"/><Relationship Id="rId9" Type="http://schemas.openxmlformats.org/officeDocument/2006/relationships/tags" Target="../tags/tag22.xml"/><Relationship Id="rId14" Type="http://schemas.openxmlformats.org/officeDocument/2006/relationships/tags" Target="../tags/tag27.xml"/><Relationship Id="rId22" Type="http://schemas.openxmlformats.org/officeDocument/2006/relationships/image" Target="../media/image3.png"/><Relationship Id="rId27" Type="http://schemas.openxmlformats.org/officeDocument/2006/relationships/image" Target="../media/image17.png"/><Relationship Id="rId30" Type="http://schemas.openxmlformats.org/officeDocument/2006/relationships/image" Target="../media/image9.png"/><Relationship Id="rId8" Type="http://schemas.openxmlformats.org/officeDocument/2006/relationships/tags" Target="../tags/tag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tags" Target="../tags/tag43.xml"/><Relationship Id="rId18" Type="http://schemas.openxmlformats.org/officeDocument/2006/relationships/tags" Target="../tags/tag48.xml"/><Relationship Id="rId26" Type="http://schemas.openxmlformats.org/officeDocument/2006/relationships/image" Target="../media/image27.png"/><Relationship Id="rId3" Type="http://schemas.openxmlformats.org/officeDocument/2006/relationships/theme" Target="../theme/theme3.xml"/><Relationship Id="rId21" Type="http://schemas.openxmlformats.org/officeDocument/2006/relationships/image" Target="../media/image22.png"/><Relationship Id="rId7" Type="http://schemas.openxmlformats.org/officeDocument/2006/relationships/tags" Target="../tags/tag37.xml"/><Relationship Id="rId12" Type="http://schemas.openxmlformats.org/officeDocument/2006/relationships/tags" Target="../tags/tag42.xml"/><Relationship Id="rId17" Type="http://schemas.openxmlformats.org/officeDocument/2006/relationships/tags" Target="../tags/tag47.xml"/><Relationship Id="rId25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46.xml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tags" Target="../tags/tag35.xml"/><Relationship Id="rId15" Type="http://schemas.openxmlformats.org/officeDocument/2006/relationships/tags" Target="../tags/tag45.xml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tags" Target="../tags/tag40.xml"/><Relationship Id="rId19" Type="http://schemas.openxmlformats.org/officeDocument/2006/relationships/tags" Target="../tags/tag49.xml"/><Relationship Id="rId31" Type="http://schemas.openxmlformats.org/officeDocument/2006/relationships/image" Target="../media/image32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tags" Target="../tags/tag44.xml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5.xml"/><Relationship Id="rId13" Type="http://schemas.openxmlformats.org/officeDocument/2006/relationships/tags" Target="../tags/tag60.xml"/><Relationship Id="rId18" Type="http://schemas.openxmlformats.org/officeDocument/2006/relationships/tags" Target="../tags/tag65.xml"/><Relationship Id="rId26" Type="http://schemas.openxmlformats.org/officeDocument/2006/relationships/image" Target="../media/image28.png"/><Relationship Id="rId3" Type="http://schemas.openxmlformats.org/officeDocument/2006/relationships/tags" Target="../tags/tag50.xml"/><Relationship Id="rId21" Type="http://schemas.openxmlformats.org/officeDocument/2006/relationships/image" Target="../media/image23.png"/><Relationship Id="rId7" Type="http://schemas.openxmlformats.org/officeDocument/2006/relationships/tags" Target="../tags/tag54.xml"/><Relationship Id="rId12" Type="http://schemas.openxmlformats.org/officeDocument/2006/relationships/tags" Target="../tags/tag59.xml"/><Relationship Id="rId17" Type="http://schemas.openxmlformats.org/officeDocument/2006/relationships/tags" Target="../tags/tag64.xml"/><Relationship Id="rId25" Type="http://schemas.openxmlformats.org/officeDocument/2006/relationships/image" Target="../media/image27.png"/><Relationship Id="rId2" Type="http://schemas.openxmlformats.org/officeDocument/2006/relationships/theme" Target="../theme/theme4.xml"/><Relationship Id="rId16" Type="http://schemas.openxmlformats.org/officeDocument/2006/relationships/tags" Target="../tags/tag63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53.xml"/><Relationship Id="rId11" Type="http://schemas.openxmlformats.org/officeDocument/2006/relationships/tags" Target="../tags/tag58.xml"/><Relationship Id="rId24" Type="http://schemas.openxmlformats.org/officeDocument/2006/relationships/image" Target="../media/image26.png"/><Relationship Id="rId5" Type="http://schemas.openxmlformats.org/officeDocument/2006/relationships/tags" Target="../tags/tag52.xml"/><Relationship Id="rId15" Type="http://schemas.openxmlformats.org/officeDocument/2006/relationships/tags" Target="../tags/tag62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57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51.xml"/><Relationship Id="rId9" Type="http://schemas.openxmlformats.org/officeDocument/2006/relationships/tags" Target="../tags/tag56.xml"/><Relationship Id="rId14" Type="http://schemas.openxmlformats.org/officeDocument/2006/relationships/tags" Target="../tags/tag61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image" Target="../media/image39.png"/><Relationship Id="rId3" Type="http://schemas.openxmlformats.org/officeDocument/2006/relationships/theme" Target="../theme/theme5.xml"/><Relationship Id="rId21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image" Target="../media/image38.png"/><Relationship Id="rId33" Type="http://schemas.openxmlformats.org/officeDocument/2006/relationships/image" Target="../media/image31.png"/><Relationship Id="rId2" Type="http://schemas.openxmlformats.org/officeDocument/2006/relationships/slideLayout" Target="../slideLayouts/slideLayout8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image" Target="../media/image37.png"/><Relationship Id="rId32" Type="http://schemas.openxmlformats.org/officeDocument/2006/relationships/image" Target="../media/image32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image" Target="../media/image44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6.png"/><Relationship Id="rId8" Type="http://schemas.openxmlformats.org/officeDocument/2006/relationships/tags" Target="../tags/tag70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tags" Target="../tags/tag100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81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9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0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753" y="1692322"/>
            <a:ext cx="6588137" cy="2151968"/>
          </a:xfrm>
        </p:spPr>
        <p:txBody>
          <a:bodyPr anchor="ctr"/>
          <a:lstStyle/>
          <a:p>
            <a:r>
              <a:rPr lang="pt-BR" dirty="0" smtClean="0"/>
              <a:t>Arquitetura de Software .NET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dirty="0" smtClean="0"/>
              <a:t>Leandro Garcia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val="29227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Já se iniciou e é tendência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93325" y="2244834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 smtClean="0"/>
          </a:p>
        </p:txBody>
      </p:sp>
      <p:sp>
        <p:nvSpPr>
          <p:cNvPr id="7" name="Retângulo 6"/>
          <p:cNvSpPr/>
          <p:nvPr/>
        </p:nvSpPr>
        <p:spPr>
          <a:xfrm>
            <a:off x="2893325" y="4517423"/>
            <a:ext cx="573206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2895597" y="3025042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2893325" y="3738037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10" name="Retângulo 9"/>
          <p:cNvSpPr/>
          <p:nvPr/>
        </p:nvSpPr>
        <p:spPr>
          <a:xfrm>
            <a:off x="3700829" y="2233458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 smtClean="0"/>
          </a:p>
        </p:txBody>
      </p:sp>
      <p:sp>
        <p:nvSpPr>
          <p:cNvPr id="11" name="Retângulo 10"/>
          <p:cNvSpPr/>
          <p:nvPr/>
        </p:nvSpPr>
        <p:spPr>
          <a:xfrm>
            <a:off x="3700829" y="4506047"/>
            <a:ext cx="573206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12" name="Retângulo 11"/>
          <p:cNvSpPr/>
          <p:nvPr/>
        </p:nvSpPr>
        <p:spPr>
          <a:xfrm>
            <a:off x="3703101" y="3013666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13" name="Retângulo 12"/>
          <p:cNvSpPr/>
          <p:nvPr/>
        </p:nvSpPr>
        <p:spPr>
          <a:xfrm>
            <a:off x="3700829" y="3726661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14" name="Retângulo 13"/>
          <p:cNvSpPr/>
          <p:nvPr/>
        </p:nvSpPr>
        <p:spPr>
          <a:xfrm>
            <a:off x="4519709" y="2233458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 smtClean="0"/>
          </a:p>
        </p:txBody>
      </p:sp>
      <p:sp>
        <p:nvSpPr>
          <p:cNvPr id="15" name="Retângulo 14"/>
          <p:cNvSpPr/>
          <p:nvPr/>
        </p:nvSpPr>
        <p:spPr>
          <a:xfrm>
            <a:off x="4519709" y="4506047"/>
            <a:ext cx="573206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16" name="Retângulo 15"/>
          <p:cNvSpPr/>
          <p:nvPr/>
        </p:nvSpPr>
        <p:spPr>
          <a:xfrm>
            <a:off x="4521981" y="3013666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17" name="Retângulo 16"/>
          <p:cNvSpPr/>
          <p:nvPr/>
        </p:nvSpPr>
        <p:spPr>
          <a:xfrm>
            <a:off x="4519709" y="3726661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18" name="Retângulo 17"/>
          <p:cNvSpPr/>
          <p:nvPr/>
        </p:nvSpPr>
        <p:spPr>
          <a:xfrm>
            <a:off x="5311293" y="2233458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 smtClean="0"/>
          </a:p>
        </p:txBody>
      </p:sp>
      <p:sp>
        <p:nvSpPr>
          <p:cNvPr id="19" name="Retângulo 18"/>
          <p:cNvSpPr/>
          <p:nvPr/>
        </p:nvSpPr>
        <p:spPr>
          <a:xfrm>
            <a:off x="5311293" y="4506047"/>
            <a:ext cx="573206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20" name="Retângulo 19"/>
          <p:cNvSpPr/>
          <p:nvPr/>
        </p:nvSpPr>
        <p:spPr>
          <a:xfrm>
            <a:off x="5313565" y="3013666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21" name="Retângulo 20"/>
          <p:cNvSpPr/>
          <p:nvPr/>
        </p:nvSpPr>
        <p:spPr>
          <a:xfrm>
            <a:off x="5311293" y="3726661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22" name="Retângulo 21"/>
          <p:cNvSpPr/>
          <p:nvPr/>
        </p:nvSpPr>
        <p:spPr>
          <a:xfrm>
            <a:off x="6077853" y="2235730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 smtClean="0"/>
          </a:p>
        </p:txBody>
      </p:sp>
      <p:sp>
        <p:nvSpPr>
          <p:cNvPr id="23" name="Retângulo 22"/>
          <p:cNvSpPr/>
          <p:nvPr/>
        </p:nvSpPr>
        <p:spPr>
          <a:xfrm>
            <a:off x="6077853" y="4508319"/>
            <a:ext cx="573206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24" name="Retângulo 23"/>
          <p:cNvSpPr/>
          <p:nvPr/>
        </p:nvSpPr>
        <p:spPr>
          <a:xfrm>
            <a:off x="6080125" y="3015938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25" name="Retângulo 24"/>
          <p:cNvSpPr/>
          <p:nvPr/>
        </p:nvSpPr>
        <p:spPr>
          <a:xfrm>
            <a:off x="6077853" y="3728933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26" name="Retângulo 25"/>
          <p:cNvSpPr/>
          <p:nvPr/>
        </p:nvSpPr>
        <p:spPr>
          <a:xfrm>
            <a:off x="6896733" y="2235730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 smtClean="0"/>
          </a:p>
        </p:txBody>
      </p:sp>
      <p:sp>
        <p:nvSpPr>
          <p:cNvPr id="27" name="Retângulo 26"/>
          <p:cNvSpPr/>
          <p:nvPr/>
        </p:nvSpPr>
        <p:spPr>
          <a:xfrm>
            <a:off x="6896733" y="4508319"/>
            <a:ext cx="573206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28" name="Retângulo 27"/>
          <p:cNvSpPr/>
          <p:nvPr/>
        </p:nvSpPr>
        <p:spPr>
          <a:xfrm>
            <a:off x="6899005" y="3015938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29" name="Retângulo 28"/>
          <p:cNvSpPr/>
          <p:nvPr/>
        </p:nvSpPr>
        <p:spPr>
          <a:xfrm>
            <a:off x="6896733" y="3728933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30" name="Retângulo 29"/>
          <p:cNvSpPr/>
          <p:nvPr/>
        </p:nvSpPr>
        <p:spPr>
          <a:xfrm>
            <a:off x="7688317" y="2235730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 smtClean="0"/>
          </a:p>
        </p:txBody>
      </p:sp>
      <p:sp>
        <p:nvSpPr>
          <p:cNvPr id="31" name="Retângulo 30"/>
          <p:cNvSpPr/>
          <p:nvPr/>
        </p:nvSpPr>
        <p:spPr>
          <a:xfrm>
            <a:off x="7688317" y="4508319"/>
            <a:ext cx="573206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32" name="Retângulo 31"/>
          <p:cNvSpPr/>
          <p:nvPr/>
        </p:nvSpPr>
        <p:spPr>
          <a:xfrm>
            <a:off x="7690589" y="3015938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  <p:sp>
        <p:nvSpPr>
          <p:cNvPr id="33" name="Retângulo 32"/>
          <p:cNvSpPr/>
          <p:nvPr/>
        </p:nvSpPr>
        <p:spPr>
          <a:xfrm>
            <a:off x="7688317" y="3728933"/>
            <a:ext cx="573206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3236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Qual o papel do Arquiteto?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330890"/>
          </a:xfrm>
        </p:spPr>
        <p:txBody>
          <a:bodyPr anchor="ctr"/>
          <a:lstStyle/>
          <a:p>
            <a:pPr marL="0" indent="0">
              <a:buNone/>
            </a:pPr>
            <a:r>
              <a:rPr lang="pt-BR" dirty="0" smtClean="0"/>
              <a:t>Dado um determinado projeto e cenário, </a:t>
            </a:r>
            <a:r>
              <a:rPr lang="pt-BR" b="1" dirty="0" smtClean="0"/>
              <a:t>escolher</a:t>
            </a:r>
            <a:r>
              <a:rPr lang="pt-BR" dirty="0" smtClean="0"/>
              <a:t> o melhor desenho possível</a:t>
            </a: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7573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6940" y="2232725"/>
            <a:ext cx="9126618" cy="2387600"/>
          </a:xfrm>
        </p:spPr>
        <p:txBody>
          <a:bodyPr anchor="ctr"/>
          <a:lstStyle/>
          <a:p>
            <a:r>
              <a:rPr lang="pt-BR" dirty="0" smtClean="0"/>
              <a:t>É só escolher o mais moderno? 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Escolher a tendência? 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24151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Alguns fatores que influenciam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Demanda de escala do projeto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Complexidade do </a:t>
            </a:r>
            <a:r>
              <a:rPr lang="pt-BR" dirty="0" smtClean="0"/>
              <a:t>negócio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Infraestrutura que o sustentará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Interfaces com o usuário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Ciclo de vida de um projeto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Sustentação e manutenção do código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39663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967150700"/>
              </p:ext>
            </p:extLst>
          </p:nvPr>
        </p:nvGraphicFramePr>
        <p:xfrm>
          <a:off x="111760" y="2194560"/>
          <a:ext cx="9515566" cy="407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9963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Acoplamento e Coesão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49462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Máxima da arquitetura de software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Baixo acoplamento: dependência entre os elementos</a:t>
            </a:r>
          </a:p>
          <a:p>
            <a:endParaRPr lang="pt-BR" dirty="0"/>
          </a:p>
          <a:p>
            <a:r>
              <a:rPr lang="pt-BR" dirty="0" smtClean="0"/>
              <a:t>Alta coesão: quão especializada é cada parte, um único e bem definido objetivo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396638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Arquitetura e Engenharia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83711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Engenharia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Processo de criação de software</a:t>
            </a:r>
          </a:p>
          <a:p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Metodologia Ágil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Entregas contínuas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Documentação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Tarefas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Comunicação com usuários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17509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Técnica de desenho de </a:t>
            </a:r>
            <a:r>
              <a:rPr lang="pt-BR" i="1" dirty="0" smtClean="0"/>
              <a:t>software</a:t>
            </a:r>
          </a:p>
          <a:p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Padrões de Projeto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Protocolos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25325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9520" y="2231636"/>
            <a:ext cx="5909310" cy="2387600"/>
          </a:xfrm>
        </p:spPr>
        <p:txBody>
          <a:bodyPr anchor="ctr"/>
          <a:lstStyle/>
          <a:p>
            <a:r>
              <a:rPr lang="pt-BR" dirty="0" smtClean="0"/>
              <a:t>Alinhamento sobre Arquitetura de Software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37924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Uma interfere na outra?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Engenharia sabe o modo de fazer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Arquitetura define como fazer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 smtClean="0"/>
              <a:t>Microsserviços</a:t>
            </a:r>
            <a:r>
              <a:rPr lang="pt-BR" dirty="0" smtClean="0"/>
              <a:t> é mais aderente à metodologias ágeis e entregas contínuas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Como uma aplicação monolítica pode entregar partes de forma contínua?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246530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1879422210"/>
              </p:ext>
            </p:extLst>
          </p:nvPr>
        </p:nvGraphicFramePr>
        <p:xfrm>
          <a:off x="111760" y="2194560"/>
          <a:ext cx="9515566" cy="407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Engenharia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28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Arquitetura e Infraestrutura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78099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150127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Como a Infraestrutura conversa com Arquitetura?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Servidores (Nuvem, Containers, Serviços)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Redes / Telecom (</a:t>
            </a:r>
            <a:r>
              <a:rPr lang="pt-BR" dirty="0" err="1" smtClean="0"/>
              <a:t>Lora</a:t>
            </a:r>
            <a:r>
              <a:rPr lang="pt-BR" dirty="0" smtClean="0"/>
              <a:t>, LPWA, Wi-Fi, 4G, Fibra Óptica)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Interfaces (</a:t>
            </a:r>
            <a:r>
              <a:rPr lang="pt-BR" i="1" dirty="0" err="1" smtClean="0"/>
              <a:t>SmartPhones</a:t>
            </a:r>
            <a:r>
              <a:rPr lang="pt-BR" dirty="0" smtClean="0"/>
              <a:t>, Computadores, </a:t>
            </a:r>
            <a:r>
              <a:rPr lang="pt-BR" i="1" dirty="0" err="1" smtClean="0"/>
              <a:t>Wearables</a:t>
            </a:r>
            <a:r>
              <a:rPr lang="pt-BR" dirty="0" smtClean="0"/>
              <a:t>, Coisas, Sensores, </a:t>
            </a:r>
            <a:r>
              <a:rPr lang="pt-BR" dirty="0" err="1" smtClean="0"/>
              <a:t>etc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175094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/>
          <p:cNvGraphicFramePr/>
          <p:nvPr>
            <p:extLst>
              <p:ext uri="{D42A27DB-BD31-4B8C-83A1-F6EECF244321}">
                <p14:modId xmlns:p14="http://schemas.microsoft.com/office/powerpoint/2010/main" val="2844706972"/>
              </p:ext>
            </p:extLst>
          </p:nvPr>
        </p:nvGraphicFramePr>
        <p:xfrm>
          <a:off x="111760" y="2194560"/>
          <a:ext cx="9515566" cy="4074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Infraestrutura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189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Padrões de Projeto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45385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Arquitetura é parcialmente empírica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Eu já vi este cenário em outro projeto...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414692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Padrões de Criação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Abstraem e adiam a forma com que os objetos são criados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Ajudam a tornar </a:t>
            </a:r>
            <a:r>
              <a:rPr lang="pt-BR" dirty="0"/>
              <a:t>um sistema independente de como seus objetos são criados, compostos e </a:t>
            </a:r>
            <a:r>
              <a:rPr lang="pt-BR" dirty="0" smtClean="0"/>
              <a:t>representados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i="1" dirty="0" err="1" smtClean="0"/>
              <a:t>Singleton</a:t>
            </a:r>
            <a:r>
              <a:rPr lang="pt-BR" i="1" dirty="0" smtClean="0"/>
              <a:t>:</a:t>
            </a:r>
            <a:r>
              <a:rPr lang="pt-BR" dirty="0" smtClean="0"/>
              <a:t> garante a existência de apenas uma instância de uma classe, mantendo ponto global de acesso</a:t>
            </a:r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616702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Padrões Estruturais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Como as classes e objetos são compostos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Organização interna das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i="1" dirty="0" smtClean="0"/>
              <a:t>Business </a:t>
            </a:r>
            <a:r>
              <a:rPr lang="pt-BR" i="1" dirty="0" err="1" smtClean="0"/>
              <a:t>Delegate</a:t>
            </a:r>
            <a:r>
              <a:rPr lang="pt-BR" i="1" dirty="0" smtClean="0"/>
              <a:t>:</a:t>
            </a:r>
            <a:r>
              <a:rPr lang="pt-BR" dirty="0" smtClean="0"/>
              <a:t> separar a camada de apresentação da camada de negócios, reduzir o acoplamento entre as camadas</a:t>
            </a:r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787096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Padrões Comportamentais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Delegação de responsabilidade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Padrões de comunicação entre objetos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i="1" dirty="0" err="1" smtClean="0"/>
              <a:t>Command</a:t>
            </a:r>
            <a:r>
              <a:rPr lang="pt-BR" i="1" dirty="0" smtClean="0"/>
              <a:t>:</a:t>
            </a:r>
            <a:r>
              <a:rPr lang="pt-BR" dirty="0" smtClean="0"/>
              <a:t> encapsular toda informação necessária para executar uma ação</a:t>
            </a:r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217572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Quem sou eu?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724400"/>
          </a:xfrm>
        </p:spPr>
        <p:txBody>
          <a:bodyPr anchor="ctr"/>
          <a:lstStyle/>
          <a:p>
            <a:r>
              <a:rPr lang="pt-BR" dirty="0" smtClean="0"/>
              <a:t>Formação Acadêmica</a:t>
            </a:r>
          </a:p>
          <a:p>
            <a:r>
              <a:rPr lang="pt-BR" dirty="0" smtClean="0"/>
              <a:t>Histórico Profissional</a:t>
            </a:r>
          </a:p>
          <a:p>
            <a:r>
              <a:rPr lang="pt-BR" dirty="0" smtClean="0"/>
              <a:t>Histórico de Empreendedor</a:t>
            </a:r>
          </a:p>
          <a:p>
            <a:r>
              <a:rPr lang="pt-BR" dirty="0" smtClean="0"/>
              <a:t>Gestor de Empresa de Grande Porte</a:t>
            </a: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12813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76940" y="2232725"/>
            <a:ext cx="5909310" cy="3772290"/>
          </a:xfrm>
        </p:spPr>
        <p:txBody>
          <a:bodyPr anchor="ctr"/>
          <a:lstStyle/>
          <a:p>
            <a:r>
              <a:rPr lang="pt-BR" dirty="0" smtClean="0"/>
              <a:t>.NET</a:t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sz="2400" dirty="0" smtClean="0"/>
              <a:t>Ferramentas</a:t>
            </a:r>
            <a:br>
              <a:rPr lang="pt-BR" sz="2400" dirty="0" smtClean="0"/>
            </a:br>
            <a:r>
              <a:rPr lang="pt-BR" sz="2400" dirty="0" smtClean="0"/>
              <a:t>Frameworks</a:t>
            </a:r>
            <a:br>
              <a:rPr lang="pt-BR" sz="2400" dirty="0" smtClean="0"/>
            </a:br>
            <a:r>
              <a:rPr lang="pt-BR" sz="2400" dirty="0" smtClean="0"/>
              <a:t>Implementações</a:t>
            </a:r>
            <a:br>
              <a:rPr lang="pt-BR" sz="2400" dirty="0" smtClean="0"/>
            </a:br>
            <a:r>
              <a:rPr lang="pt-BR" sz="2400" dirty="0" smtClean="0"/>
              <a:t>Cases</a:t>
            </a:r>
            <a:br>
              <a:rPr lang="pt-BR" sz="2400" dirty="0" smtClean="0"/>
            </a:br>
            <a:r>
              <a:rPr lang="pt-BR" sz="2400" dirty="0" smtClean="0"/>
              <a:t>Desenho de um Projeto com .NET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23724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Boas notícias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Arquiteto de Software é um profissional muito valorizado</a:t>
            </a:r>
          </a:p>
          <a:p>
            <a:pPr marL="555625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Sonda com dificuldades pra contratar</a:t>
            </a:r>
          </a:p>
          <a:p>
            <a:pPr marL="555625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Prodabel com dificuldades de contratar</a:t>
            </a:r>
          </a:p>
          <a:p>
            <a:pPr marL="555625" lvl="1" indent="-457200" algn="l">
              <a:buFont typeface="Arial" panose="020B0604020202020204" pitchFamily="34" charset="0"/>
              <a:buChar char="•"/>
            </a:pPr>
            <a:r>
              <a:rPr lang="pt-BR" dirty="0" err="1" smtClean="0"/>
              <a:t>Red</a:t>
            </a:r>
            <a:r>
              <a:rPr lang="pt-BR" dirty="0" smtClean="0"/>
              <a:t> </a:t>
            </a:r>
            <a:r>
              <a:rPr lang="pt-BR" dirty="0" err="1" smtClean="0"/>
              <a:t>Hat</a:t>
            </a:r>
            <a:r>
              <a:rPr lang="pt-BR" dirty="0" smtClean="0"/>
              <a:t> buscando profissionais de alto nível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43079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Más notícias??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O mundo de arquitetura de Software está mudando (mais uma vez</a:t>
            </a:r>
            <a:r>
              <a:rPr lang="pt-BR" dirty="0" smtClean="0"/>
              <a:t>), é preciso reaprender</a:t>
            </a: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Fronteira prestes a se extinguir entre Software e Infraestrutura (</a:t>
            </a:r>
            <a:r>
              <a:rPr lang="pt-BR" dirty="0" err="1" smtClean="0"/>
              <a:t>DevOps</a:t>
            </a:r>
            <a:r>
              <a:rPr lang="pt-BR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O conjunto de possibilidades só cresce</a:t>
            </a:r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156322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Trabalho – Desenho de Arquitetura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22509" y="1136469"/>
            <a:ext cx="9980027" cy="5512525"/>
          </a:xfrm>
        </p:spPr>
        <p:txBody>
          <a:bodyPr/>
          <a:lstStyle/>
          <a:p>
            <a:r>
              <a:rPr lang="pt-BR" dirty="0" smtClean="0"/>
              <a:t>Principais funcionalidades e cenário do projeto</a:t>
            </a:r>
          </a:p>
          <a:p>
            <a:r>
              <a:rPr lang="pt-BR" dirty="0" smtClean="0"/>
              <a:t>Desenho da arquitetura de software em alto nível</a:t>
            </a:r>
          </a:p>
          <a:p>
            <a:r>
              <a:rPr lang="pt-BR" dirty="0" smtClean="0"/>
              <a:t>Desenho da infraestrutura para suportar</a:t>
            </a:r>
          </a:p>
          <a:p>
            <a:r>
              <a:rPr lang="pt-BR" dirty="0" smtClean="0"/>
              <a:t>Padrões de projeto utilizados</a:t>
            </a:r>
          </a:p>
          <a:p>
            <a:r>
              <a:rPr lang="pt-BR" dirty="0" smtClean="0"/>
              <a:t>Tecnologias e frameworks .NET</a:t>
            </a:r>
          </a:p>
          <a:p>
            <a:r>
              <a:rPr lang="pt-BR" dirty="0" smtClean="0"/>
              <a:t>Protocolos de comunicação</a:t>
            </a:r>
          </a:p>
          <a:p>
            <a:r>
              <a:rPr lang="pt-BR" dirty="0" smtClean="0"/>
              <a:t>Justificativas de cada escolha comparando com outras possibilidades</a:t>
            </a:r>
          </a:p>
          <a:p>
            <a:r>
              <a:rPr lang="pt-BR" dirty="0" smtClean="0"/>
              <a:t>Apresentação </a:t>
            </a:r>
            <a:r>
              <a:rPr lang="pt-BR" dirty="0" smtClean="0"/>
              <a:t>e debate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6570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Caso 1 – Alagamentos em Cidade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22510" y="1136469"/>
            <a:ext cx="9144000" cy="51119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Sensores de chuva e alagamento espalhados pela cidade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</a:t>
            </a:r>
            <a:r>
              <a:rPr lang="pt-BR" dirty="0" smtClean="0"/>
              <a:t>nformações disponíveis em tempo real para o cidadão via </a:t>
            </a:r>
            <a:r>
              <a:rPr lang="pt-BR" dirty="0"/>
              <a:t>A</a:t>
            </a:r>
            <a:r>
              <a:rPr lang="pt-BR" dirty="0" smtClean="0"/>
              <a:t>pp e Web; 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P</a:t>
            </a:r>
            <a:r>
              <a:rPr lang="pt-BR" dirty="0" smtClean="0"/>
              <a:t>lataforma de gestão de alertas para </a:t>
            </a:r>
            <a:r>
              <a:rPr lang="pt-BR" dirty="0"/>
              <a:t>D</a:t>
            </a:r>
            <a:r>
              <a:rPr lang="pt-BR" dirty="0" smtClean="0"/>
              <a:t>efesa Civil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Cliente: Cidade de São Paulo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Infraestrutura dos sensores rede LPWA</a:t>
            </a:r>
          </a:p>
        </p:txBody>
      </p:sp>
    </p:spTree>
    <p:extLst>
      <p:ext uri="{BB962C8B-B14F-4D97-AF65-F5344CB8AC3E}">
        <p14:creationId xmlns:p14="http://schemas.microsoft.com/office/powerpoint/2010/main" val="24156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Caso 2 – </a:t>
            </a:r>
            <a:r>
              <a:rPr lang="pt-BR" dirty="0" err="1" smtClean="0"/>
              <a:t>Microserviços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22510" y="1136469"/>
            <a:ext cx="9144000" cy="51119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Software a sua escolha com utilização de </a:t>
            </a:r>
            <a:r>
              <a:rPr lang="pt-BR" dirty="0" err="1" smtClean="0"/>
              <a:t>Microserviços</a:t>
            </a: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Negócio divisível </a:t>
            </a:r>
            <a:r>
              <a:rPr lang="pt-BR" dirty="0"/>
              <a:t>por </a:t>
            </a:r>
            <a:r>
              <a:rPr lang="pt-BR" dirty="0" smtClean="0"/>
              <a:t>contexto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Infraestrutura de containers</a:t>
            </a:r>
          </a:p>
          <a:p>
            <a:pPr marL="514350" indent="-514350">
              <a:buFont typeface="+mj-lt"/>
              <a:buAutoNum type="arabicPeriod"/>
            </a:pPr>
            <a:endParaRPr lang="pt-BR" dirty="0" smtClean="0"/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Caso 3 – Hospitalar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22510" y="1136469"/>
            <a:ext cx="9144000" cy="511193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smtClean="0"/>
              <a:t>Hospitalar </a:t>
            </a:r>
            <a:r>
              <a:rPr lang="pt-BR" dirty="0" err="1" smtClean="0"/>
              <a:t>paperless</a:t>
            </a:r>
            <a:r>
              <a:rPr lang="pt-BR" dirty="0" smtClean="0"/>
              <a:t>, sem utilização de papel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Operação de missão crítica: internações, prescrições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smtClean="0"/>
              <a:t>10 unidades hospitalares interligadas por FO, total de 400 leitos de internação e 200 mil pacientes atendidos por mês</a:t>
            </a:r>
          </a:p>
          <a:p>
            <a:pPr marL="514350" indent="-514350">
              <a:buFont typeface="+mj-lt"/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Caso 4 – </a:t>
            </a:r>
            <a:r>
              <a:rPr lang="pt-BR" dirty="0" err="1" smtClean="0"/>
              <a:t>StartUp</a:t>
            </a:r>
            <a:r>
              <a:rPr lang="pt-BR" dirty="0" smtClean="0"/>
              <a:t> de Educação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22510" y="809894"/>
            <a:ext cx="9144000" cy="559090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Software de gestão educacional integrada com Pais e Familiares dos alunos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Em fase de validação de mercado, é preciso construir de forma rápida e barata a versão inicial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Software multiusuários pode ser utilizado pelos seguintes atores </a:t>
            </a:r>
            <a:r>
              <a:rPr lang="pt-BR" sz="3200" dirty="0"/>
              <a:t>via </a:t>
            </a:r>
            <a:r>
              <a:rPr lang="pt-BR" sz="3200" dirty="0" smtClean="0"/>
              <a:t>App (3G, 4G): Professores, Pais e Alunos; e via Web: Gestores e Administrativo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3200" dirty="0" smtClean="0"/>
              <a:t>A primeira fase pretende-se entregar funcionalidades mais básicas e, se o projeto for validado será construída a plataforma de gestão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859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Resultado esperado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724400"/>
          </a:xfrm>
        </p:spPr>
        <p:txBody>
          <a:bodyPr anchor="ctr"/>
          <a:lstStyle/>
          <a:p>
            <a:r>
              <a:rPr lang="pt-BR" dirty="0" smtClean="0"/>
              <a:t>Conhecer tecnologias .NET</a:t>
            </a:r>
          </a:p>
          <a:p>
            <a:r>
              <a:rPr lang="pt-BR" dirty="0" smtClean="0"/>
              <a:t>Melhorar habilidades de desenho de software</a:t>
            </a:r>
          </a:p>
          <a:p>
            <a:r>
              <a:rPr lang="pt-BR" b="1" dirty="0" smtClean="0"/>
              <a:t>Experiências</a:t>
            </a:r>
            <a:r>
              <a:rPr lang="pt-BR" dirty="0" smtClean="0"/>
              <a:t> de cenários reais (principalmente exemplos de não sucesso)</a:t>
            </a: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206494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67753" y="1692322"/>
            <a:ext cx="6588137" cy="2151968"/>
          </a:xfrm>
        </p:spPr>
        <p:txBody>
          <a:bodyPr anchor="ctr"/>
          <a:lstStyle/>
          <a:p>
            <a:r>
              <a:rPr lang="pt-BR" dirty="0" smtClean="0"/>
              <a:t>Alinhamento sobre Arquitetura de Software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dirty="0" smtClean="0"/>
              <a:t>Leandro Garcia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val="399954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Formato da Disciplina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724400"/>
          </a:xfrm>
        </p:spPr>
        <p:txBody>
          <a:bodyPr anchor="ctr"/>
          <a:lstStyle/>
          <a:p>
            <a:r>
              <a:rPr lang="pt-BR" dirty="0" smtClean="0"/>
              <a:t>Interativa</a:t>
            </a:r>
          </a:p>
          <a:p>
            <a:r>
              <a:rPr lang="pt-BR" dirty="0" smtClean="0"/>
              <a:t>Troca de experiências reais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Estacionamento rotativo de BH com </a:t>
            </a:r>
            <a:r>
              <a:rPr lang="pt-BR" dirty="0" err="1" smtClean="0"/>
              <a:t>blockchain</a:t>
            </a:r>
            <a:endParaRPr lang="pt-BR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dirty="0" smtClean="0"/>
              <a:t>Sistema de gestão de saúde pública e suplementar </a:t>
            </a:r>
            <a:r>
              <a:rPr lang="pt-BR" dirty="0" err="1" smtClean="0"/>
              <a:t>multi</a:t>
            </a:r>
            <a:r>
              <a:rPr lang="pt-BR" dirty="0" smtClean="0"/>
              <a:t> inquilino</a:t>
            </a:r>
          </a:p>
          <a:p>
            <a:r>
              <a:rPr lang="pt-BR" dirty="0" smtClean="0"/>
              <a:t>Tecnologias, ferramentas e frameworks .NET</a:t>
            </a:r>
          </a:p>
          <a:p>
            <a:r>
              <a:rPr lang="pt-BR" dirty="0" smtClean="0"/>
              <a:t>Novas topologias e </a:t>
            </a:r>
            <a:r>
              <a:rPr lang="pt-BR" dirty="0" smtClean="0"/>
              <a:t>futuro</a:t>
            </a:r>
          </a:p>
          <a:p>
            <a:r>
              <a:rPr lang="pt-BR" dirty="0" smtClean="0"/>
              <a:t>Laboratório 2 aulas – Mão na massa</a:t>
            </a:r>
            <a:endParaRPr lang="pt-BR" dirty="0" smtClean="0"/>
          </a:p>
          <a:p>
            <a:r>
              <a:rPr lang="pt-BR" dirty="0" smtClean="0"/>
              <a:t>Trabalho: desenho da arquitetura de software com cenário específico</a:t>
            </a: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281427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: Linha Dobrada 1"/>
          <p:cNvSpPr/>
          <p:nvPr/>
        </p:nvSpPr>
        <p:spPr>
          <a:xfrm>
            <a:off x="14889194" y="473533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DE ENCERRAMENTO</a:t>
            </a:r>
          </a:p>
        </p:txBody>
      </p:sp>
    </p:spTree>
    <p:extLst>
      <p:ext uri="{BB962C8B-B14F-4D97-AF65-F5344CB8AC3E}">
        <p14:creationId xmlns:p14="http://schemas.microsoft.com/office/powerpoint/2010/main" val="15329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724400"/>
          </a:xfrm>
        </p:spPr>
        <p:txBody>
          <a:bodyPr anchor="ctr"/>
          <a:lstStyle/>
          <a:p>
            <a:r>
              <a:rPr lang="pt-BR" dirty="0" smtClean="0"/>
              <a:t>Desenho técnico</a:t>
            </a:r>
          </a:p>
          <a:p>
            <a:r>
              <a:rPr lang="pt-BR" dirty="0" smtClean="0"/>
              <a:t>Organização do Software e suas ligações</a:t>
            </a:r>
          </a:p>
          <a:p>
            <a:r>
              <a:rPr lang="pt-BR" dirty="0" smtClean="0"/>
              <a:t>Definição de Protocolos</a:t>
            </a:r>
          </a:p>
          <a:p>
            <a:r>
              <a:rPr lang="pt-BR" dirty="0" smtClean="0"/>
              <a:t>Padrões de Projeto e de comunicações</a:t>
            </a:r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3222054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Há muito tempo atrás...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76940" y="1524000"/>
            <a:ext cx="9144000" cy="915194"/>
          </a:xfrm>
        </p:spPr>
        <p:txBody>
          <a:bodyPr/>
          <a:lstStyle/>
          <a:p>
            <a:r>
              <a:rPr lang="pt-BR" dirty="0" smtClean="0"/>
              <a:t>Software: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sp>
        <p:nvSpPr>
          <p:cNvPr id="2" name="Retângulo 1"/>
          <p:cNvSpPr/>
          <p:nvPr/>
        </p:nvSpPr>
        <p:spPr>
          <a:xfrm>
            <a:off x="2893325" y="2756848"/>
            <a:ext cx="4913194" cy="2579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Armazenamento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Regra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Relatórios e análises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Interface com o usuário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0961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Há menos tempo atrás...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93325" y="2033517"/>
            <a:ext cx="4913194" cy="723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Armazenamento de 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893325" y="3226280"/>
            <a:ext cx="4913194" cy="18779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Regra de negócio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Relatórios e análises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Interface com o usuário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3236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Mais recentemente...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93325" y="2231186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Armazenamento de 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893325" y="3739486"/>
            <a:ext cx="4913194" cy="1364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Relatórios e análises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Interface com o usuário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2895597" y="3011394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Regra de </a:t>
            </a:r>
            <a:r>
              <a:rPr lang="pt-BR" sz="2400" dirty="0" smtClean="0"/>
              <a:t>negócio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3236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Hoje em dia...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93325" y="2231186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Armazenamento de 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893325" y="4503775"/>
            <a:ext cx="4913194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Interfaces com o usuário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2895597" y="3011394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Regra de </a:t>
            </a:r>
            <a:r>
              <a:rPr lang="pt-BR" sz="2400" dirty="0" smtClean="0"/>
              <a:t>negócio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2893325" y="3724389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Barramento de Serviços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53236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1074</Words>
  <Application>Microsoft Office PowerPoint</Application>
  <PresentationFormat>Personalizar</PresentationFormat>
  <Paragraphs>210</Paragraphs>
  <Slides>40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40</vt:i4>
      </vt:variant>
    </vt:vector>
  </HeadingPairs>
  <TitlesOfParts>
    <vt:vector size="49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Arquitetura de Software .NET</vt:lpstr>
      <vt:lpstr>Alinhamento sobre Arquitetura de Software</vt:lpstr>
      <vt:lpstr>Quem sou eu?</vt:lpstr>
      <vt:lpstr>Formato da Disciplina</vt:lpstr>
      <vt:lpstr>O que é?</vt:lpstr>
      <vt:lpstr>Há muito tempo atrás...</vt:lpstr>
      <vt:lpstr>Há menos tempo atrás...</vt:lpstr>
      <vt:lpstr>Mais recentemente...</vt:lpstr>
      <vt:lpstr>Hoje em dia...</vt:lpstr>
      <vt:lpstr>Já se iniciou e é tendência</vt:lpstr>
      <vt:lpstr>Qual o papel do Arquiteto?</vt:lpstr>
      <vt:lpstr>É só escolher o mais moderno?   Escolher a tendência? </vt:lpstr>
      <vt:lpstr>Alguns fatores que influenciam</vt:lpstr>
      <vt:lpstr>Arquitetura</vt:lpstr>
      <vt:lpstr>Acoplamento e Coesão</vt:lpstr>
      <vt:lpstr>Máxima da arquitetura de software</vt:lpstr>
      <vt:lpstr>Arquitetura e Engenharia</vt:lpstr>
      <vt:lpstr>Engenharia</vt:lpstr>
      <vt:lpstr>Arquitetura</vt:lpstr>
      <vt:lpstr>Uma interfere na outra?</vt:lpstr>
      <vt:lpstr>Engenharia</vt:lpstr>
      <vt:lpstr>Arquitetura e Infraestrutura</vt:lpstr>
      <vt:lpstr>Como a Infraestrutura conversa com Arquitetura?</vt:lpstr>
      <vt:lpstr>Infraestrutura</vt:lpstr>
      <vt:lpstr>Padrões de Projeto</vt:lpstr>
      <vt:lpstr>Arquitetura é parcialmente empírica</vt:lpstr>
      <vt:lpstr>Padrões de Criação</vt:lpstr>
      <vt:lpstr>Padrões Estruturais</vt:lpstr>
      <vt:lpstr>Padrões Comportamentais</vt:lpstr>
      <vt:lpstr>.NET  Ferramentas Frameworks Implementações Cases Desenho de um Projeto com .NET</vt:lpstr>
      <vt:lpstr>Boas notícias</vt:lpstr>
      <vt:lpstr>Más notícias??</vt:lpstr>
      <vt:lpstr>Trabalho – Desenho de Arquitetura</vt:lpstr>
      <vt:lpstr>Caso 1 – Alagamentos em Cidade</vt:lpstr>
      <vt:lpstr>Caso 2 – Microserviços</vt:lpstr>
      <vt:lpstr>Caso 3 – Hospitalar</vt:lpstr>
      <vt:lpstr>Caso 4 – StartUp de Educação</vt:lpstr>
      <vt:lpstr>Resultado esperado</vt:lpstr>
      <vt:lpstr>Alinhamento sobre Arquitetura de Software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usuario</cp:lastModifiedBy>
  <cp:revision>83</cp:revision>
  <dcterms:created xsi:type="dcterms:W3CDTF">2017-04-26T13:22:32Z</dcterms:created>
  <dcterms:modified xsi:type="dcterms:W3CDTF">2019-05-16T17:44:54Z</dcterms:modified>
</cp:coreProperties>
</file>