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12192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YxqbMdEYs2xA1QBWND8aKywN7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c13bdd78d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ec13bdd78d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13bdd78d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ec13bdd78d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c13bdd78d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ec13bdd78d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c13bdd78d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ec13bdd78d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13bdd78d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ec13bdd78d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c13bdd78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2ec13bdd78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ec13bdd78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2ec13bdd78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c13bdd78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ec13bdd78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c13bdd78d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ec13bdd78d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c13bdd78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ec13bdd78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c13bdd78d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ec13bdd78d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9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14654" l="0" r="-1979" t="0"/>
          <a:stretch/>
        </p:blipFill>
        <p:spPr>
          <a:xfrm>
            <a:off x="10170133" y="233313"/>
            <a:ext cx="1076987" cy="9445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arco.mteixeira@gmail.com" TargetMode="External"/><Relationship Id="rId4" Type="http://schemas.openxmlformats.org/officeDocument/2006/relationships/hyperlink" Target="https://www.linkedin.com/in/mteixeira/" TargetMode="External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-1" y="2536803"/>
            <a:ext cx="12192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5000" u="none" cap="none" strike="noStrike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Apresentação do professor e da disciplina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-2" y="41357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13bdd78d_0_72"/>
          <p:cNvSpPr txBox="1"/>
          <p:nvPr/>
        </p:nvSpPr>
        <p:spPr>
          <a:xfrm>
            <a:off x="366999" y="-59481"/>
            <a:ext cx="1149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 2 - Sistemas de gestão de banco de dados, integração e ingestão de dados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ec13bdd78d_0_72"/>
          <p:cNvSpPr txBox="1"/>
          <p:nvPr/>
        </p:nvSpPr>
        <p:spPr>
          <a:xfrm>
            <a:off x="385156" y="1518141"/>
            <a:ext cx="1113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SGBDs Relacionais e  NoSQL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Warehouse e Data Lake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ETL e ELT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Soluções em processamento distribuído, barramentos de mensageria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c13bdd78d_0_57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da disciplina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ec13bdd78d_0_57"/>
          <p:cNvSpPr txBox="1"/>
          <p:nvPr/>
        </p:nvSpPr>
        <p:spPr>
          <a:xfrm>
            <a:off x="385156" y="1441941"/>
            <a:ext cx="1113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1 - Conceitos e princípios de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2 - Sistemas de gestão de banco de dados, integração e ingestão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Unidade 3 - Requisitos e especificação de uma arquitetura de dados</a:t>
            </a:r>
            <a:endParaRPr sz="28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4 - Melhores práticas de implantação e operação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c13bdd78d_0_79"/>
          <p:cNvSpPr txBox="1"/>
          <p:nvPr/>
        </p:nvSpPr>
        <p:spPr>
          <a:xfrm>
            <a:off x="367000" y="-59475"/>
            <a:ext cx="1080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 3 - Requisitos e especificação de uma arquitetura de dados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ec13bdd78d_0_79"/>
          <p:cNvSpPr txBox="1"/>
          <p:nvPr/>
        </p:nvSpPr>
        <p:spPr>
          <a:xfrm>
            <a:off x="385156" y="2127741"/>
            <a:ext cx="11137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arquiteturais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Tradução de requisitos de negócios em especificações técnicas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da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c13bdd78d_0_6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da disciplina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ec13bdd78d_0_62"/>
          <p:cNvSpPr txBox="1"/>
          <p:nvPr/>
        </p:nvSpPr>
        <p:spPr>
          <a:xfrm>
            <a:off x="385156" y="1441941"/>
            <a:ext cx="1113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1 - Conceitos e princípios de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2 - Sistemas de gestão de banco de dados, integração e ingestão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3 - Requisitos e especificação de uma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Unidade 4 - Melhores práticas de implantação e operação</a:t>
            </a:r>
            <a:endParaRPr b="0" i="0" sz="28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c13bdd78d_0_86"/>
          <p:cNvSpPr txBox="1"/>
          <p:nvPr/>
        </p:nvSpPr>
        <p:spPr>
          <a:xfrm>
            <a:off x="367000" y="169125"/>
            <a:ext cx="10800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 4 - Melhores práticas de implantação e operação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ec13bdd78d_0_86"/>
          <p:cNvSpPr txBox="1"/>
          <p:nvPr/>
        </p:nvSpPr>
        <p:spPr>
          <a:xfrm>
            <a:off x="385156" y="2584941"/>
            <a:ext cx="1113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Arquiteturas de Referência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da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4554600" y="1754075"/>
            <a:ext cx="70221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2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Marco Teixeira</a:t>
            </a:r>
            <a:endParaRPr b="1" i="0" sz="22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13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marco.mteixeira@gmail.com</a:t>
            </a:r>
            <a:r>
              <a:rPr b="0" i="0" lang="pt-BR" sz="13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0" i="0" lang="pt-BR" sz="13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https://www.linkedin.com/in/mteixeira/</a:t>
            </a:r>
            <a:endParaRPr b="0" i="0" sz="13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0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  <a:endParaRPr b="0" i="0" sz="20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0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Vive em Belo Horizonte desde 2010</a:t>
            </a:r>
            <a:endParaRPr b="0" i="0" sz="20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0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Formado em Engenharia Informática e Computação pela Faculdade de Engenharia da  Universidade do Porto</a:t>
            </a:r>
            <a:endParaRPr b="0" i="0" sz="20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0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MBA em Gestão de TI</a:t>
            </a:r>
            <a:endParaRPr b="0" i="0" sz="20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0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Arquiteto Corporativo de dados</a:t>
            </a:r>
            <a:endParaRPr b="0" i="0" sz="20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000" u="none" cap="none" strike="noStrike">
                <a:solidFill>
                  <a:srgbClr val="244357"/>
                </a:solidFill>
                <a:latin typeface="Calibri"/>
                <a:ea typeface="Calibri"/>
                <a:cs typeface="Calibri"/>
                <a:sym typeface="Calibri"/>
              </a:rPr>
              <a:t>Mais de 20 anos trabalhando com dados</a:t>
            </a:r>
            <a:endParaRPr b="0" i="0" sz="2000" u="none" cap="none" strike="noStrike">
              <a:solidFill>
                <a:srgbClr val="2443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5">
            <a:alphaModFix/>
          </a:blip>
          <a:srcRect b="16250" l="18838" r="11387" t="12817"/>
          <a:stretch/>
        </p:blipFill>
        <p:spPr>
          <a:xfrm>
            <a:off x="1036025" y="1860952"/>
            <a:ext cx="2610400" cy="35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c13bdd78d_0_2"/>
          <p:cNvSpPr txBox="1"/>
          <p:nvPr/>
        </p:nvSpPr>
        <p:spPr>
          <a:xfrm>
            <a:off x="-1" y="3070203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5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 de gerenciamento de dados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207275" y="1456800"/>
            <a:ext cx="123132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Conceitos, princípios, metodologias e ferramentas</a:t>
            </a:r>
            <a:r>
              <a:rPr lang="pt-BR" sz="38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30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necessários para a </a:t>
            </a:r>
            <a:endParaRPr sz="3000">
              <a:solidFill>
                <a:srgbClr val="2D3B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definição, construção e operação</a:t>
            </a:r>
            <a:r>
              <a:rPr lang="pt-BR" sz="38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800">
              <a:solidFill>
                <a:srgbClr val="2D3B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uma </a:t>
            </a:r>
            <a:endParaRPr sz="3000">
              <a:solidFill>
                <a:srgbClr val="2D3B4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pt-BR" sz="38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arquitetura de gerenciamento de dados</a:t>
            </a:r>
            <a:endParaRPr b="1" i="0" sz="3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c13bdd78d_0_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Habilidades que serão desenvolvidas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ec13bdd78d_0_8"/>
          <p:cNvSpPr txBox="1"/>
          <p:nvPr/>
        </p:nvSpPr>
        <p:spPr>
          <a:xfrm>
            <a:off x="435875" y="1304400"/>
            <a:ext cx="11159700" cy="430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2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Desenhar uma arquitetura de gerenciamento de dados de referência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59" name="Google Shape;59;g2ec13bdd78d_0_8"/>
          <p:cNvSpPr txBox="1"/>
          <p:nvPr/>
        </p:nvSpPr>
        <p:spPr>
          <a:xfrm>
            <a:off x="435875" y="1914000"/>
            <a:ext cx="11159700" cy="430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2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Estruturar times para construção e operação de uma plataforma de dados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60" name="Google Shape;60;g2ec13bdd78d_0_8"/>
          <p:cNvSpPr txBox="1"/>
          <p:nvPr/>
        </p:nvSpPr>
        <p:spPr>
          <a:xfrm>
            <a:off x="435875" y="2523600"/>
            <a:ext cx="11159700" cy="430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2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Conhecer forma de estruturação de dados e algumas ferramentas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g2ec13bdd78d_0_8"/>
          <p:cNvSpPr txBox="1"/>
          <p:nvPr/>
        </p:nvSpPr>
        <p:spPr>
          <a:xfrm>
            <a:off x="435875" y="3133200"/>
            <a:ext cx="11159700" cy="939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2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Entender quais os melhores métodos de integração, ingestão e processamento de dados para diferentes situações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g2ec13bdd78d_0_8"/>
          <p:cNvSpPr txBox="1"/>
          <p:nvPr/>
        </p:nvSpPr>
        <p:spPr>
          <a:xfrm>
            <a:off x="435875" y="4276200"/>
            <a:ext cx="11159700" cy="939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2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Transformar os requisitos de negócio em especificações técnicas para arquitetura de dados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g2ec13bdd78d_0_8"/>
          <p:cNvSpPr txBox="1"/>
          <p:nvPr/>
        </p:nvSpPr>
        <p:spPr>
          <a:xfrm>
            <a:off x="435875" y="5419200"/>
            <a:ext cx="11159700" cy="430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200">
                <a:solidFill>
                  <a:srgbClr val="2D3B4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Identificar arquiteturas de referência e boas práticas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c13bdd78d_0_24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da disciplina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ec13bdd78d_0_24"/>
          <p:cNvSpPr txBox="1"/>
          <p:nvPr/>
        </p:nvSpPr>
        <p:spPr>
          <a:xfrm>
            <a:off x="385156" y="1441941"/>
            <a:ext cx="1113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1 - Conceitos e princípios de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2 - Sistemas de gestão de banco de dados, integração e ingestão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3 - Requisitos e especificação de uma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4 - Melhores práticas de implantação e operação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13bdd78d_0_3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da disciplina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ec13bdd78d_0_39"/>
          <p:cNvSpPr txBox="1"/>
          <p:nvPr/>
        </p:nvSpPr>
        <p:spPr>
          <a:xfrm>
            <a:off x="385156" y="1441941"/>
            <a:ext cx="1113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Unidade 1 - Conceitos e princípios de arquitetura de dados</a:t>
            </a:r>
            <a:endParaRPr sz="28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2 - Sistemas de gestão de banco de dados, integração e ingestão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3 - Requisitos e especificação de uma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4 - Melhores práticas de implantação e operação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c13bdd78d_0_44"/>
          <p:cNvSpPr txBox="1"/>
          <p:nvPr/>
        </p:nvSpPr>
        <p:spPr>
          <a:xfrm>
            <a:off x="366999" y="145350"/>
            <a:ext cx="11490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 1 - Conceitos e princípios de arquitetura de dados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ec13bdd78d_0_44"/>
          <p:cNvSpPr txBox="1"/>
          <p:nvPr/>
        </p:nvSpPr>
        <p:spPr>
          <a:xfrm>
            <a:off x="385156" y="2051541"/>
            <a:ext cx="11137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Conceitos e princípios de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Conceitos de Data Mesh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e características da arquitetura de dados moderna: Camadas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c13bdd78d_0_4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da disciplina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ec13bdd78d_0_49"/>
          <p:cNvSpPr txBox="1"/>
          <p:nvPr/>
        </p:nvSpPr>
        <p:spPr>
          <a:xfrm>
            <a:off x="385156" y="1441941"/>
            <a:ext cx="11137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1 - Conceitos e princípios de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Unidade 2 - Sistemas de gestão de banco de dados, integração e ingestão de dados</a:t>
            </a:r>
            <a:endParaRPr sz="28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3 - Requisitos e especificação de uma arquitetura de dados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4 - Melhores práticas de implantação e operação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