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3" r:id="rId5"/>
    <p:sldMasterId id="214748365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hE7hauclBwaeI/MGb8a4fMjaG6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customschemas.google.com/relationships/presentationmetadata" Target="meta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a579abd3c_0_8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127" name="Google Shape;127;g2ea579abd3c_0_8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a579abd3c_0_9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146" name="Google Shape;146;g2ea579abd3c_0_9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a579abd3c_0_7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ea579abd3c_0_7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a579abd3c_0_9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173" name="Google Shape;173;g2ea579abd3c_0_9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a579abd3c_0_7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2ea579abd3c_0_7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a579abd3c_0_9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213" name="Google Shape;213;g2ea579abd3c_0_9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a579abd3c_0_10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248" name="Google Shape;248;g2ea579abd3c_0_10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a579abd3c_0_10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284" name="Google Shape;284;g2ea579abd3c_0_10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a579abd3c_0_10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321" name="Google Shape;321;g2ea579abd3c_0_10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a579abd3c_0_1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359" name="Google Shape;359;g2ea579abd3c_0_1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ea579abd3c_0_7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g2ea579abd3c_0_7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ea579abd3c_0_1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398" name="Google Shape;398;g2ea579abd3c_0_1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ea579abd3c_0_1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438" name="Google Shape;438;g2ea579abd3c_0_1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ea579abd3c_0_12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479" name="Google Shape;479;g2ea579abd3c_0_1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ea579abd3c_0_12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521" name="Google Shape;521;g2ea579abd3c_0_12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ea579abd3c_0_13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564" name="Google Shape;564;g2ea579abd3c_0_13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ea579abd3c_0_13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608" name="Google Shape;608;g2ea579abd3c_0_13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ea579abd3c_0_14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653" name="Google Shape;653;g2ea579abd3c_0_14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ea579abd3c_0_14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699" name="Google Shape;699;g2ea579abd3c_0_14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ea579abd3c_0_15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746" name="Google Shape;746;g2ea579abd3c_0_15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ea579abd3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4" name="Google Shape;794;g2ea579abd3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a579abd3c_0_7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g2ea579abd3c_0_7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ea579abd3c_0_7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53" name="Google Shape;53;g2ea579abd3c_0_7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a579abd3c_0_7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2ea579abd3c_0_7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a579abd3c_0_8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71" name="Google Shape;71;g2ea579abd3c_0_8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a579abd3c_0_8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82" name="Google Shape;82;g2ea579abd3c_0_8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a579abd3c_0_8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95" name="Google Shape;95;g2ea579abd3c_0_8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a579abd3c_0_8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https://blog.dsacademy.com.br/o-que-e-arquitetura-de-dados/</a:t>
            </a:r>
            <a:endParaRPr/>
          </a:p>
        </p:txBody>
      </p:sp>
      <p:sp>
        <p:nvSpPr>
          <p:cNvPr id="110" name="Google Shape;110;g2ea579abd3c_0_8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corrido">
  <p:cSld name="Título e texto corri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ea579abd3c_0_766"/>
          <p:cNvSpPr txBox="1"/>
          <p:nvPr>
            <p:ph type="ctrTitle"/>
          </p:nvPr>
        </p:nvSpPr>
        <p:spPr>
          <a:xfrm>
            <a:off x="415933" y="135831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  <a:defRPr b="1" i="0" sz="4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nas texto corrido">
  <p:cSld name="Apenas texto corri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corrido">
  <p:cSld name="Título e texto corrid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ea550a2267_0_164"/>
          <p:cNvSpPr txBox="1"/>
          <p:nvPr>
            <p:ph type="ctrTitle"/>
          </p:nvPr>
        </p:nvSpPr>
        <p:spPr>
          <a:xfrm>
            <a:off x="415933" y="135831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  <a:defRPr b="1" i="0" sz="4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2">
            <a:alphaModFix/>
          </a:blip>
          <a:srcRect b="0" l="48224" r="0" t="0"/>
          <a:stretch/>
        </p:blipFill>
        <p:spPr>
          <a:xfrm>
            <a:off x="5879592" y="-1016"/>
            <a:ext cx="6312408" cy="686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3">
            <a:alphaModFix/>
          </a:blip>
          <a:srcRect b="0" l="0" r="84922" t="64662"/>
          <a:stretch/>
        </p:blipFill>
        <p:spPr>
          <a:xfrm>
            <a:off x="0" y="4425696"/>
            <a:ext cx="1838325" cy="24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4">
            <a:alphaModFix/>
          </a:blip>
          <a:srcRect b="14789" l="0" r="-7018" t="0"/>
          <a:stretch/>
        </p:blipFill>
        <p:spPr>
          <a:xfrm>
            <a:off x="801046" y="713766"/>
            <a:ext cx="1375226" cy="114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/>
          <p:nvPr/>
        </p:nvSpPr>
        <p:spPr>
          <a:xfrm>
            <a:off x="0" y="2461486"/>
            <a:ext cx="12192000" cy="2238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1">
            <a:alphaModFix/>
          </a:blip>
          <a:srcRect b="85244" l="0" r="0" t="0"/>
          <a:stretch/>
        </p:blipFill>
        <p:spPr>
          <a:xfrm>
            <a:off x="0" y="1"/>
            <a:ext cx="12192001" cy="101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 b="-5288" l="0" r="32048" t="-1"/>
          <a:stretch/>
        </p:blipFill>
        <p:spPr>
          <a:xfrm>
            <a:off x="10429388" y="6147910"/>
            <a:ext cx="1449185" cy="52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4"/>
          <p:cNvSpPr/>
          <p:nvPr/>
        </p:nvSpPr>
        <p:spPr>
          <a:xfrm>
            <a:off x="238125" y="1133475"/>
            <a:ext cx="11715750" cy="4895850"/>
          </a:xfrm>
          <a:prstGeom prst="rect">
            <a:avLst/>
          </a:prstGeom>
          <a:noFill/>
          <a:ln cap="flat" cmpd="sng" w="12700">
            <a:solidFill>
              <a:srgbClr val="01BD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6"/>
          <p:cNvPicPr preferRelativeResize="0"/>
          <p:nvPr/>
        </p:nvPicPr>
        <p:blipFill rotWithShape="1">
          <a:blip r:embed="rId1">
            <a:alphaModFix/>
          </a:blip>
          <a:srcRect b="-5288" l="0" r="32048" t="-1"/>
          <a:stretch/>
        </p:blipFill>
        <p:spPr>
          <a:xfrm>
            <a:off x="10429388" y="6147910"/>
            <a:ext cx="1449185" cy="524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6"/>
          <p:cNvSpPr/>
          <p:nvPr/>
        </p:nvSpPr>
        <p:spPr>
          <a:xfrm>
            <a:off x="228076" y="249219"/>
            <a:ext cx="11729461" cy="5779791"/>
          </a:xfrm>
          <a:prstGeom prst="rect">
            <a:avLst/>
          </a:prstGeom>
          <a:noFill/>
          <a:ln cap="flat" cmpd="sng" w="12700">
            <a:solidFill>
              <a:srgbClr val="01BD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011"/>
            <a:ext cx="12192000" cy="68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4"/>
          <p:cNvPicPr preferRelativeResize="0"/>
          <p:nvPr/>
        </p:nvPicPr>
        <p:blipFill rotWithShape="1">
          <a:blip r:embed="rId2">
            <a:alphaModFix/>
          </a:blip>
          <a:srcRect b="41409" l="39300" r="39575" t="26070"/>
          <a:stretch/>
        </p:blipFill>
        <p:spPr>
          <a:xfrm>
            <a:off x="4791456" y="1783080"/>
            <a:ext cx="2575502" cy="223683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/>
        </p:nvSpPr>
        <p:spPr>
          <a:xfrm>
            <a:off x="-152400" y="2689200"/>
            <a:ext cx="1253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pt-BR" sz="6000">
                <a:solidFill>
                  <a:srgbClr val="4A6B9E"/>
                </a:solidFill>
                <a:latin typeface="Trebuchet MS"/>
                <a:ea typeface="Trebuchet MS"/>
                <a:cs typeface="Trebuchet MS"/>
                <a:sym typeface="Trebuchet MS"/>
              </a:rPr>
              <a:t>Arquitetura de dados por camadas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-2" y="3754713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1BDC4"/>
                </a:solidFill>
                <a:latin typeface="Trebuchet MS"/>
                <a:ea typeface="Trebuchet MS"/>
                <a:cs typeface="Trebuchet MS"/>
                <a:sym typeface="Trebuchet MS"/>
              </a:rPr>
              <a:t>Marco Teixeira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a579abd3c_0_899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Os 5 Vs do Big Data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ea579abd3c_0_899"/>
          <p:cNvSpPr/>
          <p:nvPr/>
        </p:nvSpPr>
        <p:spPr>
          <a:xfrm>
            <a:off x="4985633" y="2891667"/>
            <a:ext cx="2086800" cy="12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BIG DATA</a:t>
            </a:r>
            <a:endParaRPr sz="1900"/>
          </a:p>
        </p:txBody>
      </p:sp>
      <p:sp>
        <p:nvSpPr>
          <p:cNvPr id="131" name="Google Shape;131;g2ea579abd3c_0_899"/>
          <p:cNvSpPr/>
          <p:nvPr/>
        </p:nvSpPr>
        <p:spPr>
          <a:xfrm>
            <a:off x="2714100" y="2891667"/>
            <a:ext cx="2086800" cy="122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2" name="Google Shape;132;g2ea579abd3c_0_899"/>
          <p:cNvSpPr/>
          <p:nvPr/>
        </p:nvSpPr>
        <p:spPr>
          <a:xfrm>
            <a:off x="7257167" y="2891667"/>
            <a:ext cx="2086800" cy="122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3" name="Google Shape;133;g2ea579abd3c_0_899"/>
          <p:cNvSpPr/>
          <p:nvPr/>
        </p:nvSpPr>
        <p:spPr>
          <a:xfrm>
            <a:off x="2714100" y="4290300"/>
            <a:ext cx="3183900" cy="122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134" name="Google Shape;134;g2ea579abd3c_0_899"/>
          <p:cNvSpPr/>
          <p:nvPr/>
        </p:nvSpPr>
        <p:spPr>
          <a:xfrm>
            <a:off x="6118133" y="4290300"/>
            <a:ext cx="3225900" cy="122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VALOR</a:t>
            </a:r>
            <a:endParaRPr sz="1900"/>
          </a:p>
        </p:txBody>
      </p:sp>
      <p:sp>
        <p:nvSpPr>
          <p:cNvPr id="135" name="Google Shape;135;g2ea579abd3c_0_899"/>
          <p:cNvSpPr/>
          <p:nvPr/>
        </p:nvSpPr>
        <p:spPr>
          <a:xfrm>
            <a:off x="2770500" y="1493033"/>
            <a:ext cx="6573600" cy="122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6" name="Google Shape;136;g2ea579abd3c_0_899"/>
          <p:cNvSpPr txBox="1"/>
          <p:nvPr/>
        </p:nvSpPr>
        <p:spPr>
          <a:xfrm>
            <a:off x="3887133" y="1391433"/>
            <a:ext cx="39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VOLUME</a:t>
            </a:r>
            <a:endParaRPr sz="1600"/>
          </a:p>
        </p:txBody>
      </p:sp>
      <p:sp>
        <p:nvSpPr>
          <p:cNvPr id="137" name="Google Shape;137;g2ea579abd3c_0_899"/>
          <p:cNvSpPr txBox="1"/>
          <p:nvPr/>
        </p:nvSpPr>
        <p:spPr>
          <a:xfrm>
            <a:off x="4058100" y="1891033"/>
            <a:ext cx="3998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Grande volume de dados ao nível de Tera e Peta Bytes</a:t>
            </a:r>
            <a:endParaRPr sz="1200"/>
          </a:p>
        </p:txBody>
      </p:sp>
      <p:sp>
        <p:nvSpPr>
          <p:cNvPr id="138" name="Google Shape;138;g2ea579abd3c_0_899"/>
          <p:cNvSpPr txBox="1"/>
          <p:nvPr/>
        </p:nvSpPr>
        <p:spPr>
          <a:xfrm>
            <a:off x="2748759" y="2830380"/>
            <a:ext cx="198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VARIEDADE</a:t>
            </a:r>
            <a:endParaRPr sz="1600"/>
          </a:p>
        </p:txBody>
      </p:sp>
      <p:sp>
        <p:nvSpPr>
          <p:cNvPr id="139" name="Google Shape;139;g2ea579abd3c_0_899"/>
          <p:cNvSpPr txBox="1"/>
          <p:nvPr/>
        </p:nvSpPr>
        <p:spPr>
          <a:xfrm>
            <a:off x="2772243" y="3140196"/>
            <a:ext cx="2198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Dados estruturados, semi-estruturados e não estruturados. Vídeos, imagens e áudio</a:t>
            </a:r>
            <a:endParaRPr sz="1200"/>
          </a:p>
        </p:txBody>
      </p:sp>
      <p:sp>
        <p:nvSpPr>
          <p:cNvPr id="140" name="Google Shape;140;g2ea579abd3c_0_899"/>
          <p:cNvSpPr txBox="1"/>
          <p:nvPr/>
        </p:nvSpPr>
        <p:spPr>
          <a:xfrm>
            <a:off x="7302478" y="2821525"/>
            <a:ext cx="198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VELOCIDADE</a:t>
            </a:r>
            <a:endParaRPr sz="1600"/>
          </a:p>
        </p:txBody>
      </p:sp>
      <p:sp>
        <p:nvSpPr>
          <p:cNvPr id="141" name="Google Shape;141;g2ea579abd3c_0_899"/>
          <p:cNvSpPr txBox="1"/>
          <p:nvPr/>
        </p:nvSpPr>
        <p:spPr>
          <a:xfrm>
            <a:off x="7267604" y="3126455"/>
            <a:ext cx="2198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Dados produzidos por dispositivos móveis o todo o tempo em vários locais distintos</a:t>
            </a:r>
            <a:endParaRPr sz="1200"/>
          </a:p>
        </p:txBody>
      </p:sp>
      <p:sp>
        <p:nvSpPr>
          <p:cNvPr id="142" name="Google Shape;142;g2ea579abd3c_0_899"/>
          <p:cNvSpPr txBox="1"/>
          <p:nvPr/>
        </p:nvSpPr>
        <p:spPr>
          <a:xfrm>
            <a:off x="3473339" y="4204953"/>
            <a:ext cx="166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VERACIDADE</a:t>
            </a:r>
            <a:endParaRPr sz="1500"/>
          </a:p>
        </p:txBody>
      </p:sp>
      <p:sp>
        <p:nvSpPr>
          <p:cNvPr id="143" name="Google Shape;143;g2ea579abd3c_0_899"/>
          <p:cNvSpPr txBox="1"/>
          <p:nvPr/>
        </p:nvSpPr>
        <p:spPr>
          <a:xfrm>
            <a:off x="3088365" y="4545767"/>
            <a:ext cx="2645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Importância de garantir que os dados quando salvos e tratados mantêm a representação correta da verdade, do evento original</a:t>
            </a:r>
            <a:endParaRPr sz="12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a579abd3c_0_917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Os 5 Vs do Big Data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ea579abd3c_0_917"/>
          <p:cNvSpPr/>
          <p:nvPr/>
        </p:nvSpPr>
        <p:spPr>
          <a:xfrm>
            <a:off x="4985633" y="2891667"/>
            <a:ext cx="2086800" cy="12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BIG DATA</a:t>
            </a:r>
            <a:endParaRPr sz="1900"/>
          </a:p>
        </p:txBody>
      </p:sp>
      <p:sp>
        <p:nvSpPr>
          <p:cNvPr id="150" name="Google Shape;150;g2ea579abd3c_0_917"/>
          <p:cNvSpPr/>
          <p:nvPr/>
        </p:nvSpPr>
        <p:spPr>
          <a:xfrm>
            <a:off x="2714100" y="2891667"/>
            <a:ext cx="2086800" cy="122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1" name="Google Shape;151;g2ea579abd3c_0_917"/>
          <p:cNvSpPr/>
          <p:nvPr/>
        </p:nvSpPr>
        <p:spPr>
          <a:xfrm>
            <a:off x="7257167" y="2891667"/>
            <a:ext cx="2086800" cy="122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2" name="Google Shape;152;g2ea579abd3c_0_917"/>
          <p:cNvSpPr/>
          <p:nvPr/>
        </p:nvSpPr>
        <p:spPr>
          <a:xfrm>
            <a:off x="2714100" y="4290300"/>
            <a:ext cx="3183900" cy="122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3" name="Google Shape;153;g2ea579abd3c_0_917"/>
          <p:cNvSpPr/>
          <p:nvPr/>
        </p:nvSpPr>
        <p:spPr>
          <a:xfrm>
            <a:off x="6118133" y="4290300"/>
            <a:ext cx="3225900" cy="122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4" name="Google Shape;154;g2ea579abd3c_0_917"/>
          <p:cNvSpPr/>
          <p:nvPr/>
        </p:nvSpPr>
        <p:spPr>
          <a:xfrm>
            <a:off x="2770500" y="1493033"/>
            <a:ext cx="6573600" cy="122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5" name="Google Shape;155;g2ea579abd3c_0_917"/>
          <p:cNvSpPr txBox="1"/>
          <p:nvPr/>
        </p:nvSpPr>
        <p:spPr>
          <a:xfrm>
            <a:off x="3887133" y="1391433"/>
            <a:ext cx="39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VOLUME</a:t>
            </a:r>
            <a:endParaRPr sz="1600"/>
          </a:p>
        </p:txBody>
      </p:sp>
      <p:sp>
        <p:nvSpPr>
          <p:cNvPr id="156" name="Google Shape;156;g2ea579abd3c_0_917"/>
          <p:cNvSpPr txBox="1"/>
          <p:nvPr/>
        </p:nvSpPr>
        <p:spPr>
          <a:xfrm>
            <a:off x="4058100" y="1891033"/>
            <a:ext cx="3998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Grande volume de dados ao nível de Tera e Peta Bytes</a:t>
            </a:r>
            <a:endParaRPr sz="1200"/>
          </a:p>
        </p:txBody>
      </p:sp>
      <p:sp>
        <p:nvSpPr>
          <p:cNvPr id="157" name="Google Shape;157;g2ea579abd3c_0_917"/>
          <p:cNvSpPr txBox="1"/>
          <p:nvPr/>
        </p:nvSpPr>
        <p:spPr>
          <a:xfrm>
            <a:off x="2748759" y="2830380"/>
            <a:ext cx="198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VARIEDADE</a:t>
            </a:r>
            <a:endParaRPr sz="1600"/>
          </a:p>
        </p:txBody>
      </p:sp>
      <p:sp>
        <p:nvSpPr>
          <p:cNvPr id="158" name="Google Shape;158;g2ea579abd3c_0_917"/>
          <p:cNvSpPr txBox="1"/>
          <p:nvPr/>
        </p:nvSpPr>
        <p:spPr>
          <a:xfrm>
            <a:off x="2772243" y="3140196"/>
            <a:ext cx="2198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Dados estruturados, semi-estruturados e não estruturados. Vídeos, imagens e áudio</a:t>
            </a:r>
            <a:endParaRPr sz="1200"/>
          </a:p>
        </p:txBody>
      </p:sp>
      <p:sp>
        <p:nvSpPr>
          <p:cNvPr id="159" name="Google Shape;159;g2ea579abd3c_0_917"/>
          <p:cNvSpPr txBox="1"/>
          <p:nvPr/>
        </p:nvSpPr>
        <p:spPr>
          <a:xfrm>
            <a:off x="7302478" y="2821525"/>
            <a:ext cx="198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VELOCIDADE</a:t>
            </a:r>
            <a:endParaRPr sz="1600"/>
          </a:p>
        </p:txBody>
      </p:sp>
      <p:sp>
        <p:nvSpPr>
          <p:cNvPr id="160" name="Google Shape;160;g2ea579abd3c_0_917"/>
          <p:cNvSpPr txBox="1"/>
          <p:nvPr/>
        </p:nvSpPr>
        <p:spPr>
          <a:xfrm>
            <a:off x="7267604" y="3126455"/>
            <a:ext cx="2198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Dados produzidos por dispositivos móveis o todo o tempo em vários locais distintos</a:t>
            </a:r>
            <a:endParaRPr sz="1200"/>
          </a:p>
        </p:txBody>
      </p:sp>
      <p:sp>
        <p:nvSpPr>
          <p:cNvPr id="161" name="Google Shape;161;g2ea579abd3c_0_917"/>
          <p:cNvSpPr txBox="1"/>
          <p:nvPr/>
        </p:nvSpPr>
        <p:spPr>
          <a:xfrm>
            <a:off x="3473339" y="4204953"/>
            <a:ext cx="166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VERACIDADE</a:t>
            </a:r>
            <a:endParaRPr sz="1500"/>
          </a:p>
        </p:txBody>
      </p:sp>
      <p:sp>
        <p:nvSpPr>
          <p:cNvPr id="162" name="Google Shape;162;g2ea579abd3c_0_917"/>
          <p:cNvSpPr txBox="1"/>
          <p:nvPr/>
        </p:nvSpPr>
        <p:spPr>
          <a:xfrm>
            <a:off x="3088365" y="4545767"/>
            <a:ext cx="2645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Importância de garantir que os dados quando salvos e tratados mantêm a representação correta da verdade, do evento original</a:t>
            </a:r>
            <a:endParaRPr sz="1200"/>
          </a:p>
        </p:txBody>
      </p:sp>
      <p:sp>
        <p:nvSpPr>
          <p:cNvPr id="163" name="Google Shape;163;g2ea579abd3c_0_917"/>
          <p:cNvSpPr txBox="1"/>
          <p:nvPr/>
        </p:nvSpPr>
        <p:spPr>
          <a:xfrm>
            <a:off x="6323900" y="4194767"/>
            <a:ext cx="276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VALOR</a:t>
            </a:r>
            <a:endParaRPr sz="1600"/>
          </a:p>
        </p:txBody>
      </p:sp>
      <p:sp>
        <p:nvSpPr>
          <p:cNvPr id="164" name="Google Shape;164;g2ea579abd3c_0_917"/>
          <p:cNvSpPr txBox="1"/>
          <p:nvPr/>
        </p:nvSpPr>
        <p:spPr>
          <a:xfrm>
            <a:off x="6435984" y="4567469"/>
            <a:ext cx="2645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Importância de garantir que todos os dados guardados e processados criar valor para quem vai utilizar</a:t>
            </a:r>
            <a:endParaRPr sz="12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a579abd3c_0_773"/>
          <p:cNvSpPr txBox="1"/>
          <p:nvPr>
            <p:ph type="ctrTitle"/>
          </p:nvPr>
        </p:nvSpPr>
        <p:spPr>
          <a:xfrm>
            <a:off x="249778" y="-123692"/>
            <a:ext cx="152544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170" name="Google Shape;170;g2ea579abd3c_0_773"/>
          <p:cNvSpPr txBox="1"/>
          <p:nvPr/>
        </p:nvSpPr>
        <p:spPr>
          <a:xfrm>
            <a:off x="527381" y="1910080"/>
            <a:ext cx="112332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Arquitetura Moderna e Big Data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Os 5 Vs do Big Data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Visão geral de uma </a:t>
            </a:r>
            <a:r>
              <a:rPr lang="pt-BR" sz="33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arquitectura</a:t>
            </a:r>
            <a:r>
              <a:rPr lang="pt-BR" sz="33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 por camadas</a:t>
            </a:r>
            <a:endParaRPr b="0" i="0" sz="3300" u="none" cap="none" strike="noStrike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Visão detalhada de cada camada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a579abd3c_0_942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Visão geral de uma arquitetura de dados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ea579abd3c_0_942"/>
          <p:cNvSpPr/>
          <p:nvPr/>
        </p:nvSpPr>
        <p:spPr>
          <a:xfrm>
            <a:off x="765500" y="1163233"/>
            <a:ext cx="1509900" cy="40899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77" name="Google Shape;177;g2ea579abd3c_0_942"/>
          <p:cNvSpPr txBox="1"/>
          <p:nvPr/>
        </p:nvSpPr>
        <p:spPr>
          <a:xfrm>
            <a:off x="7340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Sistemas Fonte</a:t>
            </a:r>
            <a:endParaRPr sz="1500"/>
          </a:p>
        </p:txBody>
      </p:sp>
      <p:sp>
        <p:nvSpPr>
          <p:cNvPr id="178" name="Google Shape;178;g2ea579abd3c_0_942"/>
          <p:cNvSpPr/>
          <p:nvPr/>
        </p:nvSpPr>
        <p:spPr>
          <a:xfrm>
            <a:off x="2415800" y="1163233"/>
            <a:ext cx="1509900" cy="14892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79" name="Google Shape;179;g2ea579abd3c_0_942"/>
          <p:cNvSpPr txBox="1"/>
          <p:nvPr/>
        </p:nvSpPr>
        <p:spPr>
          <a:xfrm>
            <a:off x="2674603" y="1163233"/>
            <a:ext cx="99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Ingestão</a:t>
            </a:r>
            <a:endParaRPr sz="1500"/>
          </a:p>
        </p:txBody>
      </p:sp>
      <p:sp>
        <p:nvSpPr>
          <p:cNvPr id="180" name="Google Shape;180;g2ea579abd3c_0_942"/>
          <p:cNvSpPr/>
          <p:nvPr/>
        </p:nvSpPr>
        <p:spPr>
          <a:xfrm>
            <a:off x="4129000" y="1163233"/>
            <a:ext cx="1509900" cy="14892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81" name="Google Shape;181;g2ea579abd3c_0_942"/>
          <p:cNvSpPr txBox="1"/>
          <p:nvPr/>
        </p:nvSpPr>
        <p:spPr>
          <a:xfrm>
            <a:off x="4194199" y="1163233"/>
            <a:ext cx="13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Bronze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Evento</a:t>
            </a:r>
            <a:endParaRPr sz="900"/>
          </a:p>
        </p:txBody>
      </p:sp>
      <p:sp>
        <p:nvSpPr>
          <p:cNvPr id="182" name="Google Shape;182;g2ea579abd3c_0_942"/>
          <p:cNvSpPr/>
          <p:nvPr/>
        </p:nvSpPr>
        <p:spPr>
          <a:xfrm>
            <a:off x="5842200" y="1163233"/>
            <a:ext cx="1509900" cy="14892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83" name="Google Shape;183;g2ea579abd3c_0_942"/>
          <p:cNvSpPr txBox="1"/>
          <p:nvPr/>
        </p:nvSpPr>
        <p:spPr>
          <a:xfrm>
            <a:off x="5837259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Silver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Registro</a:t>
            </a:r>
            <a:endParaRPr sz="900"/>
          </a:p>
        </p:txBody>
      </p:sp>
      <p:sp>
        <p:nvSpPr>
          <p:cNvPr id="184" name="Google Shape;184;g2ea579abd3c_0_942"/>
          <p:cNvSpPr/>
          <p:nvPr/>
        </p:nvSpPr>
        <p:spPr>
          <a:xfrm>
            <a:off x="7560333" y="1163233"/>
            <a:ext cx="1509900" cy="14892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85" name="Google Shape;185;g2ea579abd3c_0_942"/>
          <p:cNvSpPr txBox="1"/>
          <p:nvPr/>
        </p:nvSpPr>
        <p:spPr>
          <a:xfrm>
            <a:off x="7555392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Gold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Negócio</a:t>
            </a:r>
            <a:endParaRPr sz="900"/>
          </a:p>
        </p:txBody>
      </p:sp>
      <p:sp>
        <p:nvSpPr>
          <p:cNvPr id="186" name="Google Shape;186;g2ea579abd3c_0_942"/>
          <p:cNvSpPr/>
          <p:nvPr/>
        </p:nvSpPr>
        <p:spPr>
          <a:xfrm>
            <a:off x="9319033" y="1147600"/>
            <a:ext cx="1509900" cy="31236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87" name="Google Shape;187;g2ea579abd3c_0_942"/>
          <p:cNvSpPr txBox="1"/>
          <p:nvPr/>
        </p:nvSpPr>
        <p:spPr>
          <a:xfrm>
            <a:off x="92876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Consumo</a:t>
            </a:r>
            <a:endParaRPr sz="1500"/>
          </a:p>
        </p:txBody>
      </p:sp>
      <p:sp>
        <p:nvSpPr>
          <p:cNvPr id="188" name="Google Shape;188;g2ea579abd3c_0_942"/>
          <p:cNvSpPr/>
          <p:nvPr/>
        </p:nvSpPr>
        <p:spPr>
          <a:xfrm>
            <a:off x="2415800" y="2782067"/>
            <a:ext cx="1509900" cy="14892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89" name="Google Shape;189;g2ea579abd3c_0_942"/>
          <p:cNvSpPr txBox="1"/>
          <p:nvPr/>
        </p:nvSpPr>
        <p:spPr>
          <a:xfrm>
            <a:off x="2496428" y="27820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Orquestrador</a:t>
            </a:r>
            <a:endParaRPr sz="1500"/>
          </a:p>
        </p:txBody>
      </p:sp>
      <p:sp>
        <p:nvSpPr>
          <p:cNvPr id="190" name="Google Shape;190;g2ea579abd3c_0_942"/>
          <p:cNvSpPr/>
          <p:nvPr/>
        </p:nvSpPr>
        <p:spPr>
          <a:xfrm>
            <a:off x="4129000" y="2782067"/>
            <a:ext cx="4936500" cy="6771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1" name="Google Shape;191;g2ea579abd3c_0_942"/>
          <p:cNvSpPr txBox="1"/>
          <p:nvPr/>
        </p:nvSpPr>
        <p:spPr>
          <a:xfrm>
            <a:off x="5455123" y="2720475"/>
            <a:ext cx="278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em Batch</a:t>
            </a:r>
            <a:endParaRPr sz="1500"/>
          </a:p>
        </p:txBody>
      </p:sp>
      <p:sp>
        <p:nvSpPr>
          <p:cNvPr id="192" name="Google Shape;192;g2ea579abd3c_0_942"/>
          <p:cNvSpPr/>
          <p:nvPr/>
        </p:nvSpPr>
        <p:spPr>
          <a:xfrm>
            <a:off x="4129000" y="3594067"/>
            <a:ext cx="4936500" cy="6771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3" name="Google Shape;193;g2ea579abd3c_0_942"/>
          <p:cNvSpPr txBox="1"/>
          <p:nvPr/>
        </p:nvSpPr>
        <p:spPr>
          <a:xfrm>
            <a:off x="5048733" y="3492469"/>
            <a:ext cx="313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quase-tempo-real</a:t>
            </a:r>
            <a:endParaRPr sz="1500"/>
          </a:p>
        </p:txBody>
      </p:sp>
      <p:sp>
        <p:nvSpPr>
          <p:cNvPr id="194" name="Google Shape;194;g2ea579abd3c_0_942"/>
          <p:cNvSpPr/>
          <p:nvPr/>
        </p:nvSpPr>
        <p:spPr>
          <a:xfrm>
            <a:off x="2415800" y="4385800"/>
            <a:ext cx="8413200" cy="8676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5" name="Google Shape;195;g2ea579abd3c_0_942"/>
          <p:cNvSpPr/>
          <p:nvPr/>
        </p:nvSpPr>
        <p:spPr>
          <a:xfrm>
            <a:off x="2871367" y="4480153"/>
            <a:ext cx="1509900" cy="6771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6" name="Google Shape;196;g2ea579abd3c_0_942"/>
          <p:cNvSpPr txBox="1"/>
          <p:nvPr/>
        </p:nvSpPr>
        <p:spPr>
          <a:xfrm>
            <a:off x="3129280" y="4396285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Metadados</a:t>
            </a:r>
            <a:endParaRPr sz="1200"/>
          </a:p>
        </p:txBody>
      </p:sp>
      <p:sp>
        <p:nvSpPr>
          <p:cNvPr id="197" name="Google Shape;197;g2ea579abd3c_0_942"/>
          <p:cNvSpPr/>
          <p:nvPr/>
        </p:nvSpPr>
        <p:spPr>
          <a:xfrm>
            <a:off x="4774033" y="4490628"/>
            <a:ext cx="1509900" cy="6771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8" name="Google Shape;198;g2ea579abd3c_0_942"/>
          <p:cNvSpPr txBox="1"/>
          <p:nvPr/>
        </p:nvSpPr>
        <p:spPr>
          <a:xfrm>
            <a:off x="5031947" y="4406760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Catálogo</a:t>
            </a:r>
            <a:endParaRPr sz="1200"/>
          </a:p>
        </p:txBody>
      </p:sp>
      <p:sp>
        <p:nvSpPr>
          <p:cNvPr id="199" name="Google Shape;199;g2ea579abd3c_0_942"/>
          <p:cNvSpPr/>
          <p:nvPr/>
        </p:nvSpPr>
        <p:spPr>
          <a:xfrm>
            <a:off x="6732167" y="4490639"/>
            <a:ext cx="1509900" cy="6771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00" name="Google Shape;200;g2ea579abd3c_0_942"/>
          <p:cNvSpPr txBox="1"/>
          <p:nvPr/>
        </p:nvSpPr>
        <p:spPr>
          <a:xfrm>
            <a:off x="6990080" y="4406771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201" name="Google Shape;201;g2ea579abd3c_0_942"/>
          <p:cNvSpPr/>
          <p:nvPr/>
        </p:nvSpPr>
        <p:spPr>
          <a:xfrm>
            <a:off x="8648400" y="4483404"/>
            <a:ext cx="1509900" cy="6771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02" name="Google Shape;202;g2ea579abd3c_0_942"/>
          <p:cNvSpPr txBox="1"/>
          <p:nvPr/>
        </p:nvSpPr>
        <p:spPr>
          <a:xfrm>
            <a:off x="8906314" y="4399536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Qualidade</a:t>
            </a:r>
            <a:endParaRPr sz="1200"/>
          </a:p>
        </p:txBody>
      </p:sp>
      <p:sp>
        <p:nvSpPr>
          <p:cNvPr id="203" name="Google Shape;203;g2ea579abd3c_0_942"/>
          <p:cNvSpPr/>
          <p:nvPr/>
        </p:nvSpPr>
        <p:spPr>
          <a:xfrm>
            <a:off x="765500" y="5367933"/>
            <a:ext cx="10063500" cy="4719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04" name="Google Shape;204;g2ea579abd3c_0_942"/>
          <p:cNvSpPr txBox="1"/>
          <p:nvPr/>
        </p:nvSpPr>
        <p:spPr>
          <a:xfrm>
            <a:off x="5213700" y="53814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Governança</a:t>
            </a:r>
            <a:endParaRPr sz="15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a579abd3c_0_778"/>
          <p:cNvSpPr txBox="1"/>
          <p:nvPr>
            <p:ph type="ctrTitle"/>
          </p:nvPr>
        </p:nvSpPr>
        <p:spPr>
          <a:xfrm>
            <a:off x="173578" y="-199892"/>
            <a:ext cx="152544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210" name="Google Shape;210;g2ea579abd3c_0_778"/>
          <p:cNvSpPr txBox="1"/>
          <p:nvPr/>
        </p:nvSpPr>
        <p:spPr>
          <a:xfrm>
            <a:off x="527381" y="1910080"/>
            <a:ext cx="112332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Arquitetura Moderna e Big Data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Os 5 Vs do Big Data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Visão geral de uma </a:t>
            </a: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arquitectura</a:t>
            </a: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por camadas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Visão detalhada de cada camada</a:t>
            </a:r>
            <a:endParaRPr b="0" i="0" sz="3300" u="none" cap="none" strike="noStrike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a579abd3c_0_980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Arquitetura de dados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ea579abd3c_0_980"/>
          <p:cNvSpPr/>
          <p:nvPr/>
        </p:nvSpPr>
        <p:spPr>
          <a:xfrm>
            <a:off x="765500" y="1163233"/>
            <a:ext cx="1509900" cy="408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17" name="Google Shape;217;g2ea579abd3c_0_980"/>
          <p:cNvSpPr txBox="1"/>
          <p:nvPr/>
        </p:nvSpPr>
        <p:spPr>
          <a:xfrm>
            <a:off x="7340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Sistemas Fonte</a:t>
            </a:r>
            <a:endParaRPr sz="1500"/>
          </a:p>
        </p:txBody>
      </p:sp>
      <p:sp>
        <p:nvSpPr>
          <p:cNvPr id="218" name="Google Shape;218;g2ea579abd3c_0_980"/>
          <p:cNvSpPr/>
          <p:nvPr/>
        </p:nvSpPr>
        <p:spPr>
          <a:xfrm>
            <a:off x="2415800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19" name="Google Shape;219;g2ea579abd3c_0_980"/>
          <p:cNvSpPr txBox="1"/>
          <p:nvPr/>
        </p:nvSpPr>
        <p:spPr>
          <a:xfrm>
            <a:off x="2674603" y="1163233"/>
            <a:ext cx="99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Ingestão</a:t>
            </a:r>
            <a:endParaRPr sz="1500"/>
          </a:p>
        </p:txBody>
      </p:sp>
      <p:sp>
        <p:nvSpPr>
          <p:cNvPr id="220" name="Google Shape;220;g2ea579abd3c_0_980"/>
          <p:cNvSpPr/>
          <p:nvPr/>
        </p:nvSpPr>
        <p:spPr>
          <a:xfrm>
            <a:off x="4129000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21" name="Google Shape;221;g2ea579abd3c_0_980"/>
          <p:cNvSpPr txBox="1"/>
          <p:nvPr/>
        </p:nvSpPr>
        <p:spPr>
          <a:xfrm>
            <a:off x="4194199" y="1163233"/>
            <a:ext cx="13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Bronze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Evento</a:t>
            </a:r>
            <a:endParaRPr sz="900"/>
          </a:p>
        </p:txBody>
      </p:sp>
      <p:sp>
        <p:nvSpPr>
          <p:cNvPr id="222" name="Google Shape;222;g2ea579abd3c_0_980"/>
          <p:cNvSpPr/>
          <p:nvPr/>
        </p:nvSpPr>
        <p:spPr>
          <a:xfrm>
            <a:off x="5842200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23" name="Google Shape;223;g2ea579abd3c_0_980"/>
          <p:cNvSpPr txBox="1"/>
          <p:nvPr/>
        </p:nvSpPr>
        <p:spPr>
          <a:xfrm>
            <a:off x="5837259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Silver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Registro</a:t>
            </a:r>
            <a:endParaRPr sz="900"/>
          </a:p>
        </p:txBody>
      </p:sp>
      <p:sp>
        <p:nvSpPr>
          <p:cNvPr id="224" name="Google Shape;224;g2ea579abd3c_0_980"/>
          <p:cNvSpPr/>
          <p:nvPr/>
        </p:nvSpPr>
        <p:spPr>
          <a:xfrm>
            <a:off x="7560333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25" name="Google Shape;225;g2ea579abd3c_0_980"/>
          <p:cNvSpPr txBox="1"/>
          <p:nvPr/>
        </p:nvSpPr>
        <p:spPr>
          <a:xfrm>
            <a:off x="7555392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Gold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Negócio</a:t>
            </a:r>
            <a:endParaRPr sz="900"/>
          </a:p>
        </p:txBody>
      </p:sp>
      <p:sp>
        <p:nvSpPr>
          <p:cNvPr id="226" name="Google Shape;226;g2ea579abd3c_0_980"/>
          <p:cNvSpPr/>
          <p:nvPr/>
        </p:nvSpPr>
        <p:spPr>
          <a:xfrm>
            <a:off x="9319033" y="1147600"/>
            <a:ext cx="1509900" cy="312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27" name="Google Shape;227;g2ea579abd3c_0_980"/>
          <p:cNvSpPr txBox="1"/>
          <p:nvPr/>
        </p:nvSpPr>
        <p:spPr>
          <a:xfrm>
            <a:off x="92876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Consumo</a:t>
            </a:r>
            <a:endParaRPr sz="1500"/>
          </a:p>
        </p:txBody>
      </p:sp>
      <p:sp>
        <p:nvSpPr>
          <p:cNvPr id="228" name="Google Shape;228;g2ea579abd3c_0_980"/>
          <p:cNvSpPr/>
          <p:nvPr/>
        </p:nvSpPr>
        <p:spPr>
          <a:xfrm>
            <a:off x="2415800" y="2782067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29" name="Google Shape;229;g2ea579abd3c_0_980"/>
          <p:cNvSpPr txBox="1"/>
          <p:nvPr/>
        </p:nvSpPr>
        <p:spPr>
          <a:xfrm>
            <a:off x="2496428" y="27820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Orquestrador</a:t>
            </a:r>
            <a:endParaRPr sz="1500"/>
          </a:p>
        </p:txBody>
      </p:sp>
      <p:sp>
        <p:nvSpPr>
          <p:cNvPr id="230" name="Google Shape;230;g2ea579abd3c_0_980"/>
          <p:cNvSpPr/>
          <p:nvPr/>
        </p:nvSpPr>
        <p:spPr>
          <a:xfrm>
            <a:off x="4129000" y="2782067"/>
            <a:ext cx="49365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31" name="Google Shape;231;g2ea579abd3c_0_980"/>
          <p:cNvSpPr txBox="1"/>
          <p:nvPr/>
        </p:nvSpPr>
        <p:spPr>
          <a:xfrm>
            <a:off x="5455123" y="2720475"/>
            <a:ext cx="296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em Batch</a:t>
            </a:r>
            <a:endParaRPr sz="1500"/>
          </a:p>
        </p:txBody>
      </p:sp>
      <p:sp>
        <p:nvSpPr>
          <p:cNvPr id="232" name="Google Shape;232;g2ea579abd3c_0_980"/>
          <p:cNvSpPr/>
          <p:nvPr/>
        </p:nvSpPr>
        <p:spPr>
          <a:xfrm>
            <a:off x="4129000" y="3594067"/>
            <a:ext cx="49365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33" name="Google Shape;233;g2ea579abd3c_0_980"/>
          <p:cNvSpPr txBox="1"/>
          <p:nvPr/>
        </p:nvSpPr>
        <p:spPr>
          <a:xfrm>
            <a:off x="5048733" y="3492469"/>
            <a:ext cx="313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quase-tempo-real</a:t>
            </a:r>
            <a:endParaRPr sz="1500"/>
          </a:p>
        </p:txBody>
      </p:sp>
      <p:sp>
        <p:nvSpPr>
          <p:cNvPr id="234" name="Google Shape;234;g2ea579abd3c_0_980"/>
          <p:cNvSpPr/>
          <p:nvPr/>
        </p:nvSpPr>
        <p:spPr>
          <a:xfrm>
            <a:off x="2415800" y="4385800"/>
            <a:ext cx="8413200" cy="86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35" name="Google Shape;235;g2ea579abd3c_0_980"/>
          <p:cNvSpPr/>
          <p:nvPr/>
        </p:nvSpPr>
        <p:spPr>
          <a:xfrm>
            <a:off x="2871367" y="4480153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36" name="Google Shape;236;g2ea579abd3c_0_980"/>
          <p:cNvSpPr txBox="1"/>
          <p:nvPr/>
        </p:nvSpPr>
        <p:spPr>
          <a:xfrm>
            <a:off x="3129280" y="4396285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Metadados</a:t>
            </a:r>
            <a:endParaRPr sz="1200"/>
          </a:p>
        </p:txBody>
      </p:sp>
      <p:sp>
        <p:nvSpPr>
          <p:cNvPr id="237" name="Google Shape;237;g2ea579abd3c_0_980"/>
          <p:cNvSpPr/>
          <p:nvPr/>
        </p:nvSpPr>
        <p:spPr>
          <a:xfrm>
            <a:off x="4774033" y="4490628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38" name="Google Shape;238;g2ea579abd3c_0_980"/>
          <p:cNvSpPr txBox="1"/>
          <p:nvPr/>
        </p:nvSpPr>
        <p:spPr>
          <a:xfrm>
            <a:off x="5031947" y="4406760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Catálogo</a:t>
            </a:r>
            <a:endParaRPr sz="1200"/>
          </a:p>
        </p:txBody>
      </p:sp>
      <p:sp>
        <p:nvSpPr>
          <p:cNvPr id="239" name="Google Shape;239;g2ea579abd3c_0_980"/>
          <p:cNvSpPr/>
          <p:nvPr/>
        </p:nvSpPr>
        <p:spPr>
          <a:xfrm>
            <a:off x="6732167" y="4490639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40" name="Google Shape;240;g2ea579abd3c_0_980"/>
          <p:cNvSpPr txBox="1"/>
          <p:nvPr/>
        </p:nvSpPr>
        <p:spPr>
          <a:xfrm>
            <a:off x="6990080" y="4406771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241" name="Google Shape;241;g2ea579abd3c_0_980"/>
          <p:cNvSpPr/>
          <p:nvPr/>
        </p:nvSpPr>
        <p:spPr>
          <a:xfrm>
            <a:off x="8648400" y="4483404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42" name="Google Shape;242;g2ea579abd3c_0_980"/>
          <p:cNvSpPr txBox="1"/>
          <p:nvPr/>
        </p:nvSpPr>
        <p:spPr>
          <a:xfrm>
            <a:off x="8906314" y="4399536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Qualidade</a:t>
            </a:r>
            <a:endParaRPr sz="1200"/>
          </a:p>
        </p:txBody>
      </p:sp>
      <p:sp>
        <p:nvSpPr>
          <p:cNvPr id="243" name="Google Shape;243;g2ea579abd3c_0_980"/>
          <p:cNvSpPr/>
          <p:nvPr/>
        </p:nvSpPr>
        <p:spPr>
          <a:xfrm>
            <a:off x="765500" y="5367933"/>
            <a:ext cx="10063500" cy="4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44" name="Google Shape;244;g2ea579abd3c_0_980"/>
          <p:cNvSpPr txBox="1"/>
          <p:nvPr/>
        </p:nvSpPr>
        <p:spPr>
          <a:xfrm>
            <a:off x="5213700" y="53814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Governança</a:t>
            </a:r>
            <a:endParaRPr sz="1500"/>
          </a:p>
        </p:txBody>
      </p:sp>
      <p:sp>
        <p:nvSpPr>
          <p:cNvPr id="245" name="Google Shape;245;g2ea579abd3c_0_980"/>
          <p:cNvSpPr txBox="1"/>
          <p:nvPr/>
        </p:nvSpPr>
        <p:spPr>
          <a:xfrm>
            <a:off x="791300" y="1470667"/>
            <a:ext cx="1458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Sistemas que gerenciam os processos de negócio e geram os dados</a:t>
            </a:r>
            <a:endParaRPr sz="11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a579abd3c_0_1014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Arquitetura de dados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2ea579abd3c_0_1014"/>
          <p:cNvSpPr/>
          <p:nvPr/>
        </p:nvSpPr>
        <p:spPr>
          <a:xfrm>
            <a:off x="765500" y="1163233"/>
            <a:ext cx="1509900" cy="408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52" name="Google Shape;252;g2ea579abd3c_0_1014"/>
          <p:cNvSpPr txBox="1"/>
          <p:nvPr/>
        </p:nvSpPr>
        <p:spPr>
          <a:xfrm>
            <a:off x="7340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Sistemas Fonte</a:t>
            </a:r>
            <a:endParaRPr sz="1500"/>
          </a:p>
        </p:txBody>
      </p:sp>
      <p:sp>
        <p:nvSpPr>
          <p:cNvPr id="253" name="Google Shape;253;g2ea579abd3c_0_1014"/>
          <p:cNvSpPr/>
          <p:nvPr/>
        </p:nvSpPr>
        <p:spPr>
          <a:xfrm>
            <a:off x="24158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54" name="Google Shape;254;g2ea579abd3c_0_1014"/>
          <p:cNvSpPr txBox="1"/>
          <p:nvPr/>
        </p:nvSpPr>
        <p:spPr>
          <a:xfrm>
            <a:off x="2674603" y="1163233"/>
            <a:ext cx="99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Ingestão</a:t>
            </a:r>
            <a:endParaRPr sz="1500"/>
          </a:p>
        </p:txBody>
      </p:sp>
      <p:sp>
        <p:nvSpPr>
          <p:cNvPr id="255" name="Google Shape;255;g2ea579abd3c_0_1014"/>
          <p:cNvSpPr/>
          <p:nvPr/>
        </p:nvSpPr>
        <p:spPr>
          <a:xfrm>
            <a:off x="4129000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56" name="Google Shape;256;g2ea579abd3c_0_1014"/>
          <p:cNvSpPr txBox="1"/>
          <p:nvPr/>
        </p:nvSpPr>
        <p:spPr>
          <a:xfrm>
            <a:off x="4194199" y="1163233"/>
            <a:ext cx="13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Bronze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Evento</a:t>
            </a:r>
            <a:endParaRPr sz="900"/>
          </a:p>
        </p:txBody>
      </p:sp>
      <p:sp>
        <p:nvSpPr>
          <p:cNvPr id="257" name="Google Shape;257;g2ea579abd3c_0_1014"/>
          <p:cNvSpPr/>
          <p:nvPr/>
        </p:nvSpPr>
        <p:spPr>
          <a:xfrm>
            <a:off x="5842200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58" name="Google Shape;258;g2ea579abd3c_0_1014"/>
          <p:cNvSpPr txBox="1"/>
          <p:nvPr/>
        </p:nvSpPr>
        <p:spPr>
          <a:xfrm>
            <a:off x="5837259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Silver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Registro</a:t>
            </a:r>
            <a:endParaRPr sz="900"/>
          </a:p>
        </p:txBody>
      </p:sp>
      <p:sp>
        <p:nvSpPr>
          <p:cNvPr id="259" name="Google Shape;259;g2ea579abd3c_0_1014"/>
          <p:cNvSpPr/>
          <p:nvPr/>
        </p:nvSpPr>
        <p:spPr>
          <a:xfrm>
            <a:off x="7560333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60" name="Google Shape;260;g2ea579abd3c_0_1014"/>
          <p:cNvSpPr txBox="1"/>
          <p:nvPr/>
        </p:nvSpPr>
        <p:spPr>
          <a:xfrm>
            <a:off x="7555392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Gold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Negócio</a:t>
            </a:r>
            <a:endParaRPr sz="900"/>
          </a:p>
        </p:txBody>
      </p:sp>
      <p:sp>
        <p:nvSpPr>
          <p:cNvPr id="261" name="Google Shape;261;g2ea579abd3c_0_1014"/>
          <p:cNvSpPr/>
          <p:nvPr/>
        </p:nvSpPr>
        <p:spPr>
          <a:xfrm>
            <a:off x="9319033" y="1147600"/>
            <a:ext cx="1509900" cy="312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62" name="Google Shape;262;g2ea579abd3c_0_1014"/>
          <p:cNvSpPr txBox="1"/>
          <p:nvPr/>
        </p:nvSpPr>
        <p:spPr>
          <a:xfrm>
            <a:off x="92876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Consumo</a:t>
            </a:r>
            <a:endParaRPr sz="1500"/>
          </a:p>
        </p:txBody>
      </p:sp>
      <p:sp>
        <p:nvSpPr>
          <p:cNvPr id="263" name="Google Shape;263;g2ea579abd3c_0_1014"/>
          <p:cNvSpPr/>
          <p:nvPr/>
        </p:nvSpPr>
        <p:spPr>
          <a:xfrm>
            <a:off x="2415800" y="2782067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64" name="Google Shape;264;g2ea579abd3c_0_1014"/>
          <p:cNvSpPr txBox="1"/>
          <p:nvPr/>
        </p:nvSpPr>
        <p:spPr>
          <a:xfrm>
            <a:off x="2496428" y="27820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Orquestrador</a:t>
            </a:r>
            <a:endParaRPr sz="1500"/>
          </a:p>
        </p:txBody>
      </p:sp>
      <p:sp>
        <p:nvSpPr>
          <p:cNvPr id="265" name="Google Shape;265;g2ea579abd3c_0_1014"/>
          <p:cNvSpPr/>
          <p:nvPr/>
        </p:nvSpPr>
        <p:spPr>
          <a:xfrm>
            <a:off x="4129000" y="2782067"/>
            <a:ext cx="49365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66" name="Google Shape;266;g2ea579abd3c_0_1014"/>
          <p:cNvSpPr txBox="1"/>
          <p:nvPr/>
        </p:nvSpPr>
        <p:spPr>
          <a:xfrm>
            <a:off x="5455123" y="2720475"/>
            <a:ext cx="285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em Batch</a:t>
            </a:r>
            <a:endParaRPr sz="1500"/>
          </a:p>
        </p:txBody>
      </p:sp>
      <p:sp>
        <p:nvSpPr>
          <p:cNvPr id="267" name="Google Shape;267;g2ea579abd3c_0_1014"/>
          <p:cNvSpPr/>
          <p:nvPr/>
        </p:nvSpPr>
        <p:spPr>
          <a:xfrm>
            <a:off x="4129000" y="3594067"/>
            <a:ext cx="49365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68" name="Google Shape;268;g2ea579abd3c_0_1014"/>
          <p:cNvSpPr txBox="1"/>
          <p:nvPr/>
        </p:nvSpPr>
        <p:spPr>
          <a:xfrm>
            <a:off x="5048733" y="3492469"/>
            <a:ext cx="313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quase-tempo-real</a:t>
            </a:r>
            <a:endParaRPr sz="1500"/>
          </a:p>
        </p:txBody>
      </p:sp>
      <p:sp>
        <p:nvSpPr>
          <p:cNvPr id="269" name="Google Shape;269;g2ea579abd3c_0_1014"/>
          <p:cNvSpPr/>
          <p:nvPr/>
        </p:nvSpPr>
        <p:spPr>
          <a:xfrm>
            <a:off x="2415800" y="4385800"/>
            <a:ext cx="8413200" cy="86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70" name="Google Shape;270;g2ea579abd3c_0_1014"/>
          <p:cNvSpPr/>
          <p:nvPr/>
        </p:nvSpPr>
        <p:spPr>
          <a:xfrm>
            <a:off x="2871367" y="4480153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71" name="Google Shape;271;g2ea579abd3c_0_1014"/>
          <p:cNvSpPr txBox="1"/>
          <p:nvPr/>
        </p:nvSpPr>
        <p:spPr>
          <a:xfrm>
            <a:off x="3129280" y="4396285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Metadados</a:t>
            </a:r>
            <a:endParaRPr sz="1200"/>
          </a:p>
        </p:txBody>
      </p:sp>
      <p:sp>
        <p:nvSpPr>
          <p:cNvPr id="272" name="Google Shape;272;g2ea579abd3c_0_1014"/>
          <p:cNvSpPr/>
          <p:nvPr/>
        </p:nvSpPr>
        <p:spPr>
          <a:xfrm>
            <a:off x="4774033" y="4490628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73" name="Google Shape;273;g2ea579abd3c_0_1014"/>
          <p:cNvSpPr txBox="1"/>
          <p:nvPr/>
        </p:nvSpPr>
        <p:spPr>
          <a:xfrm>
            <a:off x="5031947" y="4406760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Catálogo</a:t>
            </a:r>
            <a:endParaRPr sz="1200"/>
          </a:p>
        </p:txBody>
      </p:sp>
      <p:sp>
        <p:nvSpPr>
          <p:cNvPr id="274" name="Google Shape;274;g2ea579abd3c_0_1014"/>
          <p:cNvSpPr/>
          <p:nvPr/>
        </p:nvSpPr>
        <p:spPr>
          <a:xfrm>
            <a:off x="6732167" y="4490639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75" name="Google Shape;275;g2ea579abd3c_0_1014"/>
          <p:cNvSpPr txBox="1"/>
          <p:nvPr/>
        </p:nvSpPr>
        <p:spPr>
          <a:xfrm>
            <a:off x="6990080" y="4406771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276" name="Google Shape;276;g2ea579abd3c_0_1014"/>
          <p:cNvSpPr/>
          <p:nvPr/>
        </p:nvSpPr>
        <p:spPr>
          <a:xfrm>
            <a:off x="8648400" y="4483404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77" name="Google Shape;277;g2ea579abd3c_0_1014"/>
          <p:cNvSpPr txBox="1"/>
          <p:nvPr/>
        </p:nvSpPr>
        <p:spPr>
          <a:xfrm>
            <a:off x="8906314" y="4399536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Qualidade</a:t>
            </a:r>
            <a:endParaRPr sz="1200"/>
          </a:p>
        </p:txBody>
      </p:sp>
      <p:sp>
        <p:nvSpPr>
          <p:cNvPr id="278" name="Google Shape;278;g2ea579abd3c_0_1014"/>
          <p:cNvSpPr/>
          <p:nvPr/>
        </p:nvSpPr>
        <p:spPr>
          <a:xfrm>
            <a:off x="765500" y="5367933"/>
            <a:ext cx="10063500" cy="4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79" name="Google Shape;279;g2ea579abd3c_0_1014"/>
          <p:cNvSpPr txBox="1"/>
          <p:nvPr/>
        </p:nvSpPr>
        <p:spPr>
          <a:xfrm>
            <a:off x="5213700" y="53814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Governança</a:t>
            </a:r>
            <a:endParaRPr sz="1500"/>
          </a:p>
        </p:txBody>
      </p:sp>
      <p:sp>
        <p:nvSpPr>
          <p:cNvPr id="280" name="Google Shape;280;g2ea579abd3c_0_1014"/>
          <p:cNvSpPr txBox="1"/>
          <p:nvPr/>
        </p:nvSpPr>
        <p:spPr>
          <a:xfrm>
            <a:off x="791300" y="1470667"/>
            <a:ext cx="1458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Sistemas que gerenciam os processos de negócio e geram os dados</a:t>
            </a:r>
            <a:endParaRPr sz="1100"/>
          </a:p>
        </p:txBody>
      </p:sp>
      <p:sp>
        <p:nvSpPr>
          <p:cNvPr id="281" name="Google Shape;281;g2ea579abd3c_0_1014"/>
          <p:cNvSpPr txBox="1"/>
          <p:nvPr/>
        </p:nvSpPr>
        <p:spPr>
          <a:xfrm>
            <a:off x="2387117" y="1505967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Métodos de ingestão dos dados para a plataforma: ETL; ELT; Pub/Sub; Fila; API, etc.</a:t>
            </a:r>
            <a:endParaRPr sz="11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a579abd3c_0_1049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Arquitetura de dados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2ea579abd3c_0_1049"/>
          <p:cNvSpPr/>
          <p:nvPr/>
        </p:nvSpPr>
        <p:spPr>
          <a:xfrm>
            <a:off x="765500" y="1163233"/>
            <a:ext cx="1509900" cy="408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88" name="Google Shape;288;g2ea579abd3c_0_1049"/>
          <p:cNvSpPr txBox="1"/>
          <p:nvPr/>
        </p:nvSpPr>
        <p:spPr>
          <a:xfrm>
            <a:off x="7340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Sistemas Fonte</a:t>
            </a:r>
            <a:endParaRPr sz="1500"/>
          </a:p>
        </p:txBody>
      </p:sp>
      <p:sp>
        <p:nvSpPr>
          <p:cNvPr id="289" name="Google Shape;289;g2ea579abd3c_0_1049"/>
          <p:cNvSpPr/>
          <p:nvPr/>
        </p:nvSpPr>
        <p:spPr>
          <a:xfrm>
            <a:off x="24158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90" name="Google Shape;290;g2ea579abd3c_0_1049"/>
          <p:cNvSpPr txBox="1"/>
          <p:nvPr/>
        </p:nvSpPr>
        <p:spPr>
          <a:xfrm>
            <a:off x="2674603" y="1163233"/>
            <a:ext cx="99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Ingestão</a:t>
            </a:r>
            <a:endParaRPr sz="1500"/>
          </a:p>
        </p:txBody>
      </p:sp>
      <p:sp>
        <p:nvSpPr>
          <p:cNvPr id="291" name="Google Shape;291;g2ea579abd3c_0_1049"/>
          <p:cNvSpPr/>
          <p:nvPr/>
        </p:nvSpPr>
        <p:spPr>
          <a:xfrm>
            <a:off x="4129000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92" name="Google Shape;292;g2ea579abd3c_0_1049"/>
          <p:cNvSpPr txBox="1"/>
          <p:nvPr/>
        </p:nvSpPr>
        <p:spPr>
          <a:xfrm>
            <a:off x="4194199" y="1163233"/>
            <a:ext cx="13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Bronze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Evento</a:t>
            </a:r>
            <a:endParaRPr sz="900"/>
          </a:p>
        </p:txBody>
      </p:sp>
      <p:sp>
        <p:nvSpPr>
          <p:cNvPr id="293" name="Google Shape;293;g2ea579abd3c_0_1049"/>
          <p:cNvSpPr/>
          <p:nvPr/>
        </p:nvSpPr>
        <p:spPr>
          <a:xfrm>
            <a:off x="5842200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94" name="Google Shape;294;g2ea579abd3c_0_1049"/>
          <p:cNvSpPr txBox="1"/>
          <p:nvPr/>
        </p:nvSpPr>
        <p:spPr>
          <a:xfrm>
            <a:off x="5837259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Silver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Registro</a:t>
            </a:r>
            <a:endParaRPr sz="900"/>
          </a:p>
        </p:txBody>
      </p:sp>
      <p:sp>
        <p:nvSpPr>
          <p:cNvPr id="295" name="Google Shape;295;g2ea579abd3c_0_1049"/>
          <p:cNvSpPr/>
          <p:nvPr/>
        </p:nvSpPr>
        <p:spPr>
          <a:xfrm>
            <a:off x="7560333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96" name="Google Shape;296;g2ea579abd3c_0_1049"/>
          <p:cNvSpPr txBox="1"/>
          <p:nvPr/>
        </p:nvSpPr>
        <p:spPr>
          <a:xfrm>
            <a:off x="7555392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Gold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Negócio</a:t>
            </a:r>
            <a:endParaRPr sz="900"/>
          </a:p>
        </p:txBody>
      </p:sp>
      <p:sp>
        <p:nvSpPr>
          <p:cNvPr id="297" name="Google Shape;297;g2ea579abd3c_0_1049"/>
          <p:cNvSpPr/>
          <p:nvPr/>
        </p:nvSpPr>
        <p:spPr>
          <a:xfrm>
            <a:off x="9319033" y="1147600"/>
            <a:ext cx="1509900" cy="312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98" name="Google Shape;298;g2ea579abd3c_0_1049"/>
          <p:cNvSpPr txBox="1"/>
          <p:nvPr/>
        </p:nvSpPr>
        <p:spPr>
          <a:xfrm>
            <a:off x="92876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Consumo</a:t>
            </a:r>
            <a:endParaRPr sz="1500"/>
          </a:p>
        </p:txBody>
      </p:sp>
      <p:sp>
        <p:nvSpPr>
          <p:cNvPr id="299" name="Google Shape;299;g2ea579abd3c_0_1049"/>
          <p:cNvSpPr/>
          <p:nvPr/>
        </p:nvSpPr>
        <p:spPr>
          <a:xfrm>
            <a:off x="2415800" y="2782067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00" name="Google Shape;300;g2ea579abd3c_0_1049"/>
          <p:cNvSpPr txBox="1"/>
          <p:nvPr/>
        </p:nvSpPr>
        <p:spPr>
          <a:xfrm>
            <a:off x="2496428" y="27820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Orquestrador</a:t>
            </a:r>
            <a:endParaRPr sz="1500"/>
          </a:p>
        </p:txBody>
      </p:sp>
      <p:sp>
        <p:nvSpPr>
          <p:cNvPr id="301" name="Google Shape;301;g2ea579abd3c_0_1049"/>
          <p:cNvSpPr/>
          <p:nvPr/>
        </p:nvSpPr>
        <p:spPr>
          <a:xfrm>
            <a:off x="4129000" y="2782067"/>
            <a:ext cx="49365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02" name="Google Shape;302;g2ea579abd3c_0_1049"/>
          <p:cNvSpPr txBox="1"/>
          <p:nvPr/>
        </p:nvSpPr>
        <p:spPr>
          <a:xfrm>
            <a:off x="5455123" y="2720475"/>
            <a:ext cx="295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em Batch</a:t>
            </a:r>
            <a:endParaRPr sz="1500"/>
          </a:p>
        </p:txBody>
      </p:sp>
      <p:sp>
        <p:nvSpPr>
          <p:cNvPr id="303" name="Google Shape;303;g2ea579abd3c_0_1049"/>
          <p:cNvSpPr/>
          <p:nvPr/>
        </p:nvSpPr>
        <p:spPr>
          <a:xfrm>
            <a:off x="4129000" y="3594067"/>
            <a:ext cx="49365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04" name="Google Shape;304;g2ea579abd3c_0_1049"/>
          <p:cNvSpPr txBox="1"/>
          <p:nvPr/>
        </p:nvSpPr>
        <p:spPr>
          <a:xfrm>
            <a:off x="5048733" y="3492469"/>
            <a:ext cx="313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quase-tempo-real</a:t>
            </a:r>
            <a:endParaRPr sz="1500"/>
          </a:p>
        </p:txBody>
      </p:sp>
      <p:sp>
        <p:nvSpPr>
          <p:cNvPr id="305" name="Google Shape;305;g2ea579abd3c_0_1049"/>
          <p:cNvSpPr/>
          <p:nvPr/>
        </p:nvSpPr>
        <p:spPr>
          <a:xfrm>
            <a:off x="2415800" y="4385800"/>
            <a:ext cx="8413200" cy="86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06" name="Google Shape;306;g2ea579abd3c_0_1049"/>
          <p:cNvSpPr/>
          <p:nvPr/>
        </p:nvSpPr>
        <p:spPr>
          <a:xfrm>
            <a:off x="2871367" y="4480153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07" name="Google Shape;307;g2ea579abd3c_0_1049"/>
          <p:cNvSpPr txBox="1"/>
          <p:nvPr/>
        </p:nvSpPr>
        <p:spPr>
          <a:xfrm>
            <a:off x="3129280" y="4396285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Metadados</a:t>
            </a:r>
            <a:endParaRPr sz="1200"/>
          </a:p>
        </p:txBody>
      </p:sp>
      <p:sp>
        <p:nvSpPr>
          <p:cNvPr id="308" name="Google Shape;308;g2ea579abd3c_0_1049"/>
          <p:cNvSpPr/>
          <p:nvPr/>
        </p:nvSpPr>
        <p:spPr>
          <a:xfrm>
            <a:off x="4774033" y="4490628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09" name="Google Shape;309;g2ea579abd3c_0_1049"/>
          <p:cNvSpPr txBox="1"/>
          <p:nvPr/>
        </p:nvSpPr>
        <p:spPr>
          <a:xfrm>
            <a:off x="5031947" y="4406760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Catálogo</a:t>
            </a:r>
            <a:endParaRPr sz="1200"/>
          </a:p>
        </p:txBody>
      </p:sp>
      <p:sp>
        <p:nvSpPr>
          <p:cNvPr id="310" name="Google Shape;310;g2ea579abd3c_0_1049"/>
          <p:cNvSpPr/>
          <p:nvPr/>
        </p:nvSpPr>
        <p:spPr>
          <a:xfrm>
            <a:off x="6732167" y="4490639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11" name="Google Shape;311;g2ea579abd3c_0_1049"/>
          <p:cNvSpPr txBox="1"/>
          <p:nvPr/>
        </p:nvSpPr>
        <p:spPr>
          <a:xfrm>
            <a:off x="6990080" y="4406771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312" name="Google Shape;312;g2ea579abd3c_0_1049"/>
          <p:cNvSpPr/>
          <p:nvPr/>
        </p:nvSpPr>
        <p:spPr>
          <a:xfrm>
            <a:off x="8648400" y="4483404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13" name="Google Shape;313;g2ea579abd3c_0_1049"/>
          <p:cNvSpPr txBox="1"/>
          <p:nvPr/>
        </p:nvSpPr>
        <p:spPr>
          <a:xfrm>
            <a:off x="8906314" y="4399536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Qualidade</a:t>
            </a:r>
            <a:endParaRPr sz="1200"/>
          </a:p>
        </p:txBody>
      </p:sp>
      <p:sp>
        <p:nvSpPr>
          <p:cNvPr id="314" name="Google Shape;314;g2ea579abd3c_0_1049"/>
          <p:cNvSpPr/>
          <p:nvPr/>
        </p:nvSpPr>
        <p:spPr>
          <a:xfrm>
            <a:off x="765500" y="5367933"/>
            <a:ext cx="10063500" cy="4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15" name="Google Shape;315;g2ea579abd3c_0_1049"/>
          <p:cNvSpPr txBox="1"/>
          <p:nvPr/>
        </p:nvSpPr>
        <p:spPr>
          <a:xfrm>
            <a:off x="5213700" y="53814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Governança</a:t>
            </a:r>
            <a:endParaRPr sz="1500"/>
          </a:p>
        </p:txBody>
      </p:sp>
      <p:sp>
        <p:nvSpPr>
          <p:cNvPr id="316" name="Google Shape;316;g2ea579abd3c_0_1049"/>
          <p:cNvSpPr txBox="1"/>
          <p:nvPr/>
        </p:nvSpPr>
        <p:spPr>
          <a:xfrm>
            <a:off x="791300" y="1470667"/>
            <a:ext cx="1458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Sistemas que gerenciam os processos de negócio e geram os dados</a:t>
            </a:r>
            <a:endParaRPr sz="1100"/>
          </a:p>
        </p:txBody>
      </p:sp>
      <p:sp>
        <p:nvSpPr>
          <p:cNvPr id="317" name="Google Shape;317;g2ea579abd3c_0_1049"/>
          <p:cNvSpPr txBox="1"/>
          <p:nvPr/>
        </p:nvSpPr>
        <p:spPr>
          <a:xfrm>
            <a:off x="2387117" y="1505967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Métodos de ingestão dos dados para a plataforma: ETL; ELT; Pub/Sub; Fila; API, etc.</a:t>
            </a:r>
            <a:endParaRPr sz="1100"/>
          </a:p>
        </p:txBody>
      </p:sp>
      <p:sp>
        <p:nvSpPr>
          <p:cNvPr id="318" name="Google Shape;318;g2ea579abd3c_0_1049"/>
          <p:cNvSpPr txBox="1"/>
          <p:nvPr/>
        </p:nvSpPr>
        <p:spPr>
          <a:xfrm>
            <a:off x="2473033" y="3033700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Serviço que controla os processamentos de dados. Hora, método, frequência, etc.</a:t>
            </a:r>
            <a:endParaRPr sz="11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ea579abd3c_0_1085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Arquitetura de dados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2ea579abd3c_0_1085"/>
          <p:cNvSpPr/>
          <p:nvPr/>
        </p:nvSpPr>
        <p:spPr>
          <a:xfrm>
            <a:off x="765500" y="1163233"/>
            <a:ext cx="1509900" cy="408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25" name="Google Shape;325;g2ea579abd3c_0_1085"/>
          <p:cNvSpPr txBox="1"/>
          <p:nvPr/>
        </p:nvSpPr>
        <p:spPr>
          <a:xfrm>
            <a:off x="7340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Sistemas Fonte</a:t>
            </a:r>
            <a:endParaRPr sz="1500"/>
          </a:p>
        </p:txBody>
      </p:sp>
      <p:sp>
        <p:nvSpPr>
          <p:cNvPr id="326" name="Google Shape;326;g2ea579abd3c_0_1085"/>
          <p:cNvSpPr/>
          <p:nvPr/>
        </p:nvSpPr>
        <p:spPr>
          <a:xfrm>
            <a:off x="24158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27" name="Google Shape;327;g2ea579abd3c_0_1085"/>
          <p:cNvSpPr txBox="1"/>
          <p:nvPr/>
        </p:nvSpPr>
        <p:spPr>
          <a:xfrm>
            <a:off x="2674603" y="1163233"/>
            <a:ext cx="99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Ingestão</a:t>
            </a:r>
            <a:endParaRPr sz="1500"/>
          </a:p>
        </p:txBody>
      </p:sp>
      <p:sp>
        <p:nvSpPr>
          <p:cNvPr id="328" name="Google Shape;328;g2ea579abd3c_0_1085"/>
          <p:cNvSpPr/>
          <p:nvPr/>
        </p:nvSpPr>
        <p:spPr>
          <a:xfrm>
            <a:off x="4129000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29" name="Google Shape;329;g2ea579abd3c_0_1085"/>
          <p:cNvSpPr txBox="1"/>
          <p:nvPr/>
        </p:nvSpPr>
        <p:spPr>
          <a:xfrm>
            <a:off x="4194199" y="1163233"/>
            <a:ext cx="13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Bronze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Evento</a:t>
            </a:r>
            <a:endParaRPr sz="900"/>
          </a:p>
        </p:txBody>
      </p:sp>
      <p:sp>
        <p:nvSpPr>
          <p:cNvPr id="330" name="Google Shape;330;g2ea579abd3c_0_1085"/>
          <p:cNvSpPr/>
          <p:nvPr/>
        </p:nvSpPr>
        <p:spPr>
          <a:xfrm>
            <a:off x="5842200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31" name="Google Shape;331;g2ea579abd3c_0_1085"/>
          <p:cNvSpPr txBox="1"/>
          <p:nvPr/>
        </p:nvSpPr>
        <p:spPr>
          <a:xfrm>
            <a:off x="5837259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Silver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Registro</a:t>
            </a:r>
            <a:endParaRPr sz="900"/>
          </a:p>
        </p:txBody>
      </p:sp>
      <p:sp>
        <p:nvSpPr>
          <p:cNvPr id="332" name="Google Shape;332;g2ea579abd3c_0_1085"/>
          <p:cNvSpPr/>
          <p:nvPr/>
        </p:nvSpPr>
        <p:spPr>
          <a:xfrm>
            <a:off x="7560333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33" name="Google Shape;333;g2ea579abd3c_0_1085"/>
          <p:cNvSpPr txBox="1"/>
          <p:nvPr/>
        </p:nvSpPr>
        <p:spPr>
          <a:xfrm>
            <a:off x="7555392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Gold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Negócio</a:t>
            </a:r>
            <a:endParaRPr sz="900"/>
          </a:p>
        </p:txBody>
      </p:sp>
      <p:sp>
        <p:nvSpPr>
          <p:cNvPr id="334" name="Google Shape;334;g2ea579abd3c_0_1085"/>
          <p:cNvSpPr/>
          <p:nvPr/>
        </p:nvSpPr>
        <p:spPr>
          <a:xfrm>
            <a:off x="9319033" y="1147600"/>
            <a:ext cx="1509900" cy="312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35" name="Google Shape;335;g2ea579abd3c_0_1085"/>
          <p:cNvSpPr txBox="1"/>
          <p:nvPr/>
        </p:nvSpPr>
        <p:spPr>
          <a:xfrm>
            <a:off x="92876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Consumo</a:t>
            </a:r>
            <a:endParaRPr sz="1500"/>
          </a:p>
        </p:txBody>
      </p:sp>
      <p:sp>
        <p:nvSpPr>
          <p:cNvPr id="336" name="Google Shape;336;g2ea579abd3c_0_1085"/>
          <p:cNvSpPr/>
          <p:nvPr/>
        </p:nvSpPr>
        <p:spPr>
          <a:xfrm>
            <a:off x="2415800" y="2782067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37" name="Google Shape;337;g2ea579abd3c_0_1085"/>
          <p:cNvSpPr txBox="1"/>
          <p:nvPr/>
        </p:nvSpPr>
        <p:spPr>
          <a:xfrm>
            <a:off x="2496428" y="27820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Orquestrador</a:t>
            </a:r>
            <a:endParaRPr sz="1500"/>
          </a:p>
        </p:txBody>
      </p:sp>
      <p:sp>
        <p:nvSpPr>
          <p:cNvPr id="338" name="Google Shape;338;g2ea579abd3c_0_1085"/>
          <p:cNvSpPr/>
          <p:nvPr/>
        </p:nvSpPr>
        <p:spPr>
          <a:xfrm>
            <a:off x="4129000" y="2782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39" name="Google Shape;339;g2ea579abd3c_0_1085"/>
          <p:cNvSpPr txBox="1"/>
          <p:nvPr/>
        </p:nvSpPr>
        <p:spPr>
          <a:xfrm>
            <a:off x="5455123" y="2720475"/>
            <a:ext cx="3038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em Batch</a:t>
            </a:r>
            <a:endParaRPr sz="1500"/>
          </a:p>
        </p:txBody>
      </p:sp>
      <p:sp>
        <p:nvSpPr>
          <p:cNvPr id="340" name="Google Shape;340;g2ea579abd3c_0_1085"/>
          <p:cNvSpPr/>
          <p:nvPr/>
        </p:nvSpPr>
        <p:spPr>
          <a:xfrm>
            <a:off x="4129000" y="3594067"/>
            <a:ext cx="49365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41" name="Google Shape;341;g2ea579abd3c_0_1085"/>
          <p:cNvSpPr txBox="1"/>
          <p:nvPr/>
        </p:nvSpPr>
        <p:spPr>
          <a:xfrm>
            <a:off x="5048733" y="3492469"/>
            <a:ext cx="313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quase-tempo-real</a:t>
            </a:r>
            <a:endParaRPr sz="1500"/>
          </a:p>
        </p:txBody>
      </p:sp>
      <p:sp>
        <p:nvSpPr>
          <p:cNvPr id="342" name="Google Shape;342;g2ea579abd3c_0_1085"/>
          <p:cNvSpPr/>
          <p:nvPr/>
        </p:nvSpPr>
        <p:spPr>
          <a:xfrm>
            <a:off x="2415800" y="4385800"/>
            <a:ext cx="8413200" cy="86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43" name="Google Shape;343;g2ea579abd3c_0_1085"/>
          <p:cNvSpPr/>
          <p:nvPr/>
        </p:nvSpPr>
        <p:spPr>
          <a:xfrm>
            <a:off x="2871367" y="4480153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44" name="Google Shape;344;g2ea579abd3c_0_1085"/>
          <p:cNvSpPr txBox="1"/>
          <p:nvPr/>
        </p:nvSpPr>
        <p:spPr>
          <a:xfrm>
            <a:off x="3129280" y="4396285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Metadados</a:t>
            </a:r>
            <a:endParaRPr sz="1200"/>
          </a:p>
        </p:txBody>
      </p:sp>
      <p:sp>
        <p:nvSpPr>
          <p:cNvPr id="345" name="Google Shape;345;g2ea579abd3c_0_1085"/>
          <p:cNvSpPr/>
          <p:nvPr/>
        </p:nvSpPr>
        <p:spPr>
          <a:xfrm>
            <a:off x="4774033" y="4490628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46" name="Google Shape;346;g2ea579abd3c_0_1085"/>
          <p:cNvSpPr txBox="1"/>
          <p:nvPr/>
        </p:nvSpPr>
        <p:spPr>
          <a:xfrm>
            <a:off x="5031947" y="4406760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Catálogo</a:t>
            </a:r>
            <a:endParaRPr sz="1200"/>
          </a:p>
        </p:txBody>
      </p:sp>
      <p:sp>
        <p:nvSpPr>
          <p:cNvPr id="347" name="Google Shape;347;g2ea579abd3c_0_1085"/>
          <p:cNvSpPr/>
          <p:nvPr/>
        </p:nvSpPr>
        <p:spPr>
          <a:xfrm>
            <a:off x="6732167" y="4490639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48" name="Google Shape;348;g2ea579abd3c_0_1085"/>
          <p:cNvSpPr txBox="1"/>
          <p:nvPr/>
        </p:nvSpPr>
        <p:spPr>
          <a:xfrm>
            <a:off x="6990080" y="4406771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349" name="Google Shape;349;g2ea579abd3c_0_1085"/>
          <p:cNvSpPr/>
          <p:nvPr/>
        </p:nvSpPr>
        <p:spPr>
          <a:xfrm>
            <a:off x="8648400" y="4483404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50" name="Google Shape;350;g2ea579abd3c_0_1085"/>
          <p:cNvSpPr txBox="1"/>
          <p:nvPr/>
        </p:nvSpPr>
        <p:spPr>
          <a:xfrm>
            <a:off x="8906314" y="4399536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Qualidade</a:t>
            </a:r>
            <a:endParaRPr sz="1200"/>
          </a:p>
        </p:txBody>
      </p:sp>
      <p:sp>
        <p:nvSpPr>
          <p:cNvPr id="351" name="Google Shape;351;g2ea579abd3c_0_1085"/>
          <p:cNvSpPr/>
          <p:nvPr/>
        </p:nvSpPr>
        <p:spPr>
          <a:xfrm>
            <a:off x="765500" y="5367933"/>
            <a:ext cx="10063500" cy="4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52" name="Google Shape;352;g2ea579abd3c_0_1085"/>
          <p:cNvSpPr txBox="1"/>
          <p:nvPr/>
        </p:nvSpPr>
        <p:spPr>
          <a:xfrm>
            <a:off x="5213700" y="53814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Governança</a:t>
            </a:r>
            <a:endParaRPr sz="1500"/>
          </a:p>
        </p:txBody>
      </p:sp>
      <p:sp>
        <p:nvSpPr>
          <p:cNvPr id="353" name="Google Shape;353;g2ea579abd3c_0_1085"/>
          <p:cNvSpPr txBox="1"/>
          <p:nvPr/>
        </p:nvSpPr>
        <p:spPr>
          <a:xfrm>
            <a:off x="791300" y="1470667"/>
            <a:ext cx="1458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Sistemas que gerenciam os processos de negócio e geram os dados</a:t>
            </a:r>
            <a:endParaRPr sz="1100"/>
          </a:p>
        </p:txBody>
      </p:sp>
      <p:sp>
        <p:nvSpPr>
          <p:cNvPr id="354" name="Google Shape;354;g2ea579abd3c_0_1085"/>
          <p:cNvSpPr txBox="1"/>
          <p:nvPr/>
        </p:nvSpPr>
        <p:spPr>
          <a:xfrm>
            <a:off x="2387117" y="1505967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Métodos de ingestão dos dados para a plataforma: ETL; ELT; Pub/Sub; Fila; API, etc.</a:t>
            </a:r>
            <a:endParaRPr sz="1100"/>
          </a:p>
        </p:txBody>
      </p:sp>
      <p:sp>
        <p:nvSpPr>
          <p:cNvPr id="355" name="Google Shape;355;g2ea579abd3c_0_1085"/>
          <p:cNvSpPr txBox="1"/>
          <p:nvPr/>
        </p:nvSpPr>
        <p:spPr>
          <a:xfrm>
            <a:off x="2473033" y="3033700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Serviço que controla os processamentos de dados. Hora, método, frequência, etc.</a:t>
            </a:r>
            <a:endParaRPr sz="1100"/>
          </a:p>
        </p:txBody>
      </p:sp>
      <p:sp>
        <p:nvSpPr>
          <p:cNvPr id="356" name="Google Shape;356;g2ea579abd3c_0_1085"/>
          <p:cNvSpPr txBox="1"/>
          <p:nvPr/>
        </p:nvSpPr>
        <p:spPr>
          <a:xfrm>
            <a:off x="4381367" y="2948349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de forma espaçada no tempo e para um volume grande de dados</a:t>
            </a:r>
            <a:endParaRPr sz="11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a579abd3c_0_1122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Arquitetura de dados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ea579abd3c_0_1122"/>
          <p:cNvSpPr/>
          <p:nvPr/>
        </p:nvSpPr>
        <p:spPr>
          <a:xfrm>
            <a:off x="765500" y="1163233"/>
            <a:ext cx="1509900" cy="408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63" name="Google Shape;363;g2ea579abd3c_0_1122"/>
          <p:cNvSpPr txBox="1"/>
          <p:nvPr/>
        </p:nvSpPr>
        <p:spPr>
          <a:xfrm>
            <a:off x="7340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Sistemas Fonte</a:t>
            </a:r>
            <a:endParaRPr sz="1500"/>
          </a:p>
        </p:txBody>
      </p:sp>
      <p:sp>
        <p:nvSpPr>
          <p:cNvPr id="364" name="Google Shape;364;g2ea579abd3c_0_1122"/>
          <p:cNvSpPr/>
          <p:nvPr/>
        </p:nvSpPr>
        <p:spPr>
          <a:xfrm>
            <a:off x="24158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65" name="Google Shape;365;g2ea579abd3c_0_1122"/>
          <p:cNvSpPr txBox="1"/>
          <p:nvPr/>
        </p:nvSpPr>
        <p:spPr>
          <a:xfrm>
            <a:off x="2674603" y="1163233"/>
            <a:ext cx="99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Ingestão</a:t>
            </a:r>
            <a:endParaRPr sz="1500"/>
          </a:p>
        </p:txBody>
      </p:sp>
      <p:sp>
        <p:nvSpPr>
          <p:cNvPr id="366" name="Google Shape;366;g2ea579abd3c_0_1122"/>
          <p:cNvSpPr/>
          <p:nvPr/>
        </p:nvSpPr>
        <p:spPr>
          <a:xfrm>
            <a:off x="4129000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67" name="Google Shape;367;g2ea579abd3c_0_1122"/>
          <p:cNvSpPr txBox="1"/>
          <p:nvPr/>
        </p:nvSpPr>
        <p:spPr>
          <a:xfrm>
            <a:off x="4194199" y="1163233"/>
            <a:ext cx="13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Bronze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Evento</a:t>
            </a:r>
            <a:endParaRPr sz="900"/>
          </a:p>
        </p:txBody>
      </p:sp>
      <p:sp>
        <p:nvSpPr>
          <p:cNvPr id="368" name="Google Shape;368;g2ea579abd3c_0_1122"/>
          <p:cNvSpPr/>
          <p:nvPr/>
        </p:nvSpPr>
        <p:spPr>
          <a:xfrm>
            <a:off x="5842200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69" name="Google Shape;369;g2ea579abd3c_0_1122"/>
          <p:cNvSpPr txBox="1"/>
          <p:nvPr/>
        </p:nvSpPr>
        <p:spPr>
          <a:xfrm>
            <a:off x="5837259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Silver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Registro</a:t>
            </a:r>
            <a:endParaRPr sz="900"/>
          </a:p>
        </p:txBody>
      </p:sp>
      <p:sp>
        <p:nvSpPr>
          <p:cNvPr id="370" name="Google Shape;370;g2ea579abd3c_0_1122"/>
          <p:cNvSpPr/>
          <p:nvPr/>
        </p:nvSpPr>
        <p:spPr>
          <a:xfrm>
            <a:off x="7560333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71" name="Google Shape;371;g2ea579abd3c_0_1122"/>
          <p:cNvSpPr txBox="1"/>
          <p:nvPr/>
        </p:nvSpPr>
        <p:spPr>
          <a:xfrm>
            <a:off x="7555392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Gold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Negócio</a:t>
            </a:r>
            <a:endParaRPr sz="900"/>
          </a:p>
        </p:txBody>
      </p:sp>
      <p:sp>
        <p:nvSpPr>
          <p:cNvPr id="372" name="Google Shape;372;g2ea579abd3c_0_1122"/>
          <p:cNvSpPr/>
          <p:nvPr/>
        </p:nvSpPr>
        <p:spPr>
          <a:xfrm>
            <a:off x="9319033" y="1147600"/>
            <a:ext cx="1509900" cy="312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73" name="Google Shape;373;g2ea579abd3c_0_1122"/>
          <p:cNvSpPr txBox="1"/>
          <p:nvPr/>
        </p:nvSpPr>
        <p:spPr>
          <a:xfrm>
            <a:off x="92876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Consumo</a:t>
            </a:r>
            <a:endParaRPr sz="1500"/>
          </a:p>
        </p:txBody>
      </p:sp>
      <p:sp>
        <p:nvSpPr>
          <p:cNvPr id="374" name="Google Shape;374;g2ea579abd3c_0_1122"/>
          <p:cNvSpPr/>
          <p:nvPr/>
        </p:nvSpPr>
        <p:spPr>
          <a:xfrm>
            <a:off x="2415800" y="2782067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75" name="Google Shape;375;g2ea579abd3c_0_1122"/>
          <p:cNvSpPr txBox="1"/>
          <p:nvPr/>
        </p:nvSpPr>
        <p:spPr>
          <a:xfrm>
            <a:off x="2496428" y="27820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Orquestrador</a:t>
            </a:r>
            <a:endParaRPr sz="1500"/>
          </a:p>
        </p:txBody>
      </p:sp>
      <p:sp>
        <p:nvSpPr>
          <p:cNvPr id="376" name="Google Shape;376;g2ea579abd3c_0_1122"/>
          <p:cNvSpPr/>
          <p:nvPr/>
        </p:nvSpPr>
        <p:spPr>
          <a:xfrm>
            <a:off x="4129000" y="2782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77" name="Google Shape;377;g2ea579abd3c_0_1122"/>
          <p:cNvSpPr txBox="1"/>
          <p:nvPr/>
        </p:nvSpPr>
        <p:spPr>
          <a:xfrm>
            <a:off x="5455123" y="2720475"/>
            <a:ext cx="292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em Batch</a:t>
            </a:r>
            <a:endParaRPr sz="1500"/>
          </a:p>
        </p:txBody>
      </p:sp>
      <p:sp>
        <p:nvSpPr>
          <p:cNvPr id="378" name="Google Shape;378;g2ea579abd3c_0_1122"/>
          <p:cNvSpPr/>
          <p:nvPr/>
        </p:nvSpPr>
        <p:spPr>
          <a:xfrm>
            <a:off x="4129000" y="3594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79" name="Google Shape;379;g2ea579abd3c_0_1122"/>
          <p:cNvSpPr txBox="1"/>
          <p:nvPr/>
        </p:nvSpPr>
        <p:spPr>
          <a:xfrm>
            <a:off x="5048733" y="3492469"/>
            <a:ext cx="313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quase-tempo-real</a:t>
            </a:r>
            <a:endParaRPr sz="1500"/>
          </a:p>
        </p:txBody>
      </p:sp>
      <p:sp>
        <p:nvSpPr>
          <p:cNvPr id="380" name="Google Shape;380;g2ea579abd3c_0_1122"/>
          <p:cNvSpPr/>
          <p:nvPr/>
        </p:nvSpPr>
        <p:spPr>
          <a:xfrm>
            <a:off x="2415800" y="4385800"/>
            <a:ext cx="8413200" cy="86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81" name="Google Shape;381;g2ea579abd3c_0_1122"/>
          <p:cNvSpPr/>
          <p:nvPr/>
        </p:nvSpPr>
        <p:spPr>
          <a:xfrm>
            <a:off x="2871367" y="4480153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82" name="Google Shape;382;g2ea579abd3c_0_1122"/>
          <p:cNvSpPr txBox="1"/>
          <p:nvPr/>
        </p:nvSpPr>
        <p:spPr>
          <a:xfrm>
            <a:off x="3129280" y="4396285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Metadados</a:t>
            </a:r>
            <a:endParaRPr sz="1200"/>
          </a:p>
        </p:txBody>
      </p:sp>
      <p:sp>
        <p:nvSpPr>
          <p:cNvPr id="383" name="Google Shape;383;g2ea579abd3c_0_1122"/>
          <p:cNvSpPr/>
          <p:nvPr/>
        </p:nvSpPr>
        <p:spPr>
          <a:xfrm>
            <a:off x="4774033" y="4490628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84" name="Google Shape;384;g2ea579abd3c_0_1122"/>
          <p:cNvSpPr txBox="1"/>
          <p:nvPr/>
        </p:nvSpPr>
        <p:spPr>
          <a:xfrm>
            <a:off x="5031947" y="4406760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Catálogo</a:t>
            </a:r>
            <a:endParaRPr sz="1200"/>
          </a:p>
        </p:txBody>
      </p:sp>
      <p:sp>
        <p:nvSpPr>
          <p:cNvPr id="385" name="Google Shape;385;g2ea579abd3c_0_1122"/>
          <p:cNvSpPr/>
          <p:nvPr/>
        </p:nvSpPr>
        <p:spPr>
          <a:xfrm>
            <a:off x="6732167" y="4490639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86" name="Google Shape;386;g2ea579abd3c_0_1122"/>
          <p:cNvSpPr txBox="1"/>
          <p:nvPr/>
        </p:nvSpPr>
        <p:spPr>
          <a:xfrm>
            <a:off x="6990080" y="4406771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387" name="Google Shape;387;g2ea579abd3c_0_1122"/>
          <p:cNvSpPr/>
          <p:nvPr/>
        </p:nvSpPr>
        <p:spPr>
          <a:xfrm>
            <a:off x="8648400" y="4483404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88" name="Google Shape;388;g2ea579abd3c_0_1122"/>
          <p:cNvSpPr txBox="1"/>
          <p:nvPr/>
        </p:nvSpPr>
        <p:spPr>
          <a:xfrm>
            <a:off x="8906314" y="4399536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Qualidade</a:t>
            </a:r>
            <a:endParaRPr sz="1200"/>
          </a:p>
        </p:txBody>
      </p:sp>
      <p:sp>
        <p:nvSpPr>
          <p:cNvPr id="389" name="Google Shape;389;g2ea579abd3c_0_1122"/>
          <p:cNvSpPr/>
          <p:nvPr/>
        </p:nvSpPr>
        <p:spPr>
          <a:xfrm>
            <a:off x="765500" y="5367933"/>
            <a:ext cx="10063500" cy="4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90" name="Google Shape;390;g2ea579abd3c_0_1122"/>
          <p:cNvSpPr txBox="1"/>
          <p:nvPr/>
        </p:nvSpPr>
        <p:spPr>
          <a:xfrm>
            <a:off x="5213700" y="53814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Governança</a:t>
            </a:r>
            <a:endParaRPr sz="1500"/>
          </a:p>
        </p:txBody>
      </p:sp>
      <p:sp>
        <p:nvSpPr>
          <p:cNvPr id="391" name="Google Shape;391;g2ea579abd3c_0_1122"/>
          <p:cNvSpPr txBox="1"/>
          <p:nvPr/>
        </p:nvSpPr>
        <p:spPr>
          <a:xfrm>
            <a:off x="791300" y="1470667"/>
            <a:ext cx="1458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Sistemas que gerenciam os processos de negócio e geram os dados</a:t>
            </a:r>
            <a:endParaRPr sz="1100"/>
          </a:p>
        </p:txBody>
      </p:sp>
      <p:sp>
        <p:nvSpPr>
          <p:cNvPr id="392" name="Google Shape;392;g2ea579abd3c_0_1122"/>
          <p:cNvSpPr txBox="1"/>
          <p:nvPr/>
        </p:nvSpPr>
        <p:spPr>
          <a:xfrm>
            <a:off x="2387117" y="1505967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Métodos de ingestão dos dados para a plataforma: ETL; ELT; Pub/Sub; Fila; API, etc.</a:t>
            </a:r>
            <a:endParaRPr sz="1100"/>
          </a:p>
        </p:txBody>
      </p:sp>
      <p:sp>
        <p:nvSpPr>
          <p:cNvPr id="393" name="Google Shape;393;g2ea579abd3c_0_1122"/>
          <p:cNvSpPr txBox="1"/>
          <p:nvPr/>
        </p:nvSpPr>
        <p:spPr>
          <a:xfrm>
            <a:off x="2473033" y="3033700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Serviço que controla os processamentos de dados. Hora, método, frequência, etc.</a:t>
            </a:r>
            <a:endParaRPr sz="1100"/>
          </a:p>
        </p:txBody>
      </p:sp>
      <p:sp>
        <p:nvSpPr>
          <p:cNvPr id="394" name="Google Shape;394;g2ea579abd3c_0_1122"/>
          <p:cNvSpPr txBox="1"/>
          <p:nvPr/>
        </p:nvSpPr>
        <p:spPr>
          <a:xfrm>
            <a:off x="4381367" y="2948349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de forma espaçada no tempo e para um volume grande de dados</a:t>
            </a:r>
            <a:endParaRPr sz="1100"/>
          </a:p>
        </p:txBody>
      </p:sp>
      <p:sp>
        <p:nvSpPr>
          <p:cNvPr id="395" name="Google Shape;395;g2ea579abd3c_0_1122"/>
          <p:cNvSpPr txBox="1"/>
          <p:nvPr/>
        </p:nvSpPr>
        <p:spPr>
          <a:xfrm>
            <a:off x="4379035" y="3737224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assim que o registro chega ou em intervalos muito curtos de tempo (micro batch). Pouco volume.</a:t>
            </a:r>
            <a:endParaRPr sz="11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ea579abd3c_0_749"/>
          <p:cNvSpPr txBox="1"/>
          <p:nvPr>
            <p:ph type="ctrTitle"/>
          </p:nvPr>
        </p:nvSpPr>
        <p:spPr>
          <a:xfrm>
            <a:off x="187333" y="-16569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44" name="Google Shape;44;g2ea579abd3c_0_749"/>
          <p:cNvSpPr txBox="1"/>
          <p:nvPr/>
        </p:nvSpPr>
        <p:spPr>
          <a:xfrm>
            <a:off x="527381" y="1910080"/>
            <a:ext cx="112332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Arquitetura Moderna e Big Data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Os 5 Vs do Big Data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Visão geral de uma </a:t>
            </a: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arquitectura</a:t>
            </a: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por camadas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Visão detalhada de cada camada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ea579abd3c_0_1160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Arquitetura de dados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2ea579abd3c_0_1160"/>
          <p:cNvSpPr/>
          <p:nvPr/>
        </p:nvSpPr>
        <p:spPr>
          <a:xfrm>
            <a:off x="765500" y="1163233"/>
            <a:ext cx="1509900" cy="408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02" name="Google Shape;402;g2ea579abd3c_0_1160"/>
          <p:cNvSpPr txBox="1"/>
          <p:nvPr/>
        </p:nvSpPr>
        <p:spPr>
          <a:xfrm>
            <a:off x="7340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Sistemas Fonte</a:t>
            </a:r>
            <a:endParaRPr sz="1500"/>
          </a:p>
        </p:txBody>
      </p:sp>
      <p:sp>
        <p:nvSpPr>
          <p:cNvPr id="403" name="Google Shape;403;g2ea579abd3c_0_1160"/>
          <p:cNvSpPr/>
          <p:nvPr/>
        </p:nvSpPr>
        <p:spPr>
          <a:xfrm>
            <a:off x="24158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04" name="Google Shape;404;g2ea579abd3c_0_1160"/>
          <p:cNvSpPr txBox="1"/>
          <p:nvPr/>
        </p:nvSpPr>
        <p:spPr>
          <a:xfrm>
            <a:off x="2674603" y="1163233"/>
            <a:ext cx="99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Ingestão</a:t>
            </a:r>
            <a:endParaRPr sz="1500"/>
          </a:p>
        </p:txBody>
      </p:sp>
      <p:sp>
        <p:nvSpPr>
          <p:cNvPr id="405" name="Google Shape;405;g2ea579abd3c_0_1160"/>
          <p:cNvSpPr/>
          <p:nvPr/>
        </p:nvSpPr>
        <p:spPr>
          <a:xfrm>
            <a:off x="41290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06" name="Google Shape;406;g2ea579abd3c_0_1160"/>
          <p:cNvSpPr txBox="1"/>
          <p:nvPr/>
        </p:nvSpPr>
        <p:spPr>
          <a:xfrm>
            <a:off x="4194199" y="1163233"/>
            <a:ext cx="13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Bronze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Evento</a:t>
            </a:r>
            <a:endParaRPr sz="900"/>
          </a:p>
        </p:txBody>
      </p:sp>
      <p:sp>
        <p:nvSpPr>
          <p:cNvPr id="407" name="Google Shape;407;g2ea579abd3c_0_1160"/>
          <p:cNvSpPr/>
          <p:nvPr/>
        </p:nvSpPr>
        <p:spPr>
          <a:xfrm>
            <a:off x="5842200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08" name="Google Shape;408;g2ea579abd3c_0_1160"/>
          <p:cNvSpPr txBox="1"/>
          <p:nvPr/>
        </p:nvSpPr>
        <p:spPr>
          <a:xfrm>
            <a:off x="5837259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Silver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Registro</a:t>
            </a:r>
            <a:endParaRPr sz="900"/>
          </a:p>
        </p:txBody>
      </p:sp>
      <p:sp>
        <p:nvSpPr>
          <p:cNvPr id="409" name="Google Shape;409;g2ea579abd3c_0_1160"/>
          <p:cNvSpPr/>
          <p:nvPr/>
        </p:nvSpPr>
        <p:spPr>
          <a:xfrm>
            <a:off x="7560333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10" name="Google Shape;410;g2ea579abd3c_0_1160"/>
          <p:cNvSpPr txBox="1"/>
          <p:nvPr/>
        </p:nvSpPr>
        <p:spPr>
          <a:xfrm>
            <a:off x="7555392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Gold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Negócio</a:t>
            </a:r>
            <a:endParaRPr sz="900"/>
          </a:p>
        </p:txBody>
      </p:sp>
      <p:sp>
        <p:nvSpPr>
          <p:cNvPr id="411" name="Google Shape;411;g2ea579abd3c_0_1160"/>
          <p:cNvSpPr/>
          <p:nvPr/>
        </p:nvSpPr>
        <p:spPr>
          <a:xfrm>
            <a:off x="9319033" y="1147600"/>
            <a:ext cx="1509900" cy="312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12" name="Google Shape;412;g2ea579abd3c_0_1160"/>
          <p:cNvSpPr txBox="1"/>
          <p:nvPr/>
        </p:nvSpPr>
        <p:spPr>
          <a:xfrm>
            <a:off x="92876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Consumo</a:t>
            </a:r>
            <a:endParaRPr sz="1500"/>
          </a:p>
        </p:txBody>
      </p:sp>
      <p:sp>
        <p:nvSpPr>
          <p:cNvPr id="413" name="Google Shape;413;g2ea579abd3c_0_1160"/>
          <p:cNvSpPr/>
          <p:nvPr/>
        </p:nvSpPr>
        <p:spPr>
          <a:xfrm>
            <a:off x="2415800" y="2782067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14" name="Google Shape;414;g2ea579abd3c_0_1160"/>
          <p:cNvSpPr txBox="1"/>
          <p:nvPr/>
        </p:nvSpPr>
        <p:spPr>
          <a:xfrm>
            <a:off x="2496428" y="27820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Orquestrador</a:t>
            </a:r>
            <a:endParaRPr sz="1500"/>
          </a:p>
        </p:txBody>
      </p:sp>
      <p:sp>
        <p:nvSpPr>
          <p:cNvPr id="415" name="Google Shape;415;g2ea579abd3c_0_1160"/>
          <p:cNvSpPr/>
          <p:nvPr/>
        </p:nvSpPr>
        <p:spPr>
          <a:xfrm>
            <a:off x="4129000" y="2782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16" name="Google Shape;416;g2ea579abd3c_0_1160"/>
          <p:cNvSpPr txBox="1"/>
          <p:nvPr/>
        </p:nvSpPr>
        <p:spPr>
          <a:xfrm>
            <a:off x="5455123" y="2720475"/>
            <a:ext cx="2871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em Batch</a:t>
            </a:r>
            <a:endParaRPr sz="1500"/>
          </a:p>
        </p:txBody>
      </p:sp>
      <p:sp>
        <p:nvSpPr>
          <p:cNvPr id="417" name="Google Shape;417;g2ea579abd3c_0_1160"/>
          <p:cNvSpPr/>
          <p:nvPr/>
        </p:nvSpPr>
        <p:spPr>
          <a:xfrm>
            <a:off x="4129000" y="3594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18" name="Google Shape;418;g2ea579abd3c_0_1160"/>
          <p:cNvSpPr txBox="1"/>
          <p:nvPr/>
        </p:nvSpPr>
        <p:spPr>
          <a:xfrm>
            <a:off x="5048733" y="3492469"/>
            <a:ext cx="313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quase-tempo-real</a:t>
            </a:r>
            <a:endParaRPr sz="1500"/>
          </a:p>
        </p:txBody>
      </p:sp>
      <p:sp>
        <p:nvSpPr>
          <p:cNvPr id="419" name="Google Shape;419;g2ea579abd3c_0_1160"/>
          <p:cNvSpPr/>
          <p:nvPr/>
        </p:nvSpPr>
        <p:spPr>
          <a:xfrm>
            <a:off x="2415800" y="4385800"/>
            <a:ext cx="8413200" cy="86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20" name="Google Shape;420;g2ea579abd3c_0_1160"/>
          <p:cNvSpPr/>
          <p:nvPr/>
        </p:nvSpPr>
        <p:spPr>
          <a:xfrm>
            <a:off x="2871367" y="4480153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21" name="Google Shape;421;g2ea579abd3c_0_1160"/>
          <p:cNvSpPr txBox="1"/>
          <p:nvPr/>
        </p:nvSpPr>
        <p:spPr>
          <a:xfrm>
            <a:off x="3129280" y="4396285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Metadados</a:t>
            </a:r>
            <a:endParaRPr sz="1200"/>
          </a:p>
        </p:txBody>
      </p:sp>
      <p:sp>
        <p:nvSpPr>
          <p:cNvPr id="422" name="Google Shape;422;g2ea579abd3c_0_1160"/>
          <p:cNvSpPr/>
          <p:nvPr/>
        </p:nvSpPr>
        <p:spPr>
          <a:xfrm>
            <a:off x="4774033" y="4490628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23" name="Google Shape;423;g2ea579abd3c_0_1160"/>
          <p:cNvSpPr txBox="1"/>
          <p:nvPr/>
        </p:nvSpPr>
        <p:spPr>
          <a:xfrm>
            <a:off x="5031947" y="4406760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Catálogo</a:t>
            </a:r>
            <a:endParaRPr sz="1200"/>
          </a:p>
        </p:txBody>
      </p:sp>
      <p:sp>
        <p:nvSpPr>
          <p:cNvPr id="424" name="Google Shape;424;g2ea579abd3c_0_1160"/>
          <p:cNvSpPr/>
          <p:nvPr/>
        </p:nvSpPr>
        <p:spPr>
          <a:xfrm>
            <a:off x="6732167" y="4490639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25" name="Google Shape;425;g2ea579abd3c_0_1160"/>
          <p:cNvSpPr txBox="1"/>
          <p:nvPr/>
        </p:nvSpPr>
        <p:spPr>
          <a:xfrm>
            <a:off x="6990080" y="4406771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426" name="Google Shape;426;g2ea579abd3c_0_1160"/>
          <p:cNvSpPr/>
          <p:nvPr/>
        </p:nvSpPr>
        <p:spPr>
          <a:xfrm>
            <a:off x="8648400" y="4483404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27" name="Google Shape;427;g2ea579abd3c_0_1160"/>
          <p:cNvSpPr txBox="1"/>
          <p:nvPr/>
        </p:nvSpPr>
        <p:spPr>
          <a:xfrm>
            <a:off x="8906314" y="4399536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Qualidade</a:t>
            </a:r>
            <a:endParaRPr sz="1200"/>
          </a:p>
        </p:txBody>
      </p:sp>
      <p:sp>
        <p:nvSpPr>
          <p:cNvPr id="428" name="Google Shape;428;g2ea579abd3c_0_1160"/>
          <p:cNvSpPr/>
          <p:nvPr/>
        </p:nvSpPr>
        <p:spPr>
          <a:xfrm>
            <a:off x="765500" y="5367933"/>
            <a:ext cx="10063500" cy="4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29" name="Google Shape;429;g2ea579abd3c_0_1160"/>
          <p:cNvSpPr txBox="1"/>
          <p:nvPr/>
        </p:nvSpPr>
        <p:spPr>
          <a:xfrm>
            <a:off x="5213700" y="53814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Governança</a:t>
            </a:r>
            <a:endParaRPr sz="1500"/>
          </a:p>
        </p:txBody>
      </p:sp>
      <p:sp>
        <p:nvSpPr>
          <p:cNvPr id="430" name="Google Shape;430;g2ea579abd3c_0_1160"/>
          <p:cNvSpPr txBox="1"/>
          <p:nvPr/>
        </p:nvSpPr>
        <p:spPr>
          <a:xfrm>
            <a:off x="791300" y="1470667"/>
            <a:ext cx="1458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Sistemas que gerenciam os processos de negócio e geram os dados</a:t>
            </a:r>
            <a:endParaRPr sz="1100"/>
          </a:p>
        </p:txBody>
      </p:sp>
      <p:sp>
        <p:nvSpPr>
          <p:cNvPr id="431" name="Google Shape;431;g2ea579abd3c_0_1160"/>
          <p:cNvSpPr txBox="1"/>
          <p:nvPr/>
        </p:nvSpPr>
        <p:spPr>
          <a:xfrm>
            <a:off x="2387117" y="1505967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Métodos de ingestão dos dados para a plataforma: ETL; ELT; Pub/Sub; Fila; API, etc.</a:t>
            </a:r>
            <a:endParaRPr sz="1100"/>
          </a:p>
        </p:txBody>
      </p:sp>
      <p:sp>
        <p:nvSpPr>
          <p:cNvPr id="432" name="Google Shape;432;g2ea579abd3c_0_1160"/>
          <p:cNvSpPr txBox="1"/>
          <p:nvPr/>
        </p:nvSpPr>
        <p:spPr>
          <a:xfrm>
            <a:off x="2473033" y="3033700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Serviço que controla os processamentos de dados. Hora, método, frequência, etc.</a:t>
            </a:r>
            <a:endParaRPr sz="1100"/>
          </a:p>
        </p:txBody>
      </p:sp>
      <p:sp>
        <p:nvSpPr>
          <p:cNvPr id="433" name="Google Shape;433;g2ea579abd3c_0_1160"/>
          <p:cNvSpPr txBox="1"/>
          <p:nvPr/>
        </p:nvSpPr>
        <p:spPr>
          <a:xfrm>
            <a:off x="4381367" y="2948349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de forma espaçada no tempo e para um volume grande de dados</a:t>
            </a:r>
            <a:endParaRPr sz="1100"/>
          </a:p>
        </p:txBody>
      </p:sp>
      <p:sp>
        <p:nvSpPr>
          <p:cNvPr id="434" name="Google Shape;434;g2ea579abd3c_0_1160"/>
          <p:cNvSpPr txBox="1"/>
          <p:nvPr/>
        </p:nvSpPr>
        <p:spPr>
          <a:xfrm>
            <a:off x="4379035" y="3737224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assim que o registro chega ou em intervalos muito curtos de tempo (micro batch). Pouco volume.</a:t>
            </a:r>
            <a:endParaRPr sz="1100"/>
          </a:p>
        </p:txBody>
      </p:sp>
      <p:sp>
        <p:nvSpPr>
          <p:cNvPr id="435" name="Google Shape;435;g2ea579abd3c_0_1160"/>
          <p:cNvSpPr txBox="1"/>
          <p:nvPr/>
        </p:nvSpPr>
        <p:spPr>
          <a:xfrm>
            <a:off x="4194200" y="1742733"/>
            <a:ext cx="135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Dados no formato que foi ingerido. Por evento</a:t>
            </a:r>
            <a:endParaRPr sz="11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ea579abd3c_0_1199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Arquitetura de dados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2ea579abd3c_0_1199"/>
          <p:cNvSpPr/>
          <p:nvPr/>
        </p:nvSpPr>
        <p:spPr>
          <a:xfrm>
            <a:off x="765500" y="1163233"/>
            <a:ext cx="1509900" cy="408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42" name="Google Shape;442;g2ea579abd3c_0_1199"/>
          <p:cNvSpPr txBox="1"/>
          <p:nvPr/>
        </p:nvSpPr>
        <p:spPr>
          <a:xfrm>
            <a:off x="7340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Sistemas Fonte</a:t>
            </a:r>
            <a:endParaRPr sz="1500"/>
          </a:p>
        </p:txBody>
      </p:sp>
      <p:sp>
        <p:nvSpPr>
          <p:cNvPr id="443" name="Google Shape;443;g2ea579abd3c_0_1199"/>
          <p:cNvSpPr/>
          <p:nvPr/>
        </p:nvSpPr>
        <p:spPr>
          <a:xfrm>
            <a:off x="24158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44" name="Google Shape;444;g2ea579abd3c_0_1199"/>
          <p:cNvSpPr txBox="1"/>
          <p:nvPr/>
        </p:nvSpPr>
        <p:spPr>
          <a:xfrm>
            <a:off x="2674603" y="1163233"/>
            <a:ext cx="99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Ingestão</a:t>
            </a:r>
            <a:endParaRPr sz="1500"/>
          </a:p>
        </p:txBody>
      </p:sp>
      <p:sp>
        <p:nvSpPr>
          <p:cNvPr id="445" name="Google Shape;445;g2ea579abd3c_0_1199"/>
          <p:cNvSpPr/>
          <p:nvPr/>
        </p:nvSpPr>
        <p:spPr>
          <a:xfrm>
            <a:off x="41290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46" name="Google Shape;446;g2ea579abd3c_0_1199"/>
          <p:cNvSpPr txBox="1"/>
          <p:nvPr/>
        </p:nvSpPr>
        <p:spPr>
          <a:xfrm>
            <a:off x="4194199" y="1163233"/>
            <a:ext cx="13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Bronze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Evento</a:t>
            </a:r>
            <a:endParaRPr sz="900"/>
          </a:p>
        </p:txBody>
      </p:sp>
      <p:sp>
        <p:nvSpPr>
          <p:cNvPr id="447" name="Google Shape;447;g2ea579abd3c_0_1199"/>
          <p:cNvSpPr/>
          <p:nvPr/>
        </p:nvSpPr>
        <p:spPr>
          <a:xfrm>
            <a:off x="58422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48" name="Google Shape;448;g2ea579abd3c_0_1199"/>
          <p:cNvSpPr txBox="1"/>
          <p:nvPr/>
        </p:nvSpPr>
        <p:spPr>
          <a:xfrm>
            <a:off x="5837259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Silver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Registro</a:t>
            </a:r>
            <a:endParaRPr sz="900"/>
          </a:p>
        </p:txBody>
      </p:sp>
      <p:sp>
        <p:nvSpPr>
          <p:cNvPr id="449" name="Google Shape;449;g2ea579abd3c_0_1199"/>
          <p:cNvSpPr/>
          <p:nvPr/>
        </p:nvSpPr>
        <p:spPr>
          <a:xfrm>
            <a:off x="7560333" y="1163233"/>
            <a:ext cx="1509900" cy="14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50" name="Google Shape;450;g2ea579abd3c_0_1199"/>
          <p:cNvSpPr txBox="1"/>
          <p:nvPr/>
        </p:nvSpPr>
        <p:spPr>
          <a:xfrm>
            <a:off x="7555392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Gold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Negócio</a:t>
            </a:r>
            <a:endParaRPr sz="900"/>
          </a:p>
        </p:txBody>
      </p:sp>
      <p:sp>
        <p:nvSpPr>
          <p:cNvPr id="451" name="Google Shape;451;g2ea579abd3c_0_1199"/>
          <p:cNvSpPr/>
          <p:nvPr/>
        </p:nvSpPr>
        <p:spPr>
          <a:xfrm>
            <a:off x="9319033" y="1147600"/>
            <a:ext cx="1509900" cy="312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52" name="Google Shape;452;g2ea579abd3c_0_1199"/>
          <p:cNvSpPr txBox="1"/>
          <p:nvPr/>
        </p:nvSpPr>
        <p:spPr>
          <a:xfrm>
            <a:off x="92876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Consumo</a:t>
            </a:r>
            <a:endParaRPr sz="1500"/>
          </a:p>
        </p:txBody>
      </p:sp>
      <p:sp>
        <p:nvSpPr>
          <p:cNvPr id="453" name="Google Shape;453;g2ea579abd3c_0_1199"/>
          <p:cNvSpPr/>
          <p:nvPr/>
        </p:nvSpPr>
        <p:spPr>
          <a:xfrm>
            <a:off x="2415800" y="2782067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54" name="Google Shape;454;g2ea579abd3c_0_1199"/>
          <p:cNvSpPr txBox="1"/>
          <p:nvPr/>
        </p:nvSpPr>
        <p:spPr>
          <a:xfrm>
            <a:off x="2496428" y="27820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Orquestrador</a:t>
            </a:r>
            <a:endParaRPr sz="1500"/>
          </a:p>
        </p:txBody>
      </p:sp>
      <p:sp>
        <p:nvSpPr>
          <p:cNvPr id="455" name="Google Shape;455;g2ea579abd3c_0_1199"/>
          <p:cNvSpPr/>
          <p:nvPr/>
        </p:nvSpPr>
        <p:spPr>
          <a:xfrm>
            <a:off x="4129000" y="2782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56" name="Google Shape;456;g2ea579abd3c_0_1199"/>
          <p:cNvSpPr txBox="1"/>
          <p:nvPr/>
        </p:nvSpPr>
        <p:spPr>
          <a:xfrm>
            <a:off x="5455123" y="2720475"/>
            <a:ext cx="292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em Batch</a:t>
            </a:r>
            <a:endParaRPr sz="1500"/>
          </a:p>
        </p:txBody>
      </p:sp>
      <p:sp>
        <p:nvSpPr>
          <p:cNvPr id="457" name="Google Shape;457;g2ea579abd3c_0_1199"/>
          <p:cNvSpPr/>
          <p:nvPr/>
        </p:nvSpPr>
        <p:spPr>
          <a:xfrm>
            <a:off x="4129000" y="3594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58" name="Google Shape;458;g2ea579abd3c_0_1199"/>
          <p:cNvSpPr txBox="1"/>
          <p:nvPr/>
        </p:nvSpPr>
        <p:spPr>
          <a:xfrm>
            <a:off x="5048733" y="3492469"/>
            <a:ext cx="313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quase-tempo-real</a:t>
            </a:r>
            <a:endParaRPr sz="1500"/>
          </a:p>
        </p:txBody>
      </p:sp>
      <p:sp>
        <p:nvSpPr>
          <p:cNvPr id="459" name="Google Shape;459;g2ea579abd3c_0_1199"/>
          <p:cNvSpPr/>
          <p:nvPr/>
        </p:nvSpPr>
        <p:spPr>
          <a:xfrm>
            <a:off x="2415800" y="4385800"/>
            <a:ext cx="8413200" cy="86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60" name="Google Shape;460;g2ea579abd3c_0_1199"/>
          <p:cNvSpPr/>
          <p:nvPr/>
        </p:nvSpPr>
        <p:spPr>
          <a:xfrm>
            <a:off x="2871367" y="4480153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61" name="Google Shape;461;g2ea579abd3c_0_1199"/>
          <p:cNvSpPr txBox="1"/>
          <p:nvPr/>
        </p:nvSpPr>
        <p:spPr>
          <a:xfrm>
            <a:off x="3129280" y="4396285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Metadados</a:t>
            </a:r>
            <a:endParaRPr sz="1200"/>
          </a:p>
        </p:txBody>
      </p:sp>
      <p:sp>
        <p:nvSpPr>
          <p:cNvPr id="462" name="Google Shape;462;g2ea579abd3c_0_1199"/>
          <p:cNvSpPr/>
          <p:nvPr/>
        </p:nvSpPr>
        <p:spPr>
          <a:xfrm>
            <a:off x="4774033" y="4490628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63" name="Google Shape;463;g2ea579abd3c_0_1199"/>
          <p:cNvSpPr txBox="1"/>
          <p:nvPr/>
        </p:nvSpPr>
        <p:spPr>
          <a:xfrm>
            <a:off x="5031947" y="4406760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Catálogo</a:t>
            </a:r>
            <a:endParaRPr sz="1200"/>
          </a:p>
        </p:txBody>
      </p:sp>
      <p:sp>
        <p:nvSpPr>
          <p:cNvPr id="464" name="Google Shape;464;g2ea579abd3c_0_1199"/>
          <p:cNvSpPr/>
          <p:nvPr/>
        </p:nvSpPr>
        <p:spPr>
          <a:xfrm>
            <a:off x="6732167" y="4490639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65" name="Google Shape;465;g2ea579abd3c_0_1199"/>
          <p:cNvSpPr txBox="1"/>
          <p:nvPr/>
        </p:nvSpPr>
        <p:spPr>
          <a:xfrm>
            <a:off x="6990080" y="4406771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466" name="Google Shape;466;g2ea579abd3c_0_1199"/>
          <p:cNvSpPr/>
          <p:nvPr/>
        </p:nvSpPr>
        <p:spPr>
          <a:xfrm>
            <a:off x="8648400" y="4483404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67" name="Google Shape;467;g2ea579abd3c_0_1199"/>
          <p:cNvSpPr txBox="1"/>
          <p:nvPr/>
        </p:nvSpPr>
        <p:spPr>
          <a:xfrm>
            <a:off x="8906314" y="4399536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Qualidade</a:t>
            </a:r>
            <a:endParaRPr sz="1200"/>
          </a:p>
        </p:txBody>
      </p:sp>
      <p:sp>
        <p:nvSpPr>
          <p:cNvPr id="468" name="Google Shape;468;g2ea579abd3c_0_1199"/>
          <p:cNvSpPr/>
          <p:nvPr/>
        </p:nvSpPr>
        <p:spPr>
          <a:xfrm>
            <a:off x="765500" y="5367933"/>
            <a:ext cx="10063500" cy="4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69" name="Google Shape;469;g2ea579abd3c_0_1199"/>
          <p:cNvSpPr txBox="1"/>
          <p:nvPr/>
        </p:nvSpPr>
        <p:spPr>
          <a:xfrm>
            <a:off x="5213700" y="53814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Governança</a:t>
            </a:r>
            <a:endParaRPr sz="1500"/>
          </a:p>
        </p:txBody>
      </p:sp>
      <p:sp>
        <p:nvSpPr>
          <p:cNvPr id="470" name="Google Shape;470;g2ea579abd3c_0_1199"/>
          <p:cNvSpPr txBox="1"/>
          <p:nvPr/>
        </p:nvSpPr>
        <p:spPr>
          <a:xfrm>
            <a:off x="791300" y="1470667"/>
            <a:ext cx="1458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Sistemas que gerenciam os processos de negócio e geram os dados</a:t>
            </a:r>
            <a:endParaRPr sz="1100"/>
          </a:p>
        </p:txBody>
      </p:sp>
      <p:sp>
        <p:nvSpPr>
          <p:cNvPr id="471" name="Google Shape;471;g2ea579abd3c_0_1199"/>
          <p:cNvSpPr txBox="1"/>
          <p:nvPr/>
        </p:nvSpPr>
        <p:spPr>
          <a:xfrm>
            <a:off x="2387117" y="1505967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Métodos de ingestão dos dados para a plataforma: ETL; ELT; Pub/Sub; Fila; API, etc.</a:t>
            </a:r>
            <a:endParaRPr sz="1100"/>
          </a:p>
        </p:txBody>
      </p:sp>
      <p:sp>
        <p:nvSpPr>
          <p:cNvPr id="472" name="Google Shape;472;g2ea579abd3c_0_1199"/>
          <p:cNvSpPr txBox="1"/>
          <p:nvPr/>
        </p:nvSpPr>
        <p:spPr>
          <a:xfrm>
            <a:off x="2473033" y="3033700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Serviço que controla os processamentos de dados. Hora, método, frequência, etc.</a:t>
            </a:r>
            <a:endParaRPr sz="1100"/>
          </a:p>
        </p:txBody>
      </p:sp>
      <p:sp>
        <p:nvSpPr>
          <p:cNvPr id="473" name="Google Shape;473;g2ea579abd3c_0_1199"/>
          <p:cNvSpPr txBox="1"/>
          <p:nvPr/>
        </p:nvSpPr>
        <p:spPr>
          <a:xfrm>
            <a:off x="4381367" y="2948349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de forma espaçada no tempo e para um volume grande de dados</a:t>
            </a:r>
            <a:endParaRPr sz="1100"/>
          </a:p>
        </p:txBody>
      </p:sp>
      <p:sp>
        <p:nvSpPr>
          <p:cNvPr id="474" name="Google Shape;474;g2ea579abd3c_0_1199"/>
          <p:cNvSpPr txBox="1"/>
          <p:nvPr/>
        </p:nvSpPr>
        <p:spPr>
          <a:xfrm>
            <a:off x="4379035" y="3737224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assim que o registro chega ou em intervalos muito curtos de tempo (micro batch). Pouco volume.</a:t>
            </a:r>
            <a:endParaRPr sz="1100"/>
          </a:p>
        </p:txBody>
      </p:sp>
      <p:sp>
        <p:nvSpPr>
          <p:cNvPr id="475" name="Google Shape;475;g2ea579abd3c_0_1199"/>
          <p:cNvSpPr txBox="1"/>
          <p:nvPr/>
        </p:nvSpPr>
        <p:spPr>
          <a:xfrm>
            <a:off x="4194200" y="1742733"/>
            <a:ext cx="135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Dados no formato que foi ingerido. Por evento</a:t>
            </a:r>
            <a:endParaRPr sz="1100"/>
          </a:p>
        </p:txBody>
      </p:sp>
      <p:sp>
        <p:nvSpPr>
          <p:cNvPr id="476" name="Google Shape;476;g2ea579abd3c_0_1199"/>
          <p:cNvSpPr txBox="1"/>
          <p:nvPr/>
        </p:nvSpPr>
        <p:spPr>
          <a:xfrm>
            <a:off x="5921667" y="1649133"/>
            <a:ext cx="135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 limpo e tratado na sua granularidade mais baixa</a:t>
            </a:r>
            <a:endParaRPr sz="11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ea579abd3c_0_1239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Arquitetura de dados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2ea579abd3c_0_1239"/>
          <p:cNvSpPr/>
          <p:nvPr/>
        </p:nvSpPr>
        <p:spPr>
          <a:xfrm>
            <a:off x="765500" y="1163233"/>
            <a:ext cx="1509900" cy="408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83" name="Google Shape;483;g2ea579abd3c_0_1239"/>
          <p:cNvSpPr txBox="1"/>
          <p:nvPr/>
        </p:nvSpPr>
        <p:spPr>
          <a:xfrm>
            <a:off x="7340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Sistemas Fonte</a:t>
            </a:r>
            <a:endParaRPr sz="1500"/>
          </a:p>
        </p:txBody>
      </p:sp>
      <p:sp>
        <p:nvSpPr>
          <p:cNvPr id="484" name="Google Shape;484;g2ea579abd3c_0_1239"/>
          <p:cNvSpPr/>
          <p:nvPr/>
        </p:nvSpPr>
        <p:spPr>
          <a:xfrm>
            <a:off x="24158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85" name="Google Shape;485;g2ea579abd3c_0_1239"/>
          <p:cNvSpPr txBox="1"/>
          <p:nvPr/>
        </p:nvSpPr>
        <p:spPr>
          <a:xfrm>
            <a:off x="2674603" y="1163233"/>
            <a:ext cx="99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Ingestão</a:t>
            </a:r>
            <a:endParaRPr sz="1500"/>
          </a:p>
        </p:txBody>
      </p:sp>
      <p:sp>
        <p:nvSpPr>
          <p:cNvPr id="486" name="Google Shape;486;g2ea579abd3c_0_1239"/>
          <p:cNvSpPr/>
          <p:nvPr/>
        </p:nvSpPr>
        <p:spPr>
          <a:xfrm>
            <a:off x="41290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87" name="Google Shape;487;g2ea579abd3c_0_1239"/>
          <p:cNvSpPr txBox="1"/>
          <p:nvPr/>
        </p:nvSpPr>
        <p:spPr>
          <a:xfrm>
            <a:off x="4194199" y="1163233"/>
            <a:ext cx="13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Bronze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Evento</a:t>
            </a:r>
            <a:endParaRPr sz="900"/>
          </a:p>
        </p:txBody>
      </p:sp>
      <p:sp>
        <p:nvSpPr>
          <p:cNvPr id="488" name="Google Shape;488;g2ea579abd3c_0_1239"/>
          <p:cNvSpPr/>
          <p:nvPr/>
        </p:nvSpPr>
        <p:spPr>
          <a:xfrm>
            <a:off x="58422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89" name="Google Shape;489;g2ea579abd3c_0_1239"/>
          <p:cNvSpPr txBox="1"/>
          <p:nvPr/>
        </p:nvSpPr>
        <p:spPr>
          <a:xfrm>
            <a:off x="5837259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Silver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Registro</a:t>
            </a:r>
            <a:endParaRPr sz="900"/>
          </a:p>
        </p:txBody>
      </p:sp>
      <p:sp>
        <p:nvSpPr>
          <p:cNvPr id="490" name="Google Shape;490;g2ea579abd3c_0_1239"/>
          <p:cNvSpPr/>
          <p:nvPr/>
        </p:nvSpPr>
        <p:spPr>
          <a:xfrm>
            <a:off x="7560333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91" name="Google Shape;491;g2ea579abd3c_0_1239"/>
          <p:cNvSpPr txBox="1"/>
          <p:nvPr/>
        </p:nvSpPr>
        <p:spPr>
          <a:xfrm>
            <a:off x="7555392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Gold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Negócio</a:t>
            </a:r>
            <a:endParaRPr sz="900"/>
          </a:p>
        </p:txBody>
      </p:sp>
      <p:sp>
        <p:nvSpPr>
          <p:cNvPr id="492" name="Google Shape;492;g2ea579abd3c_0_1239"/>
          <p:cNvSpPr/>
          <p:nvPr/>
        </p:nvSpPr>
        <p:spPr>
          <a:xfrm>
            <a:off x="9319033" y="1147600"/>
            <a:ext cx="1509900" cy="312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93" name="Google Shape;493;g2ea579abd3c_0_1239"/>
          <p:cNvSpPr txBox="1"/>
          <p:nvPr/>
        </p:nvSpPr>
        <p:spPr>
          <a:xfrm>
            <a:off x="92876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Consumo</a:t>
            </a:r>
            <a:endParaRPr sz="1500"/>
          </a:p>
        </p:txBody>
      </p:sp>
      <p:sp>
        <p:nvSpPr>
          <p:cNvPr id="494" name="Google Shape;494;g2ea579abd3c_0_1239"/>
          <p:cNvSpPr/>
          <p:nvPr/>
        </p:nvSpPr>
        <p:spPr>
          <a:xfrm>
            <a:off x="2415800" y="2782067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95" name="Google Shape;495;g2ea579abd3c_0_1239"/>
          <p:cNvSpPr txBox="1"/>
          <p:nvPr/>
        </p:nvSpPr>
        <p:spPr>
          <a:xfrm>
            <a:off x="2496428" y="27820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Orquestrador</a:t>
            </a:r>
            <a:endParaRPr sz="1500"/>
          </a:p>
        </p:txBody>
      </p:sp>
      <p:sp>
        <p:nvSpPr>
          <p:cNvPr id="496" name="Google Shape;496;g2ea579abd3c_0_1239"/>
          <p:cNvSpPr/>
          <p:nvPr/>
        </p:nvSpPr>
        <p:spPr>
          <a:xfrm>
            <a:off x="4129000" y="2782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97" name="Google Shape;497;g2ea579abd3c_0_1239"/>
          <p:cNvSpPr txBox="1"/>
          <p:nvPr/>
        </p:nvSpPr>
        <p:spPr>
          <a:xfrm>
            <a:off x="5455124" y="2720475"/>
            <a:ext cx="278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em Batch</a:t>
            </a:r>
            <a:endParaRPr sz="1500"/>
          </a:p>
        </p:txBody>
      </p:sp>
      <p:sp>
        <p:nvSpPr>
          <p:cNvPr id="498" name="Google Shape;498;g2ea579abd3c_0_1239"/>
          <p:cNvSpPr/>
          <p:nvPr/>
        </p:nvSpPr>
        <p:spPr>
          <a:xfrm>
            <a:off x="4129000" y="3594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99" name="Google Shape;499;g2ea579abd3c_0_1239"/>
          <p:cNvSpPr txBox="1"/>
          <p:nvPr/>
        </p:nvSpPr>
        <p:spPr>
          <a:xfrm>
            <a:off x="5048733" y="3492469"/>
            <a:ext cx="313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quase-tempo-real</a:t>
            </a:r>
            <a:endParaRPr sz="1500"/>
          </a:p>
        </p:txBody>
      </p:sp>
      <p:sp>
        <p:nvSpPr>
          <p:cNvPr id="500" name="Google Shape;500;g2ea579abd3c_0_1239"/>
          <p:cNvSpPr/>
          <p:nvPr/>
        </p:nvSpPr>
        <p:spPr>
          <a:xfrm>
            <a:off x="2415800" y="4385800"/>
            <a:ext cx="8413200" cy="86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01" name="Google Shape;501;g2ea579abd3c_0_1239"/>
          <p:cNvSpPr/>
          <p:nvPr/>
        </p:nvSpPr>
        <p:spPr>
          <a:xfrm>
            <a:off x="2871367" y="4480153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02" name="Google Shape;502;g2ea579abd3c_0_1239"/>
          <p:cNvSpPr txBox="1"/>
          <p:nvPr/>
        </p:nvSpPr>
        <p:spPr>
          <a:xfrm>
            <a:off x="3129280" y="4396285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Metadados</a:t>
            </a:r>
            <a:endParaRPr sz="1200"/>
          </a:p>
        </p:txBody>
      </p:sp>
      <p:sp>
        <p:nvSpPr>
          <p:cNvPr id="503" name="Google Shape;503;g2ea579abd3c_0_1239"/>
          <p:cNvSpPr/>
          <p:nvPr/>
        </p:nvSpPr>
        <p:spPr>
          <a:xfrm>
            <a:off x="4774033" y="4490628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04" name="Google Shape;504;g2ea579abd3c_0_1239"/>
          <p:cNvSpPr txBox="1"/>
          <p:nvPr/>
        </p:nvSpPr>
        <p:spPr>
          <a:xfrm>
            <a:off x="5031947" y="4406760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Catálogo</a:t>
            </a:r>
            <a:endParaRPr sz="1200"/>
          </a:p>
        </p:txBody>
      </p:sp>
      <p:sp>
        <p:nvSpPr>
          <p:cNvPr id="505" name="Google Shape;505;g2ea579abd3c_0_1239"/>
          <p:cNvSpPr/>
          <p:nvPr/>
        </p:nvSpPr>
        <p:spPr>
          <a:xfrm>
            <a:off x="6732167" y="4490639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06" name="Google Shape;506;g2ea579abd3c_0_1239"/>
          <p:cNvSpPr txBox="1"/>
          <p:nvPr/>
        </p:nvSpPr>
        <p:spPr>
          <a:xfrm>
            <a:off x="6990080" y="4406771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507" name="Google Shape;507;g2ea579abd3c_0_1239"/>
          <p:cNvSpPr/>
          <p:nvPr/>
        </p:nvSpPr>
        <p:spPr>
          <a:xfrm>
            <a:off x="8648400" y="4483404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08" name="Google Shape;508;g2ea579abd3c_0_1239"/>
          <p:cNvSpPr txBox="1"/>
          <p:nvPr/>
        </p:nvSpPr>
        <p:spPr>
          <a:xfrm>
            <a:off x="8906314" y="4399536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Qualidade</a:t>
            </a:r>
            <a:endParaRPr sz="1200"/>
          </a:p>
        </p:txBody>
      </p:sp>
      <p:sp>
        <p:nvSpPr>
          <p:cNvPr id="509" name="Google Shape;509;g2ea579abd3c_0_1239"/>
          <p:cNvSpPr/>
          <p:nvPr/>
        </p:nvSpPr>
        <p:spPr>
          <a:xfrm>
            <a:off x="765500" y="5367933"/>
            <a:ext cx="10063500" cy="4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10" name="Google Shape;510;g2ea579abd3c_0_1239"/>
          <p:cNvSpPr txBox="1"/>
          <p:nvPr/>
        </p:nvSpPr>
        <p:spPr>
          <a:xfrm>
            <a:off x="5213700" y="53814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Governança</a:t>
            </a:r>
            <a:endParaRPr sz="1500"/>
          </a:p>
        </p:txBody>
      </p:sp>
      <p:sp>
        <p:nvSpPr>
          <p:cNvPr id="511" name="Google Shape;511;g2ea579abd3c_0_1239"/>
          <p:cNvSpPr txBox="1"/>
          <p:nvPr/>
        </p:nvSpPr>
        <p:spPr>
          <a:xfrm>
            <a:off x="791300" y="1470667"/>
            <a:ext cx="1458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Sistemas que gerenciam os processos de negócio e geram os dados</a:t>
            </a:r>
            <a:endParaRPr sz="1100"/>
          </a:p>
        </p:txBody>
      </p:sp>
      <p:sp>
        <p:nvSpPr>
          <p:cNvPr id="512" name="Google Shape;512;g2ea579abd3c_0_1239"/>
          <p:cNvSpPr txBox="1"/>
          <p:nvPr/>
        </p:nvSpPr>
        <p:spPr>
          <a:xfrm>
            <a:off x="2387117" y="1505967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Métodos de ingestão dos dados para a plataforma: ETL; ELT; Pub/Sub; Fila; API, etc.</a:t>
            </a:r>
            <a:endParaRPr sz="1100"/>
          </a:p>
        </p:txBody>
      </p:sp>
      <p:sp>
        <p:nvSpPr>
          <p:cNvPr id="513" name="Google Shape;513;g2ea579abd3c_0_1239"/>
          <p:cNvSpPr txBox="1"/>
          <p:nvPr/>
        </p:nvSpPr>
        <p:spPr>
          <a:xfrm>
            <a:off x="2473033" y="3033700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Serviço que controla os processamentos de dados. Hora, método, frequência, etc.</a:t>
            </a:r>
            <a:endParaRPr sz="1100"/>
          </a:p>
        </p:txBody>
      </p:sp>
      <p:sp>
        <p:nvSpPr>
          <p:cNvPr id="514" name="Google Shape;514;g2ea579abd3c_0_1239"/>
          <p:cNvSpPr txBox="1"/>
          <p:nvPr/>
        </p:nvSpPr>
        <p:spPr>
          <a:xfrm>
            <a:off x="4381367" y="2948349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de forma espaçada no tempo e para um volume grande de dados</a:t>
            </a:r>
            <a:endParaRPr sz="1100"/>
          </a:p>
        </p:txBody>
      </p:sp>
      <p:sp>
        <p:nvSpPr>
          <p:cNvPr id="515" name="Google Shape;515;g2ea579abd3c_0_1239"/>
          <p:cNvSpPr txBox="1"/>
          <p:nvPr/>
        </p:nvSpPr>
        <p:spPr>
          <a:xfrm>
            <a:off x="4379035" y="3737224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assim que o registro chega ou em intervalos muito curtos de tempo (micro batch). Pouco volume.</a:t>
            </a:r>
            <a:endParaRPr sz="1100"/>
          </a:p>
        </p:txBody>
      </p:sp>
      <p:sp>
        <p:nvSpPr>
          <p:cNvPr id="516" name="Google Shape;516;g2ea579abd3c_0_1239"/>
          <p:cNvSpPr txBox="1"/>
          <p:nvPr/>
        </p:nvSpPr>
        <p:spPr>
          <a:xfrm>
            <a:off x="4194200" y="1742733"/>
            <a:ext cx="135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Dados no formato que foi ingerido. Por evento</a:t>
            </a:r>
            <a:endParaRPr sz="1100"/>
          </a:p>
        </p:txBody>
      </p:sp>
      <p:sp>
        <p:nvSpPr>
          <p:cNvPr id="517" name="Google Shape;517;g2ea579abd3c_0_1239"/>
          <p:cNvSpPr txBox="1"/>
          <p:nvPr/>
        </p:nvSpPr>
        <p:spPr>
          <a:xfrm>
            <a:off x="5921667" y="1649133"/>
            <a:ext cx="135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 limpo e tratado na sua granularidade mais baixa</a:t>
            </a:r>
            <a:endParaRPr sz="1100"/>
          </a:p>
        </p:txBody>
      </p:sp>
      <p:sp>
        <p:nvSpPr>
          <p:cNvPr id="518" name="Google Shape;518;g2ea579abd3c_0_1239"/>
          <p:cNvSpPr txBox="1"/>
          <p:nvPr/>
        </p:nvSpPr>
        <p:spPr>
          <a:xfrm>
            <a:off x="7623691" y="1642867"/>
            <a:ext cx="1356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 consolidado e orientado aos indicadores de negócio</a:t>
            </a:r>
            <a:endParaRPr sz="11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ea579abd3c_0_1280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Arquitetura de dados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g2ea579abd3c_0_1280"/>
          <p:cNvSpPr/>
          <p:nvPr/>
        </p:nvSpPr>
        <p:spPr>
          <a:xfrm>
            <a:off x="765500" y="1163233"/>
            <a:ext cx="1509900" cy="408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25" name="Google Shape;525;g2ea579abd3c_0_1280"/>
          <p:cNvSpPr txBox="1"/>
          <p:nvPr/>
        </p:nvSpPr>
        <p:spPr>
          <a:xfrm>
            <a:off x="7340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Sistemas Fonte</a:t>
            </a:r>
            <a:endParaRPr sz="1500"/>
          </a:p>
        </p:txBody>
      </p:sp>
      <p:sp>
        <p:nvSpPr>
          <p:cNvPr id="526" name="Google Shape;526;g2ea579abd3c_0_1280"/>
          <p:cNvSpPr/>
          <p:nvPr/>
        </p:nvSpPr>
        <p:spPr>
          <a:xfrm>
            <a:off x="24158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27" name="Google Shape;527;g2ea579abd3c_0_1280"/>
          <p:cNvSpPr txBox="1"/>
          <p:nvPr/>
        </p:nvSpPr>
        <p:spPr>
          <a:xfrm>
            <a:off x="2674603" y="1163233"/>
            <a:ext cx="99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Ingestão</a:t>
            </a:r>
            <a:endParaRPr sz="1500"/>
          </a:p>
        </p:txBody>
      </p:sp>
      <p:sp>
        <p:nvSpPr>
          <p:cNvPr id="528" name="Google Shape;528;g2ea579abd3c_0_1280"/>
          <p:cNvSpPr/>
          <p:nvPr/>
        </p:nvSpPr>
        <p:spPr>
          <a:xfrm>
            <a:off x="41290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29" name="Google Shape;529;g2ea579abd3c_0_1280"/>
          <p:cNvSpPr txBox="1"/>
          <p:nvPr/>
        </p:nvSpPr>
        <p:spPr>
          <a:xfrm>
            <a:off x="4194199" y="1163233"/>
            <a:ext cx="13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Bronze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Evento</a:t>
            </a:r>
            <a:endParaRPr sz="900"/>
          </a:p>
        </p:txBody>
      </p:sp>
      <p:sp>
        <p:nvSpPr>
          <p:cNvPr id="530" name="Google Shape;530;g2ea579abd3c_0_1280"/>
          <p:cNvSpPr/>
          <p:nvPr/>
        </p:nvSpPr>
        <p:spPr>
          <a:xfrm>
            <a:off x="58422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31" name="Google Shape;531;g2ea579abd3c_0_1280"/>
          <p:cNvSpPr txBox="1"/>
          <p:nvPr/>
        </p:nvSpPr>
        <p:spPr>
          <a:xfrm>
            <a:off x="5837259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Silver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Registro</a:t>
            </a:r>
            <a:endParaRPr sz="900"/>
          </a:p>
        </p:txBody>
      </p:sp>
      <p:sp>
        <p:nvSpPr>
          <p:cNvPr id="532" name="Google Shape;532;g2ea579abd3c_0_1280"/>
          <p:cNvSpPr/>
          <p:nvPr/>
        </p:nvSpPr>
        <p:spPr>
          <a:xfrm>
            <a:off x="7560333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33" name="Google Shape;533;g2ea579abd3c_0_1280"/>
          <p:cNvSpPr txBox="1"/>
          <p:nvPr/>
        </p:nvSpPr>
        <p:spPr>
          <a:xfrm>
            <a:off x="7555392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Gold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Negócio</a:t>
            </a:r>
            <a:endParaRPr sz="900"/>
          </a:p>
        </p:txBody>
      </p:sp>
      <p:sp>
        <p:nvSpPr>
          <p:cNvPr id="534" name="Google Shape;534;g2ea579abd3c_0_1280"/>
          <p:cNvSpPr/>
          <p:nvPr/>
        </p:nvSpPr>
        <p:spPr>
          <a:xfrm>
            <a:off x="9319033" y="1147600"/>
            <a:ext cx="1509900" cy="312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35" name="Google Shape;535;g2ea579abd3c_0_1280"/>
          <p:cNvSpPr txBox="1"/>
          <p:nvPr/>
        </p:nvSpPr>
        <p:spPr>
          <a:xfrm>
            <a:off x="92876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Consumo</a:t>
            </a:r>
            <a:endParaRPr sz="1500"/>
          </a:p>
        </p:txBody>
      </p:sp>
      <p:sp>
        <p:nvSpPr>
          <p:cNvPr id="536" name="Google Shape;536;g2ea579abd3c_0_1280"/>
          <p:cNvSpPr/>
          <p:nvPr/>
        </p:nvSpPr>
        <p:spPr>
          <a:xfrm>
            <a:off x="2415800" y="2782067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37" name="Google Shape;537;g2ea579abd3c_0_1280"/>
          <p:cNvSpPr txBox="1"/>
          <p:nvPr/>
        </p:nvSpPr>
        <p:spPr>
          <a:xfrm>
            <a:off x="2496428" y="27820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Orquestrador</a:t>
            </a:r>
            <a:endParaRPr sz="1500"/>
          </a:p>
        </p:txBody>
      </p:sp>
      <p:sp>
        <p:nvSpPr>
          <p:cNvPr id="538" name="Google Shape;538;g2ea579abd3c_0_1280"/>
          <p:cNvSpPr/>
          <p:nvPr/>
        </p:nvSpPr>
        <p:spPr>
          <a:xfrm>
            <a:off x="4129000" y="2782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39" name="Google Shape;539;g2ea579abd3c_0_1280"/>
          <p:cNvSpPr txBox="1"/>
          <p:nvPr/>
        </p:nvSpPr>
        <p:spPr>
          <a:xfrm>
            <a:off x="5455123" y="2720475"/>
            <a:ext cx="2913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em Batch</a:t>
            </a:r>
            <a:endParaRPr sz="1500"/>
          </a:p>
        </p:txBody>
      </p:sp>
      <p:sp>
        <p:nvSpPr>
          <p:cNvPr id="540" name="Google Shape;540;g2ea579abd3c_0_1280"/>
          <p:cNvSpPr/>
          <p:nvPr/>
        </p:nvSpPr>
        <p:spPr>
          <a:xfrm>
            <a:off x="4129000" y="3594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41" name="Google Shape;541;g2ea579abd3c_0_1280"/>
          <p:cNvSpPr txBox="1"/>
          <p:nvPr/>
        </p:nvSpPr>
        <p:spPr>
          <a:xfrm>
            <a:off x="5048733" y="3492469"/>
            <a:ext cx="313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quase-tempo-real</a:t>
            </a:r>
            <a:endParaRPr sz="1500"/>
          </a:p>
        </p:txBody>
      </p:sp>
      <p:sp>
        <p:nvSpPr>
          <p:cNvPr id="542" name="Google Shape;542;g2ea579abd3c_0_1280"/>
          <p:cNvSpPr/>
          <p:nvPr/>
        </p:nvSpPr>
        <p:spPr>
          <a:xfrm>
            <a:off x="2415800" y="4385800"/>
            <a:ext cx="8413200" cy="86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43" name="Google Shape;543;g2ea579abd3c_0_1280"/>
          <p:cNvSpPr/>
          <p:nvPr/>
        </p:nvSpPr>
        <p:spPr>
          <a:xfrm>
            <a:off x="2871367" y="4480153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44" name="Google Shape;544;g2ea579abd3c_0_1280"/>
          <p:cNvSpPr txBox="1"/>
          <p:nvPr/>
        </p:nvSpPr>
        <p:spPr>
          <a:xfrm>
            <a:off x="3129280" y="4396285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Metadados</a:t>
            </a:r>
            <a:endParaRPr sz="1200"/>
          </a:p>
        </p:txBody>
      </p:sp>
      <p:sp>
        <p:nvSpPr>
          <p:cNvPr id="545" name="Google Shape;545;g2ea579abd3c_0_1280"/>
          <p:cNvSpPr/>
          <p:nvPr/>
        </p:nvSpPr>
        <p:spPr>
          <a:xfrm>
            <a:off x="4774033" y="4490628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46" name="Google Shape;546;g2ea579abd3c_0_1280"/>
          <p:cNvSpPr txBox="1"/>
          <p:nvPr/>
        </p:nvSpPr>
        <p:spPr>
          <a:xfrm>
            <a:off x="5031947" y="4406760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Catálogo</a:t>
            </a:r>
            <a:endParaRPr sz="1200"/>
          </a:p>
        </p:txBody>
      </p:sp>
      <p:sp>
        <p:nvSpPr>
          <p:cNvPr id="547" name="Google Shape;547;g2ea579abd3c_0_1280"/>
          <p:cNvSpPr/>
          <p:nvPr/>
        </p:nvSpPr>
        <p:spPr>
          <a:xfrm>
            <a:off x="6732167" y="4490639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48" name="Google Shape;548;g2ea579abd3c_0_1280"/>
          <p:cNvSpPr txBox="1"/>
          <p:nvPr/>
        </p:nvSpPr>
        <p:spPr>
          <a:xfrm>
            <a:off x="6990080" y="4406771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549" name="Google Shape;549;g2ea579abd3c_0_1280"/>
          <p:cNvSpPr/>
          <p:nvPr/>
        </p:nvSpPr>
        <p:spPr>
          <a:xfrm>
            <a:off x="8648400" y="4483404"/>
            <a:ext cx="15099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50" name="Google Shape;550;g2ea579abd3c_0_1280"/>
          <p:cNvSpPr txBox="1"/>
          <p:nvPr/>
        </p:nvSpPr>
        <p:spPr>
          <a:xfrm>
            <a:off x="8906314" y="4399536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Qualidade</a:t>
            </a:r>
            <a:endParaRPr sz="1200"/>
          </a:p>
        </p:txBody>
      </p:sp>
      <p:sp>
        <p:nvSpPr>
          <p:cNvPr id="551" name="Google Shape;551;g2ea579abd3c_0_1280"/>
          <p:cNvSpPr/>
          <p:nvPr/>
        </p:nvSpPr>
        <p:spPr>
          <a:xfrm>
            <a:off x="765500" y="5367933"/>
            <a:ext cx="10063500" cy="4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52" name="Google Shape;552;g2ea579abd3c_0_1280"/>
          <p:cNvSpPr txBox="1"/>
          <p:nvPr/>
        </p:nvSpPr>
        <p:spPr>
          <a:xfrm>
            <a:off x="5213700" y="53814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Governança</a:t>
            </a:r>
            <a:endParaRPr sz="1500"/>
          </a:p>
        </p:txBody>
      </p:sp>
      <p:sp>
        <p:nvSpPr>
          <p:cNvPr id="553" name="Google Shape;553;g2ea579abd3c_0_1280"/>
          <p:cNvSpPr txBox="1"/>
          <p:nvPr/>
        </p:nvSpPr>
        <p:spPr>
          <a:xfrm>
            <a:off x="791300" y="1470667"/>
            <a:ext cx="1458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Sistemas que gerenciam os processos de negócio e geram os dados</a:t>
            </a:r>
            <a:endParaRPr sz="1100"/>
          </a:p>
        </p:txBody>
      </p:sp>
      <p:sp>
        <p:nvSpPr>
          <p:cNvPr id="554" name="Google Shape;554;g2ea579abd3c_0_1280"/>
          <p:cNvSpPr txBox="1"/>
          <p:nvPr/>
        </p:nvSpPr>
        <p:spPr>
          <a:xfrm>
            <a:off x="2387117" y="1505967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Métodos de ingestão dos dados para a plataforma: ETL; ELT; Pub/Sub; Fila; API, etc.</a:t>
            </a:r>
            <a:endParaRPr sz="1100"/>
          </a:p>
        </p:txBody>
      </p:sp>
      <p:sp>
        <p:nvSpPr>
          <p:cNvPr id="555" name="Google Shape;555;g2ea579abd3c_0_1280"/>
          <p:cNvSpPr txBox="1"/>
          <p:nvPr/>
        </p:nvSpPr>
        <p:spPr>
          <a:xfrm>
            <a:off x="2473033" y="3033700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Serviço que controla os processamentos de dados. Hora, método, frequência, etc.</a:t>
            </a:r>
            <a:endParaRPr sz="1100"/>
          </a:p>
        </p:txBody>
      </p:sp>
      <p:sp>
        <p:nvSpPr>
          <p:cNvPr id="556" name="Google Shape;556;g2ea579abd3c_0_1280"/>
          <p:cNvSpPr txBox="1"/>
          <p:nvPr/>
        </p:nvSpPr>
        <p:spPr>
          <a:xfrm>
            <a:off x="4381367" y="2948349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de forma espaçada no tempo e para um volume grande de dados</a:t>
            </a:r>
            <a:endParaRPr sz="1100"/>
          </a:p>
        </p:txBody>
      </p:sp>
      <p:sp>
        <p:nvSpPr>
          <p:cNvPr id="557" name="Google Shape;557;g2ea579abd3c_0_1280"/>
          <p:cNvSpPr txBox="1"/>
          <p:nvPr/>
        </p:nvSpPr>
        <p:spPr>
          <a:xfrm>
            <a:off x="4379035" y="3737224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assim que o registro chega ou em intervalos muito curtos de tempo (micro batch). Pouco volume.</a:t>
            </a:r>
            <a:endParaRPr sz="1100"/>
          </a:p>
        </p:txBody>
      </p:sp>
      <p:sp>
        <p:nvSpPr>
          <p:cNvPr id="558" name="Google Shape;558;g2ea579abd3c_0_1280"/>
          <p:cNvSpPr txBox="1"/>
          <p:nvPr/>
        </p:nvSpPr>
        <p:spPr>
          <a:xfrm>
            <a:off x="4194200" y="1742733"/>
            <a:ext cx="135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Dados no formato que foi ingerido. Por evento</a:t>
            </a:r>
            <a:endParaRPr sz="1100"/>
          </a:p>
        </p:txBody>
      </p:sp>
      <p:sp>
        <p:nvSpPr>
          <p:cNvPr id="559" name="Google Shape;559;g2ea579abd3c_0_1280"/>
          <p:cNvSpPr txBox="1"/>
          <p:nvPr/>
        </p:nvSpPr>
        <p:spPr>
          <a:xfrm>
            <a:off x="5921667" y="1649133"/>
            <a:ext cx="135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 limpo e tratado na sua granularidade mais baixa</a:t>
            </a:r>
            <a:endParaRPr sz="1100"/>
          </a:p>
        </p:txBody>
      </p:sp>
      <p:sp>
        <p:nvSpPr>
          <p:cNvPr id="560" name="Google Shape;560;g2ea579abd3c_0_1280"/>
          <p:cNvSpPr txBox="1"/>
          <p:nvPr/>
        </p:nvSpPr>
        <p:spPr>
          <a:xfrm>
            <a:off x="7623691" y="1642867"/>
            <a:ext cx="1356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 consolidado e orientado aos indicadores de negócio</a:t>
            </a:r>
            <a:endParaRPr sz="1100"/>
          </a:p>
        </p:txBody>
      </p:sp>
      <p:sp>
        <p:nvSpPr>
          <p:cNvPr id="561" name="Google Shape;561;g2ea579abd3c_0_1280"/>
          <p:cNvSpPr txBox="1"/>
          <p:nvPr/>
        </p:nvSpPr>
        <p:spPr>
          <a:xfrm>
            <a:off x="9396025" y="1552867"/>
            <a:ext cx="13560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Dados disponibilizados em ferramentas de apresentação de dashboards, relatórios, modelos de ML e outros sistemas transacionais</a:t>
            </a:r>
            <a:endParaRPr sz="11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ea579abd3c_0_1322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Arquitetura de dados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g2ea579abd3c_0_1322"/>
          <p:cNvSpPr/>
          <p:nvPr/>
        </p:nvSpPr>
        <p:spPr>
          <a:xfrm>
            <a:off x="765500" y="1163233"/>
            <a:ext cx="1509900" cy="408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68" name="Google Shape;568;g2ea579abd3c_0_1322"/>
          <p:cNvSpPr txBox="1"/>
          <p:nvPr/>
        </p:nvSpPr>
        <p:spPr>
          <a:xfrm>
            <a:off x="7340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Sistemas Fonte</a:t>
            </a:r>
            <a:endParaRPr sz="1500"/>
          </a:p>
        </p:txBody>
      </p:sp>
      <p:sp>
        <p:nvSpPr>
          <p:cNvPr id="569" name="Google Shape;569;g2ea579abd3c_0_1322"/>
          <p:cNvSpPr/>
          <p:nvPr/>
        </p:nvSpPr>
        <p:spPr>
          <a:xfrm>
            <a:off x="24158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70" name="Google Shape;570;g2ea579abd3c_0_1322"/>
          <p:cNvSpPr txBox="1"/>
          <p:nvPr/>
        </p:nvSpPr>
        <p:spPr>
          <a:xfrm>
            <a:off x="2674603" y="1163233"/>
            <a:ext cx="99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Ingestão</a:t>
            </a:r>
            <a:endParaRPr sz="1500"/>
          </a:p>
        </p:txBody>
      </p:sp>
      <p:sp>
        <p:nvSpPr>
          <p:cNvPr id="571" name="Google Shape;571;g2ea579abd3c_0_1322"/>
          <p:cNvSpPr/>
          <p:nvPr/>
        </p:nvSpPr>
        <p:spPr>
          <a:xfrm>
            <a:off x="41290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72" name="Google Shape;572;g2ea579abd3c_0_1322"/>
          <p:cNvSpPr txBox="1"/>
          <p:nvPr/>
        </p:nvSpPr>
        <p:spPr>
          <a:xfrm>
            <a:off x="4194199" y="1163233"/>
            <a:ext cx="13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Bronze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Evento</a:t>
            </a:r>
            <a:endParaRPr sz="900"/>
          </a:p>
        </p:txBody>
      </p:sp>
      <p:sp>
        <p:nvSpPr>
          <p:cNvPr id="573" name="Google Shape;573;g2ea579abd3c_0_1322"/>
          <p:cNvSpPr/>
          <p:nvPr/>
        </p:nvSpPr>
        <p:spPr>
          <a:xfrm>
            <a:off x="58422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74" name="Google Shape;574;g2ea579abd3c_0_1322"/>
          <p:cNvSpPr txBox="1"/>
          <p:nvPr/>
        </p:nvSpPr>
        <p:spPr>
          <a:xfrm>
            <a:off x="5837259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Silver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Registro</a:t>
            </a:r>
            <a:endParaRPr sz="900"/>
          </a:p>
        </p:txBody>
      </p:sp>
      <p:sp>
        <p:nvSpPr>
          <p:cNvPr id="575" name="Google Shape;575;g2ea579abd3c_0_1322"/>
          <p:cNvSpPr/>
          <p:nvPr/>
        </p:nvSpPr>
        <p:spPr>
          <a:xfrm>
            <a:off x="7560333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76" name="Google Shape;576;g2ea579abd3c_0_1322"/>
          <p:cNvSpPr txBox="1"/>
          <p:nvPr/>
        </p:nvSpPr>
        <p:spPr>
          <a:xfrm>
            <a:off x="7555392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Gold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Negócio</a:t>
            </a:r>
            <a:endParaRPr sz="900"/>
          </a:p>
        </p:txBody>
      </p:sp>
      <p:sp>
        <p:nvSpPr>
          <p:cNvPr id="577" name="Google Shape;577;g2ea579abd3c_0_1322"/>
          <p:cNvSpPr/>
          <p:nvPr/>
        </p:nvSpPr>
        <p:spPr>
          <a:xfrm>
            <a:off x="9319033" y="1147600"/>
            <a:ext cx="1509900" cy="312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78" name="Google Shape;578;g2ea579abd3c_0_1322"/>
          <p:cNvSpPr txBox="1"/>
          <p:nvPr/>
        </p:nvSpPr>
        <p:spPr>
          <a:xfrm>
            <a:off x="92876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Consumo</a:t>
            </a:r>
            <a:endParaRPr sz="1500"/>
          </a:p>
        </p:txBody>
      </p:sp>
      <p:sp>
        <p:nvSpPr>
          <p:cNvPr id="579" name="Google Shape;579;g2ea579abd3c_0_1322"/>
          <p:cNvSpPr/>
          <p:nvPr/>
        </p:nvSpPr>
        <p:spPr>
          <a:xfrm>
            <a:off x="2415800" y="2782067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80" name="Google Shape;580;g2ea579abd3c_0_1322"/>
          <p:cNvSpPr txBox="1"/>
          <p:nvPr/>
        </p:nvSpPr>
        <p:spPr>
          <a:xfrm>
            <a:off x="2496428" y="27820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Orquestrador</a:t>
            </a:r>
            <a:endParaRPr sz="1500"/>
          </a:p>
        </p:txBody>
      </p:sp>
      <p:sp>
        <p:nvSpPr>
          <p:cNvPr id="581" name="Google Shape;581;g2ea579abd3c_0_1322"/>
          <p:cNvSpPr/>
          <p:nvPr/>
        </p:nvSpPr>
        <p:spPr>
          <a:xfrm>
            <a:off x="4129000" y="2782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82" name="Google Shape;582;g2ea579abd3c_0_1322"/>
          <p:cNvSpPr txBox="1"/>
          <p:nvPr/>
        </p:nvSpPr>
        <p:spPr>
          <a:xfrm>
            <a:off x="5455123" y="2720475"/>
            <a:ext cx="292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em Batch</a:t>
            </a:r>
            <a:endParaRPr sz="1500"/>
          </a:p>
        </p:txBody>
      </p:sp>
      <p:sp>
        <p:nvSpPr>
          <p:cNvPr id="583" name="Google Shape;583;g2ea579abd3c_0_1322"/>
          <p:cNvSpPr/>
          <p:nvPr/>
        </p:nvSpPr>
        <p:spPr>
          <a:xfrm>
            <a:off x="4129000" y="3594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84" name="Google Shape;584;g2ea579abd3c_0_1322"/>
          <p:cNvSpPr txBox="1"/>
          <p:nvPr/>
        </p:nvSpPr>
        <p:spPr>
          <a:xfrm>
            <a:off x="5048733" y="3492469"/>
            <a:ext cx="313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quase-tempo-real</a:t>
            </a:r>
            <a:endParaRPr sz="1500"/>
          </a:p>
        </p:txBody>
      </p:sp>
      <p:sp>
        <p:nvSpPr>
          <p:cNvPr id="585" name="Google Shape;585;g2ea579abd3c_0_1322"/>
          <p:cNvSpPr/>
          <p:nvPr/>
        </p:nvSpPr>
        <p:spPr>
          <a:xfrm>
            <a:off x="2415800" y="4385800"/>
            <a:ext cx="8413200" cy="867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86" name="Google Shape;586;g2ea579abd3c_0_1322"/>
          <p:cNvSpPr/>
          <p:nvPr/>
        </p:nvSpPr>
        <p:spPr>
          <a:xfrm>
            <a:off x="2871367" y="4480153"/>
            <a:ext cx="15099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87" name="Google Shape;587;g2ea579abd3c_0_1322"/>
          <p:cNvSpPr txBox="1"/>
          <p:nvPr/>
        </p:nvSpPr>
        <p:spPr>
          <a:xfrm>
            <a:off x="3129280" y="4396285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Metadados</a:t>
            </a:r>
            <a:endParaRPr sz="1200"/>
          </a:p>
        </p:txBody>
      </p:sp>
      <p:sp>
        <p:nvSpPr>
          <p:cNvPr id="588" name="Google Shape;588;g2ea579abd3c_0_1322"/>
          <p:cNvSpPr/>
          <p:nvPr/>
        </p:nvSpPr>
        <p:spPr>
          <a:xfrm>
            <a:off x="4774033" y="4490628"/>
            <a:ext cx="1509900" cy="67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89" name="Google Shape;589;g2ea579abd3c_0_1322"/>
          <p:cNvSpPr txBox="1"/>
          <p:nvPr/>
        </p:nvSpPr>
        <p:spPr>
          <a:xfrm>
            <a:off x="5031947" y="4406760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Catálogo</a:t>
            </a:r>
            <a:endParaRPr sz="1200"/>
          </a:p>
        </p:txBody>
      </p:sp>
      <p:sp>
        <p:nvSpPr>
          <p:cNvPr id="590" name="Google Shape;590;g2ea579abd3c_0_1322"/>
          <p:cNvSpPr/>
          <p:nvPr/>
        </p:nvSpPr>
        <p:spPr>
          <a:xfrm>
            <a:off x="6732167" y="4490639"/>
            <a:ext cx="1509900" cy="67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91" name="Google Shape;591;g2ea579abd3c_0_1322"/>
          <p:cNvSpPr txBox="1"/>
          <p:nvPr/>
        </p:nvSpPr>
        <p:spPr>
          <a:xfrm>
            <a:off x="6990080" y="4406771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592" name="Google Shape;592;g2ea579abd3c_0_1322"/>
          <p:cNvSpPr/>
          <p:nvPr/>
        </p:nvSpPr>
        <p:spPr>
          <a:xfrm>
            <a:off x="8648400" y="4483404"/>
            <a:ext cx="1509900" cy="67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93" name="Google Shape;593;g2ea579abd3c_0_1322"/>
          <p:cNvSpPr txBox="1"/>
          <p:nvPr/>
        </p:nvSpPr>
        <p:spPr>
          <a:xfrm>
            <a:off x="8906314" y="4399536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Qualidade</a:t>
            </a:r>
            <a:endParaRPr sz="1200"/>
          </a:p>
        </p:txBody>
      </p:sp>
      <p:sp>
        <p:nvSpPr>
          <p:cNvPr id="594" name="Google Shape;594;g2ea579abd3c_0_1322"/>
          <p:cNvSpPr/>
          <p:nvPr/>
        </p:nvSpPr>
        <p:spPr>
          <a:xfrm>
            <a:off x="765500" y="5367933"/>
            <a:ext cx="10063500" cy="4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95" name="Google Shape;595;g2ea579abd3c_0_1322"/>
          <p:cNvSpPr txBox="1"/>
          <p:nvPr/>
        </p:nvSpPr>
        <p:spPr>
          <a:xfrm>
            <a:off x="5213700" y="53814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Governança</a:t>
            </a:r>
            <a:endParaRPr sz="1500"/>
          </a:p>
        </p:txBody>
      </p:sp>
      <p:sp>
        <p:nvSpPr>
          <p:cNvPr id="596" name="Google Shape;596;g2ea579abd3c_0_1322"/>
          <p:cNvSpPr txBox="1"/>
          <p:nvPr/>
        </p:nvSpPr>
        <p:spPr>
          <a:xfrm>
            <a:off x="791300" y="1470667"/>
            <a:ext cx="1458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Sistemas que gerenciam os processos de negócio e geram os dados</a:t>
            </a:r>
            <a:endParaRPr sz="1100"/>
          </a:p>
        </p:txBody>
      </p:sp>
      <p:sp>
        <p:nvSpPr>
          <p:cNvPr id="597" name="Google Shape;597;g2ea579abd3c_0_1322"/>
          <p:cNvSpPr txBox="1"/>
          <p:nvPr/>
        </p:nvSpPr>
        <p:spPr>
          <a:xfrm>
            <a:off x="2387117" y="1505967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Métodos de ingestão dos dados para a plataforma: ETL; ELT; Pub/Sub; Fila; API, etc.</a:t>
            </a:r>
            <a:endParaRPr sz="1100"/>
          </a:p>
        </p:txBody>
      </p:sp>
      <p:sp>
        <p:nvSpPr>
          <p:cNvPr id="598" name="Google Shape;598;g2ea579abd3c_0_1322"/>
          <p:cNvSpPr txBox="1"/>
          <p:nvPr/>
        </p:nvSpPr>
        <p:spPr>
          <a:xfrm>
            <a:off x="2473033" y="3033700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Serviço que controla os processamentos de dados. Hora, método, frequência, etc.</a:t>
            </a:r>
            <a:endParaRPr sz="1100"/>
          </a:p>
        </p:txBody>
      </p:sp>
      <p:sp>
        <p:nvSpPr>
          <p:cNvPr id="599" name="Google Shape;599;g2ea579abd3c_0_1322"/>
          <p:cNvSpPr txBox="1"/>
          <p:nvPr/>
        </p:nvSpPr>
        <p:spPr>
          <a:xfrm>
            <a:off x="4381367" y="2948349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de forma espaçada no tempo e para um volume grande de dados</a:t>
            </a:r>
            <a:endParaRPr sz="1100"/>
          </a:p>
        </p:txBody>
      </p:sp>
      <p:sp>
        <p:nvSpPr>
          <p:cNvPr id="600" name="Google Shape;600;g2ea579abd3c_0_1322"/>
          <p:cNvSpPr txBox="1"/>
          <p:nvPr/>
        </p:nvSpPr>
        <p:spPr>
          <a:xfrm>
            <a:off x="4379035" y="3737224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assim que o registro chega ou em intervalos muito curtos de tempo (micro batch). Pouco volume.</a:t>
            </a:r>
            <a:endParaRPr sz="1100"/>
          </a:p>
        </p:txBody>
      </p:sp>
      <p:sp>
        <p:nvSpPr>
          <p:cNvPr id="601" name="Google Shape;601;g2ea579abd3c_0_1322"/>
          <p:cNvSpPr txBox="1"/>
          <p:nvPr/>
        </p:nvSpPr>
        <p:spPr>
          <a:xfrm>
            <a:off x="4194200" y="1742733"/>
            <a:ext cx="135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Dados no formato que foi ingerido. Por evento</a:t>
            </a:r>
            <a:endParaRPr sz="1100"/>
          </a:p>
        </p:txBody>
      </p:sp>
      <p:sp>
        <p:nvSpPr>
          <p:cNvPr id="602" name="Google Shape;602;g2ea579abd3c_0_1322"/>
          <p:cNvSpPr txBox="1"/>
          <p:nvPr/>
        </p:nvSpPr>
        <p:spPr>
          <a:xfrm>
            <a:off x="5921667" y="1649133"/>
            <a:ext cx="135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 limpo e tratado na sua granularidade mais baixa</a:t>
            </a:r>
            <a:endParaRPr sz="1100"/>
          </a:p>
        </p:txBody>
      </p:sp>
      <p:sp>
        <p:nvSpPr>
          <p:cNvPr id="603" name="Google Shape;603;g2ea579abd3c_0_1322"/>
          <p:cNvSpPr txBox="1"/>
          <p:nvPr/>
        </p:nvSpPr>
        <p:spPr>
          <a:xfrm>
            <a:off x="7623691" y="1642867"/>
            <a:ext cx="1356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 consolidado e orientado aos indicadores de negócio</a:t>
            </a:r>
            <a:endParaRPr sz="1100"/>
          </a:p>
        </p:txBody>
      </p:sp>
      <p:sp>
        <p:nvSpPr>
          <p:cNvPr id="604" name="Google Shape;604;g2ea579abd3c_0_1322"/>
          <p:cNvSpPr txBox="1"/>
          <p:nvPr/>
        </p:nvSpPr>
        <p:spPr>
          <a:xfrm>
            <a:off x="9396025" y="1552867"/>
            <a:ext cx="13560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Dados disponibilizados em ferramentas de apresentação de dashboards, relatórios, modelos de ML e outros sistemas transacionais</a:t>
            </a:r>
            <a:endParaRPr sz="1100"/>
          </a:p>
        </p:txBody>
      </p:sp>
      <p:sp>
        <p:nvSpPr>
          <p:cNvPr id="605" name="Google Shape;605;g2ea579abd3c_0_1322"/>
          <p:cNvSpPr txBox="1"/>
          <p:nvPr/>
        </p:nvSpPr>
        <p:spPr>
          <a:xfrm>
            <a:off x="2867318" y="4590000"/>
            <a:ext cx="15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Informação complementar sobre os dados</a:t>
            </a:r>
            <a:endParaRPr sz="9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ea579abd3c_0_1365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Arquitetura de dados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g2ea579abd3c_0_1365"/>
          <p:cNvSpPr/>
          <p:nvPr/>
        </p:nvSpPr>
        <p:spPr>
          <a:xfrm>
            <a:off x="765500" y="1163233"/>
            <a:ext cx="1509900" cy="408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12" name="Google Shape;612;g2ea579abd3c_0_1365"/>
          <p:cNvSpPr txBox="1"/>
          <p:nvPr/>
        </p:nvSpPr>
        <p:spPr>
          <a:xfrm>
            <a:off x="7340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Sistemas Fonte</a:t>
            </a:r>
            <a:endParaRPr sz="1500"/>
          </a:p>
        </p:txBody>
      </p:sp>
      <p:sp>
        <p:nvSpPr>
          <p:cNvPr id="613" name="Google Shape;613;g2ea579abd3c_0_1365"/>
          <p:cNvSpPr/>
          <p:nvPr/>
        </p:nvSpPr>
        <p:spPr>
          <a:xfrm>
            <a:off x="24158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14" name="Google Shape;614;g2ea579abd3c_0_1365"/>
          <p:cNvSpPr txBox="1"/>
          <p:nvPr/>
        </p:nvSpPr>
        <p:spPr>
          <a:xfrm>
            <a:off x="2674603" y="1163233"/>
            <a:ext cx="99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Ingestão</a:t>
            </a:r>
            <a:endParaRPr sz="1500"/>
          </a:p>
        </p:txBody>
      </p:sp>
      <p:sp>
        <p:nvSpPr>
          <p:cNvPr id="615" name="Google Shape;615;g2ea579abd3c_0_1365"/>
          <p:cNvSpPr/>
          <p:nvPr/>
        </p:nvSpPr>
        <p:spPr>
          <a:xfrm>
            <a:off x="41290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16" name="Google Shape;616;g2ea579abd3c_0_1365"/>
          <p:cNvSpPr txBox="1"/>
          <p:nvPr/>
        </p:nvSpPr>
        <p:spPr>
          <a:xfrm>
            <a:off x="4194199" y="1163233"/>
            <a:ext cx="13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Bronze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Evento</a:t>
            </a:r>
            <a:endParaRPr sz="900"/>
          </a:p>
        </p:txBody>
      </p:sp>
      <p:sp>
        <p:nvSpPr>
          <p:cNvPr id="617" name="Google Shape;617;g2ea579abd3c_0_1365"/>
          <p:cNvSpPr/>
          <p:nvPr/>
        </p:nvSpPr>
        <p:spPr>
          <a:xfrm>
            <a:off x="58422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18" name="Google Shape;618;g2ea579abd3c_0_1365"/>
          <p:cNvSpPr txBox="1"/>
          <p:nvPr/>
        </p:nvSpPr>
        <p:spPr>
          <a:xfrm>
            <a:off x="5837259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Silver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Registro</a:t>
            </a:r>
            <a:endParaRPr sz="900"/>
          </a:p>
        </p:txBody>
      </p:sp>
      <p:sp>
        <p:nvSpPr>
          <p:cNvPr id="619" name="Google Shape;619;g2ea579abd3c_0_1365"/>
          <p:cNvSpPr/>
          <p:nvPr/>
        </p:nvSpPr>
        <p:spPr>
          <a:xfrm>
            <a:off x="7560333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20" name="Google Shape;620;g2ea579abd3c_0_1365"/>
          <p:cNvSpPr txBox="1"/>
          <p:nvPr/>
        </p:nvSpPr>
        <p:spPr>
          <a:xfrm>
            <a:off x="7555392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Gold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Negócio</a:t>
            </a:r>
            <a:endParaRPr sz="900"/>
          </a:p>
        </p:txBody>
      </p:sp>
      <p:sp>
        <p:nvSpPr>
          <p:cNvPr id="621" name="Google Shape;621;g2ea579abd3c_0_1365"/>
          <p:cNvSpPr/>
          <p:nvPr/>
        </p:nvSpPr>
        <p:spPr>
          <a:xfrm>
            <a:off x="9319033" y="1147600"/>
            <a:ext cx="1509900" cy="312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22" name="Google Shape;622;g2ea579abd3c_0_1365"/>
          <p:cNvSpPr txBox="1"/>
          <p:nvPr/>
        </p:nvSpPr>
        <p:spPr>
          <a:xfrm>
            <a:off x="92876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Consumo</a:t>
            </a:r>
            <a:endParaRPr sz="1500"/>
          </a:p>
        </p:txBody>
      </p:sp>
      <p:sp>
        <p:nvSpPr>
          <p:cNvPr id="623" name="Google Shape;623;g2ea579abd3c_0_1365"/>
          <p:cNvSpPr/>
          <p:nvPr/>
        </p:nvSpPr>
        <p:spPr>
          <a:xfrm>
            <a:off x="2415800" y="2782067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24" name="Google Shape;624;g2ea579abd3c_0_1365"/>
          <p:cNvSpPr txBox="1"/>
          <p:nvPr/>
        </p:nvSpPr>
        <p:spPr>
          <a:xfrm>
            <a:off x="2496428" y="27820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Orquestrador</a:t>
            </a:r>
            <a:endParaRPr sz="1500"/>
          </a:p>
        </p:txBody>
      </p:sp>
      <p:sp>
        <p:nvSpPr>
          <p:cNvPr id="625" name="Google Shape;625;g2ea579abd3c_0_1365"/>
          <p:cNvSpPr/>
          <p:nvPr/>
        </p:nvSpPr>
        <p:spPr>
          <a:xfrm>
            <a:off x="4129000" y="2782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26" name="Google Shape;626;g2ea579abd3c_0_1365"/>
          <p:cNvSpPr txBox="1"/>
          <p:nvPr/>
        </p:nvSpPr>
        <p:spPr>
          <a:xfrm>
            <a:off x="5455123" y="2720475"/>
            <a:ext cx="292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em Batch</a:t>
            </a:r>
            <a:endParaRPr sz="1500"/>
          </a:p>
        </p:txBody>
      </p:sp>
      <p:sp>
        <p:nvSpPr>
          <p:cNvPr id="627" name="Google Shape;627;g2ea579abd3c_0_1365"/>
          <p:cNvSpPr/>
          <p:nvPr/>
        </p:nvSpPr>
        <p:spPr>
          <a:xfrm>
            <a:off x="4129000" y="3594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28" name="Google Shape;628;g2ea579abd3c_0_1365"/>
          <p:cNvSpPr txBox="1"/>
          <p:nvPr/>
        </p:nvSpPr>
        <p:spPr>
          <a:xfrm>
            <a:off x="5048733" y="3492469"/>
            <a:ext cx="313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quase-tempo-real</a:t>
            </a:r>
            <a:endParaRPr sz="1500"/>
          </a:p>
        </p:txBody>
      </p:sp>
      <p:sp>
        <p:nvSpPr>
          <p:cNvPr id="629" name="Google Shape;629;g2ea579abd3c_0_1365"/>
          <p:cNvSpPr/>
          <p:nvPr/>
        </p:nvSpPr>
        <p:spPr>
          <a:xfrm>
            <a:off x="2415800" y="4385800"/>
            <a:ext cx="8413200" cy="867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30" name="Google Shape;630;g2ea579abd3c_0_1365"/>
          <p:cNvSpPr/>
          <p:nvPr/>
        </p:nvSpPr>
        <p:spPr>
          <a:xfrm>
            <a:off x="2871367" y="4480153"/>
            <a:ext cx="15099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31" name="Google Shape;631;g2ea579abd3c_0_1365"/>
          <p:cNvSpPr txBox="1"/>
          <p:nvPr/>
        </p:nvSpPr>
        <p:spPr>
          <a:xfrm>
            <a:off x="3129280" y="4396285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Metadados</a:t>
            </a:r>
            <a:endParaRPr sz="1200"/>
          </a:p>
        </p:txBody>
      </p:sp>
      <p:sp>
        <p:nvSpPr>
          <p:cNvPr id="632" name="Google Shape;632;g2ea579abd3c_0_1365"/>
          <p:cNvSpPr/>
          <p:nvPr/>
        </p:nvSpPr>
        <p:spPr>
          <a:xfrm>
            <a:off x="4774033" y="4490628"/>
            <a:ext cx="15099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33" name="Google Shape;633;g2ea579abd3c_0_1365"/>
          <p:cNvSpPr txBox="1"/>
          <p:nvPr/>
        </p:nvSpPr>
        <p:spPr>
          <a:xfrm>
            <a:off x="5031947" y="4406760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Catálogo</a:t>
            </a:r>
            <a:endParaRPr sz="1200"/>
          </a:p>
        </p:txBody>
      </p:sp>
      <p:sp>
        <p:nvSpPr>
          <p:cNvPr id="634" name="Google Shape;634;g2ea579abd3c_0_1365"/>
          <p:cNvSpPr/>
          <p:nvPr/>
        </p:nvSpPr>
        <p:spPr>
          <a:xfrm>
            <a:off x="6732167" y="4490639"/>
            <a:ext cx="1509900" cy="67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35" name="Google Shape;635;g2ea579abd3c_0_1365"/>
          <p:cNvSpPr txBox="1"/>
          <p:nvPr/>
        </p:nvSpPr>
        <p:spPr>
          <a:xfrm>
            <a:off x="6990080" y="4406771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636" name="Google Shape;636;g2ea579abd3c_0_1365"/>
          <p:cNvSpPr/>
          <p:nvPr/>
        </p:nvSpPr>
        <p:spPr>
          <a:xfrm>
            <a:off x="8648400" y="4483404"/>
            <a:ext cx="1509900" cy="67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37" name="Google Shape;637;g2ea579abd3c_0_1365"/>
          <p:cNvSpPr txBox="1"/>
          <p:nvPr/>
        </p:nvSpPr>
        <p:spPr>
          <a:xfrm>
            <a:off x="8906314" y="4399536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Qualidade</a:t>
            </a:r>
            <a:endParaRPr sz="1200"/>
          </a:p>
        </p:txBody>
      </p:sp>
      <p:sp>
        <p:nvSpPr>
          <p:cNvPr id="638" name="Google Shape;638;g2ea579abd3c_0_1365"/>
          <p:cNvSpPr/>
          <p:nvPr/>
        </p:nvSpPr>
        <p:spPr>
          <a:xfrm>
            <a:off x="765500" y="5367933"/>
            <a:ext cx="10063500" cy="4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39" name="Google Shape;639;g2ea579abd3c_0_1365"/>
          <p:cNvSpPr txBox="1"/>
          <p:nvPr/>
        </p:nvSpPr>
        <p:spPr>
          <a:xfrm>
            <a:off x="5213700" y="53814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Governança</a:t>
            </a:r>
            <a:endParaRPr sz="1500"/>
          </a:p>
        </p:txBody>
      </p:sp>
      <p:sp>
        <p:nvSpPr>
          <p:cNvPr id="640" name="Google Shape;640;g2ea579abd3c_0_1365"/>
          <p:cNvSpPr txBox="1"/>
          <p:nvPr/>
        </p:nvSpPr>
        <p:spPr>
          <a:xfrm>
            <a:off x="791300" y="1470667"/>
            <a:ext cx="1458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Sistemas que gerenciam os processos de negócio e geram os dados</a:t>
            </a:r>
            <a:endParaRPr sz="1100"/>
          </a:p>
        </p:txBody>
      </p:sp>
      <p:sp>
        <p:nvSpPr>
          <p:cNvPr id="641" name="Google Shape;641;g2ea579abd3c_0_1365"/>
          <p:cNvSpPr txBox="1"/>
          <p:nvPr/>
        </p:nvSpPr>
        <p:spPr>
          <a:xfrm>
            <a:off x="2387117" y="1505967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Métodos de ingestão dos dados para a plataforma: ETL; ELT; Pub/Sub; Fila; API, etc.</a:t>
            </a:r>
            <a:endParaRPr sz="1100"/>
          </a:p>
        </p:txBody>
      </p:sp>
      <p:sp>
        <p:nvSpPr>
          <p:cNvPr id="642" name="Google Shape;642;g2ea579abd3c_0_1365"/>
          <p:cNvSpPr txBox="1"/>
          <p:nvPr/>
        </p:nvSpPr>
        <p:spPr>
          <a:xfrm>
            <a:off x="2473033" y="3033700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Serviço que controla os processamentos de dados. Hora, método, frequência, etc.</a:t>
            </a:r>
            <a:endParaRPr sz="1100"/>
          </a:p>
        </p:txBody>
      </p:sp>
      <p:sp>
        <p:nvSpPr>
          <p:cNvPr id="643" name="Google Shape;643;g2ea579abd3c_0_1365"/>
          <p:cNvSpPr txBox="1"/>
          <p:nvPr/>
        </p:nvSpPr>
        <p:spPr>
          <a:xfrm>
            <a:off x="4381367" y="2948349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de forma espaçada no tempo e para um volume grande de dados</a:t>
            </a:r>
            <a:endParaRPr sz="1100"/>
          </a:p>
        </p:txBody>
      </p:sp>
      <p:sp>
        <p:nvSpPr>
          <p:cNvPr id="644" name="Google Shape;644;g2ea579abd3c_0_1365"/>
          <p:cNvSpPr txBox="1"/>
          <p:nvPr/>
        </p:nvSpPr>
        <p:spPr>
          <a:xfrm>
            <a:off x="4379035" y="3737224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assim que o registro chega ou em intervalos muito curtos de tempo (micro batch). Pouco volume.</a:t>
            </a:r>
            <a:endParaRPr sz="1100"/>
          </a:p>
        </p:txBody>
      </p:sp>
      <p:sp>
        <p:nvSpPr>
          <p:cNvPr id="645" name="Google Shape;645;g2ea579abd3c_0_1365"/>
          <p:cNvSpPr txBox="1"/>
          <p:nvPr/>
        </p:nvSpPr>
        <p:spPr>
          <a:xfrm>
            <a:off x="4194200" y="1742733"/>
            <a:ext cx="135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Dados no formato que foi ingerido. Por evento</a:t>
            </a:r>
            <a:endParaRPr sz="1100"/>
          </a:p>
        </p:txBody>
      </p:sp>
      <p:sp>
        <p:nvSpPr>
          <p:cNvPr id="646" name="Google Shape;646;g2ea579abd3c_0_1365"/>
          <p:cNvSpPr txBox="1"/>
          <p:nvPr/>
        </p:nvSpPr>
        <p:spPr>
          <a:xfrm>
            <a:off x="5921667" y="1649133"/>
            <a:ext cx="135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 limpo e tratado na sua granularidade mais baixa</a:t>
            </a:r>
            <a:endParaRPr sz="1100"/>
          </a:p>
        </p:txBody>
      </p:sp>
      <p:sp>
        <p:nvSpPr>
          <p:cNvPr id="647" name="Google Shape;647;g2ea579abd3c_0_1365"/>
          <p:cNvSpPr txBox="1"/>
          <p:nvPr/>
        </p:nvSpPr>
        <p:spPr>
          <a:xfrm>
            <a:off x="7623691" y="1642867"/>
            <a:ext cx="1356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 consolidado e orientado aos indicadores de negócio</a:t>
            </a:r>
            <a:endParaRPr sz="1100"/>
          </a:p>
        </p:txBody>
      </p:sp>
      <p:sp>
        <p:nvSpPr>
          <p:cNvPr id="648" name="Google Shape;648;g2ea579abd3c_0_1365"/>
          <p:cNvSpPr txBox="1"/>
          <p:nvPr/>
        </p:nvSpPr>
        <p:spPr>
          <a:xfrm>
            <a:off x="9396025" y="1552867"/>
            <a:ext cx="13560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Dados disponibilizados em ferramentas de apresentação de dashboards, relatórios, modelos de ML e outros sistemas transacionais</a:t>
            </a:r>
            <a:endParaRPr sz="1100"/>
          </a:p>
        </p:txBody>
      </p:sp>
      <p:sp>
        <p:nvSpPr>
          <p:cNvPr id="649" name="Google Shape;649;g2ea579abd3c_0_1365"/>
          <p:cNvSpPr txBox="1"/>
          <p:nvPr/>
        </p:nvSpPr>
        <p:spPr>
          <a:xfrm>
            <a:off x="2867318" y="4590000"/>
            <a:ext cx="15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Informação complementar sobre os dados</a:t>
            </a:r>
            <a:endParaRPr sz="900"/>
          </a:p>
        </p:txBody>
      </p:sp>
      <p:sp>
        <p:nvSpPr>
          <p:cNvPr id="650" name="Google Shape;650;g2ea579abd3c_0_1365"/>
          <p:cNvSpPr txBox="1"/>
          <p:nvPr/>
        </p:nvSpPr>
        <p:spPr>
          <a:xfrm>
            <a:off x="4738870" y="4641408"/>
            <a:ext cx="15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Inventário, descrição e contexto dos dados</a:t>
            </a:r>
            <a:endParaRPr sz="9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ea579abd3c_0_1409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Arquitetura de dados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g2ea579abd3c_0_1409"/>
          <p:cNvSpPr/>
          <p:nvPr/>
        </p:nvSpPr>
        <p:spPr>
          <a:xfrm>
            <a:off x="765500" y="1163233"/>
            <a:ext cx="1509900" cy="408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57" name="Google Shape;657;g2ea579abd3c_0_1409"/>
          <p:cNvSpPr txBox="1"/>
          <p:nvPr/>
        </p:nvSpPr>
        <p:spPr>
          <a:xfrm>
            <a:off x="7340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Sistemas Fonte</a:t>
            </a:r>
            <a:endParaRPr sz="1500"/>
          </a:p>
        </p:txBody>
      </p:sp>
      <p:sp>
        <p:nvSpPr>
          <p:cNvPr id="658" name="Google Shape;658;g2ea579abd3c_0_1409"/>
          <p:cNvSpPr/>
          <p:nvPr/>
        </p:nvSpPr>
        <p:spPr>
          <a:xfrm>
            <a:off x="24158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59" name="Google Shape;659;g2ea579abd3c_0_1409"/>
          <p:cNvSpPr txBox="1"/>
          <p:nvPr/>
        </p:nvSpPr>
        <p:spPr>
          <a:xfrm>
            <a:off x="2674603" y="1163233"/>
            <a:ext cx="99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Ingestão</a:t>
            </a:r>
            <a:endParaRPr sz="1500"/>
          </a:p>
        </p:txBody>
      </p:sp>
      <p:sp>
        <p:nvSpPr>
          <p:cNvPr id="660" name="Google Shape;660;g2ea579abd3c_0_1409"/>
          <p:cNvSpPr/>
          <p:nvPr/>
        </p:nvSpPr>
        <p:spPr>
          <a:xfrm>
            <a:off x="41290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61" name="Google Shape;661;g2ea579abd3c_0_1409"/>
          <p:cNvSpPr txBox="1"/>
          <p:nvPr/>
        </p:nvSpPr>
        <p:spPr>
          <a:xfrm>
            <a:off x="4194199" y="1163233"/>
            <a:ext cx="13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Bronze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Evento</a:t>
            </a:r>
            <a:endParaRPr sz="900"/>
          </a:p>
        </p:txBody>
      </p:sp>
      <p:sp>
        <p:nvSpPr>
          <p:cNvPr id="662" name="Google Shape;662;g2ea579abd3c_0_1409"/>
          <p:cNvSpPr/>
          <p:nvPr/>
        </p:nvSpPr>
        <p:spPr>
          <a:xfrm>
            <a:off x="58422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63" name="Google Shape;663;g2ea579abd3c_0_1409"/>
          <p:cNvSpPr txBox="1"/>
          <p:nvPr/>
        </p:nvSpPr>
        <p:spPr>
          <a:xfrm>
            <a:off x="5837259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Silver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Registro</a:t>
            </a:r>
            <a:endParaRPr sz="900"/>
          </a:p>
        </p:txBody>
      </p:sp>
      <p:sp>
        <p:nvSpPr>
          <p:cNvPr id="664" name="Google Shape;664;g2ea579abd3c_0_1409"/>
          <p:cNvSpPr/>
          <p:nvPr/>
        </p:nvSpPr>
        <p:spPr>
          <a:xfrm>
            <a:off x="7560333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65" name="Google Shape;665;g2ea579abd3c_0_1409"/>
          <p:cNvSpPr txBox="1"/>
          <p:nvPr/>
        </p:nvSpPr>
        <p:spPr>
          <a:xfrm>
            <a:off x="7555392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Gold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Negócio</a:t>
            </a:r>
            <a:endParaRPr sz="900"/>
          </a:p>
        </p:txBody>
      </p:sp>
      <p:sp>
        <p:nvSpPr>
          <p:cNvPr id="666" name="Google Shape;666;g2ea579abd3c_0_1409"/>
          <p:cNvSpPr/>
          <p:nvPr/>
        </p:nvSpPr>
        <p:spPr>
          <a:xfrm>
            <a:off x="9319033" y="1147600"/>
            <a:ext cx="1509900" cy="312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67" name="Google Shape;667;g2ea579abd3c_0_1409"/>
          <p:cNvSpPr txBox="1"/>
          <p:nvPr/>
        </p:nvSpPr>
        <p:spPr>
          <a:xfrm>
            <a:off x="92876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Consumo</a:t>
            </a:r>
            <a:endParaRPr sz="1500"/>
          </a:p>
        </p:txBody>
      </p:sp>
      <p:sp>
        <p:nvSpPr>
          <p:cNvPr id="668" name="Google Shape;668;g2ea579abd3c_0_1409"/>
          <p:cNvSpPr/>
          <p:nvPr/>
        </p:nvSpPr>
        <p:spPr>
          <a:xfrm>
            <a:off x="2415800" y="2782067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69" name="Google Shape;669;g2ea579abd3c_0_1409"/>
          <p:cNvSpPr txBox="1"/>
          <p:nvPr/>
        </p:nvSpPr>
        <p:spPr>
          <a:xfrm>
            <a:off x="2496428" y="27820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Orquestrador</a:t>
            </a:r>
            <a:endParaRPr sz="1500"/>
          </a:p>
        </p:txBody>
      </p:sp>
      <p:sp>
        <p:nvSpPr>
          <p:cNvPr id="670" name="Google Shape;670;g2ea579abd3c_0_1409"/>
          <p:cNvSpPr/>
          <p:nvPr/>
        </p:nvSpPr>
        <p:spPr>
          <a:xfrm>
            <a:off x="4129000" y="2782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71" name="Google Shape;671;g2ea579abd3c_0_1409"/>
          <p:cNvSpPr txBox="1"/>
          <p:nvPr/>
        </p:nvSpPr>
        <p:spPr>
          <a:xfrm>
            <a:off x="5455123" y="2720475"/>
            <a:ext cx="282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em Batch</a:t>
            </a:r>
            <a:endParaRPr sz="1500"/>
          </a:p>
        </p:txBody>
      </p:sp>
      <p:sp>
        <p:nvSpPr>
          <p:cNvPr id="672" name="Google Shape;672;g2ea579abd3c_0_1409"/>
          <p:cNvSpPr/>
          <p:nvPr/>
        </p:nvSpPr>
        <p:spPr>
          <a:xfrm>
            <a:off x="4129000" y="3594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73" name="Google Shape;673;g2ea579abd3c_0_1409"/>
          <p:cNvSpPr txBox="1"/>
          <p:nvPr/>
        </p:nvSpPr>
        <p:spPr>
          <a:xfrm>
            <a:off x="5048733" y="3492469"/>
            <a:ext cx="313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quase-tempo-real</a:t>
            </a:r>
            <a:endParaRPr sz="1500"/>
          </a:p>
        </p:txBody>
      </p:sp>
      <p:sp>
        <p:nvSpPr>
          <p:cNvPr id="674" name="Google Shape;674;g2ea579abd3c_0_1409"/>
          <p:cNvSpPr/>
          <p:nvPr/>
        </p:nvSpPr>
        <p:spPr>
          <a:xfrm>
            <a:off x="2415800" y="4385800"/>
            <a:ext cx="8413200" cy="867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75" name="Google Shape;675;g2ea579abd3c_0_1409"/>
          <p:cNvSpPr/>
          <p:nvPr/>
        </p:nvSpPr>
        <p:spPr>
          <a:xfrm>
            <a:off x="2871367" y="4480153"/>
            <a:ext cx="15099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76" name="Google Shape;676;g2ea579abd3c_0_1409"/>
          <p:cNvSpPr txBox="1"/>
          <p:nvPr/>
        </p:nvSpPr>
        <p:spPr>
          <a:xfrm>
            <a:off x="3129280" y="4396285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Metadados</a:t>
            </a:r>
            <a:endParaRPr sz="1200"/>
          </a:p>
        </p:txBody>
      </p:sp>
      <p:sp>
        <p:nvSpPr>
          <p:cNvPr id="677" name="Google Shape;677;g2ea579abd3c_0_1409"/>
          <p:cNvSpPr/>
          <p:nvPr/>
        </p:nvSpPr>
        <p:spPr>
          <a:xfrm>
            <a:off x="4774033" y="4490628"/>
            <a:ext cx="15099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78" name="Google Shape;678;g2ea579abd3c_0_1409"/>
          <p:cNvSpPr txBox="1"/>
          <p:nvPr/>
        </p:nvSpPr>
        <p:spPr>
          <a:xfrm>
            <a:off x="5031947" y="4406760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Catálogo</a:t>
            </a:r>
            <a:endParaRPr sz="1200"/>
          </a:p>
        </p:txBody>
      </p:sp>
      <p:sp>
        <p:nvSpPr>
          <p:cNvPr id="679" name="Google Shape;679;g2ea579abd3c_0_1409"/>
          <p:cNvSpPr/>
          <p:nvPr/>
        </p:nvSpPr>
        <p:spPr>
          <a:xfrm>
            <a:off x="6732167" y="4490639"/>
            <a:ext cx="15099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80" name="Google Shape;680;g2ea579abd3c_0_1409"/>
          <p:cNvSpPr txBox="1"/>
          <p:nvPr/>
        </p:nvSpPr>
        <p:spPr>
          <a:xfrm>
            <a:off x="6990080" y="4406771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681" name="Google Shape;681;g2ea579abd3c_0_1409"/>
          <p:cNvSpPr/>
          <p:nvPr/>
        </p:nvSpPr>
        <p:spPr>
          <a:xfrm>
            <a:off x="8648400" y="4483404"/>
            <a:ext cx="1509900" cy="67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82" name="Google Shape;682;g2ea579abd3c_0_1409"/>
          <p:cNvSpPr txBox="1"/>
          <p:nvPr/>
        </p:nvSpPr>
        <p:spPr>
          <a:xfrm>
            <a:off x="8906314" y="4399536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Qualidade</a:t>
            </a:r>
            <a:endParaRPr sz="1200"/>
          </a:p>
        </p:txBody>
      </p:sp>
      <p:sp>
        <p:nvSpPr>
          <p:cNvPr id="683" name="Google Shape;683;g2ea579abd3c_0_1409"/>
          <p:cNvSpPr/>
          <p:nvPr/>
        </p:nvSpPr>
        <p:spPr>
          <a:xfrm>
            <a:off x="765500" y="5367933"/>
            <a:ext cx="10063500" cy="4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84" name="Google Shape;684;g2ea579abd3c_0_1409"/>
          <p:cNvSpPr txBox="1"/>
          <p:nvPr/>
        </p:nvSpPr>
        <p:spPr>
          <a:xfrm>
            <a:off x="5213700" y="53814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Governança</a:t>
            </a:r>
            <a:endParaRPr sz="1500"/>
          </a:p>
        </p:txBody>
      </p:sp>
      <p:sp>
        <p:nvSpPr>
          <p:cNvPr id="685" name="Google Shape;685;g2ea579abd3c_0_1409"/>
          <p:cNvSpPr txBox="1"/>
          <p:nvPr/>
        </p:nvSpPr>
        <p:spPr>
          <a:xfrm>
            <a:off x="791300" y="1470667"/>
            <a:ext cx="1458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Sistemas que gerenciam os processos de negócio e geram os dados</a:t>
            </a:r>
            <a:endParaRPr sz="1100"/>
          </a:p>
        </p:txBody>
      </p:sp>
      <p:sp>
        <p:nvSpPr>
          <p:cNvPr id="686" name="Google Shape;686;g2ea579abd3c_0_1409"/>
          <p:cNvSpPr txBox="1"/>
          <p:nvPr/>
        </p:nvSpPr>
        <p:spPr>
          <a:xfrm>
            <a:off x="2387117" y="1505967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Métodos de ingestão dos dados para a plataforma: ETL; ELT; Pub/Sub; Fila; API, etc.</a:t>
            </a:r>
            <a:endParaRPr sz="1100"/>
          </a:p>
        </p:txBody>
      </p:sp>
      <p:sp>
        <p:nvSpPr>
          <p:cNvPr id="687" name="Google Shape;687;g2ea579abd3c_0_1409"/>
          <p:cNvSpPr txBox="1"/>
          <p:nvPr/>
        </p:nvSpPr>
        <p:spPr>
          <a:xfrm>
            <a:off x="2473033" y="3033700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Serviço que controla os processamentos de dados. Hora, método, frequência, etc.</a:t>
            </a:r>
            <a:endParaRPr sz="1100"/>
          </a:p>
        </p:txBody>
      </p:sp>
      <p:sp>
        <p:nvSpPr>
          <p:cNvPr id="688" name="Google Shape;688;g2ea579abd3c_0_1409"/>
          <p:cNvSpPr txBox="1"/>
          <p:nvPr/>
        </p:nvSpPr>
        <p:spPr>
          <a:xfrm>
            <a:off x="4381367" y="2948349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de forma espaçada no tempo e para um volume grande de dados</a:t>
            </a:r>
            <a:endParaRPr sz="1100"/>
          </a:p>
        </p:txBody>
      </p:sp>
      <p:sp>
        <p:nvSpPr>
          <p:cNvPr id="689" name="Google Shape;689;g2ea579abd3c_0_1409"/>
          <p:cNvSpPr txBox="1"/>
          <p:nvPr/>
        </p:nvSpPr>
        <p:spPr>
          <a:xfrm>
            <a:off x="4379035" y="3737224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assim que o registro chega ou em intervalos muito curtos de tempo (micro batch). Pouco volume.</a:t>
            </a:r>
            <a:endParaRPr sz="1100"/>
          </a:p>
        </p:txBody>
      </p:sp>
      <p:sp>
        <p:nvSpPr>
          <p:cNvPr id="690" name="Google Shape;690;g2ea579abd3c_0_1409"/>
          <p:cNvSpPr txBox="1"/>
          <p:nvPr/>
        </p:nvSpPr>
        <p:spPr>
          <a:xfrm>
            <a:off x="4194200" y="1742733"/>
            <a:ext cx="135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Dados no formato que foi ingerido. Por evento</a:t>
            </a:r>
            <a:endParaRPr sz="1100"/>
          </a:p>
        </p:txBody>
      </p:sp>
      <p:sp>
        <p:nvSpPr>
          <p:cNvPr id="691" name="Google Shape;691;g2ea579abd3c_0_1409"/>
          <p:cNvSpPr txBox="1"/>
          <p:nvPr/>
        </p:nvSpPr>
        <p:spPr>
          <a:xfrm>
            <a:off x="5921667" y="1649133"/>
            <a:ext cx="135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 limpo e tratado na sua granularidade mais baixa</a:t>
            </a:r>
            <a:endParaRPr sz="1100"/>
          </a:p>
        </p:txBody>
      </p:sp>
      <p:sp>
        <p:nvSpPr>
          <p:cNvPr id="692" name="Google Shape;692;g2ea579abd3c_0_1409"/>
          <p:cNvSpPr txBox="1"/>
          <p:nvPr/>
        </p:nvSpPr>
        <p:spPr>
          <a:xfrm>
            <a:off x="7623691" y="1642867"/>
            <a:ext cx="1356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 consolidado e orientado aos indicadores de negócio</a:t>
            </a:r>
            <a:endParaRPr sz="1100"/>
          </a:p>
        </p:txBody>
      </p:sp>
      <p:sp>
        <p:nvSpPr>
          <p:cNvPr id="693" name="Google Shape;693;g2ea579abd3c_0_1409"/>
          <p:cNvSpPr txBox="1"/>
          <p:nvPr/>
        </p:nvSpPr>
        <p:spPr>
          <a:xfrm>
            <a:off x="9396025" y="1552867"/>
            <a:ext cx="13560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Dados disponibilizados em ferramentas de apresentação de dashboards, relatórios, modelos de ML e outros sistemas transacionais</a:t>
            </a:r>
            <a:endParaRPr sz="1100"/>
          </a:p>
        </p:txBody>
      </p:sp>
      <p:sp>
        <p:nvSpPr>
          <p:cNvPr id="694" name="Google Shape;694;g2ea579abd3c_0_1409"/>
          <p:cNvSpPr txBox="1"/>
          <p:nvPr/>
        </p:nvSpPr>
        <p:spPr>
          <a:xfrm>
            <a:off x="2867318" y="4590000"/>
            <a:ext cx="15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Informação complementar sobre os dados</a:t>
            </a:r>
            <a:endParaRPr sz="900"/>
          </a:p>
        </p:txBody>
      </p:sp>
      <p:sp>
        <p:nvSpPr>
          <p:cNvPr id="695" name="Google Shape;695;g2ea579abd3c_0_1409"/>
          <p:cNvSpPr txBox="1"/>
          <p:nvPr/>
        </p:nvSpPr>
        <p:spPr>
          <a:xfrm>
            <a:off x="4738870" y="4641408"/>
            <a:ext cx="15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Inventário, descrição e contexto dos dados</a:t>
            </a:r>
            <a:endParaRPr sz="900"/>
          </a:p>
        </p:txBody>
      </p:sp>
      <p:sp>
        <p:nvSpPr>
          <p:cNvPr id="696" name="Google Shape;696;g2ea579abd3c_0_1409"/>
          <p:cNvSpPr txBox="1"/>
          <p:nvPr/>
        </p:nvSpPr>
        <p:spPr>
          <a:xfrm>
            <a:off x="6704123" y="4587041"/>
            <a:ext cx="157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Gestão de acessos, encriptação de dados sensíveis</a:t>
            </a:r>
            <a:endParaRPr sz="9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ea579abd3c_0_1454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Arquitetura de dados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g2ea579abd3c_0_1454"/>
          <p:cNvSpPr/>
          <p:nvPr/>
        </p:nvSpPr>
        <p:spPr>
          <a:xfrm>
            <a:off x="765500" y="1163233"/>
            <a:ext cx="1509900" cy="408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03" name="Google Shape;703;g2ea579abd3c_0_1454"/>
          <p:cNvSpPr txBox="1"/>
          <p:nvPr/>
        </p:nvSpPr>
        <p:spPr>
          <a:xfrm>
            <a:off x="7340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Sistemas Fonte</a:t>
            </a:r>
            <a:endParaRPr sz="1500"/>
          </a:p>
        </p:txBody>
      </p:sp>
      <p:sp>
        <p:nvSpPr>
          <p:cNvPr id="704" name="Google Shape;704;g2ea579abd3c_0_1454"/>
          <p:cNvSpPr/>
          <p:nvPr/>
        </p:nvSpPr>
        <p:spPr>
          <a:xfrm>
            <a:off x="24158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05" name="Google Shape;705;g2ea579abd3c_0_1454"/>
          <p:cNvSpPr txBox="1"/>
          <p:nvPr/>
        </p:nvSpPr>
        <p:spPr>
          <a:xfrm>
            <a:off x="2674603" y="1163233"/>
            <a:ext cx="99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Ingestão</a:t>
            </a:r>
            <a:endParaRPr sz="1500"/>
          </a:p>
        </p:txBody>
      </p:sp>
      <p:sp>
        <p:nvSpPr>
          <p:cNvPr id="706" name="Google Shape;706;g2ea579abd3c_0_1454"/>
          <p:cNvSpPr/>
          <p:nvPr/>
        </p:nvSpPr>
        <p:spPr>
          <a:xfrm>
            <a:off x="41290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07" name="Google Shape;707;g2ea579abd3c_0_1454"/>
          <p:cNvSpPr txBox="1"/>
          <p:nvPr/>
        </p:nvSpPr>
        <p:spPr>
          <a:xfrm>
            <a:off x="4194199" y="1163233"/>
            <a:ext cx="13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Bronze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Evento</a:t>
            </a:r>
            <a:endParaRPr sz="900"/>
          </a:p>
        </p:txBody>
      </p:sp>
      <p:sp>
        <p:nvSpPr>
          <p:cNvPr id="708" name="Google Shape;708;g2ea579abd3c_0_1454"/>
          <p:cNvSpPr/>
          <p:nvPr/>
        </p:nvSpPr>
        <p:spPr>
          <a:xfrm>
            <a:off x="58422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09" name="Google Shape;709;g2ea579abd3c_0_1454"/>
          <p:cNvSpPr txBox="1"/>
          <p:nvPr/>
        </p:nvSpPr>
        <p:spPr>
          <a:xfrm>
            <a:off x="5837259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Silver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Registro</a:t>
            </a:r>
            <a:endParaRPr sz="900"/>
          </a:p>
        </p:txBody>
      </p:sp>
      <p:sp>
        <p:nvSpPr>
          <p:cNvPr id="710" name="Google Shape;710;g2ea579abd3c_0_1454"/>
          <p:cNvSpPr/>
          <p:nvPr/>
        </p:nvSpPr>
        <p:spPr>
          <a:xfrm>
            <a:off x="7560333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11" name="Google Shape;711;g2ea579abd3c_0_1454"/>
          <p:cNvSpPr txBox="1"/>
          <p:nvPr/>
        </p:nvSpPr>
        <p:spPr>
          <a:xfrm>
            <a:off x="7555392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Gold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Negócio</a:t>
            </a:r>
            <a:endParaRPr sz="900"/>
          </a:p>
        </p:txBody>
      </p:sp>
      <p:sp>
        <p:nvSpPr>
          <p:cNvPr id="712" name="Google Shape;712;g2ea579abd3c_0_1454"/>
          <p:cNvSpPr/>
          <p:nvPr/>
        </p:nvSpPr>
        <p:spPr>
          <a:xfrm>
            <a:off x="9319033" y="1147600"/>
            <a:ext cx="1509900" cy="312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13" name="Google Shape;713;g2ea579abd3c_0_1454"/>
          <p:cNvSpPr txBox="1"/>
          <p:nvPr/>
        </p:nvSpPr>
        <p:spPr>
          <a:xfrm>
            <a:off x="92876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Consumo</a:t>
            </a:r>
            <a:endParaRPr sz="1500"/>
          </a:p>
        </p:txBody>
      </p:sp>
      <p:sp>
        <p:nvSpPr>
          <p:cNvPr id="714" name="Google Shape;714;g2ea579abd3c_0_1454"/>
          <p:cNvSpPr/>
          <p:nvPr/>
        </p:nvSpPr>
        <p:spPr>
          <a:xfrm>
            <a:off x="2415800" y="2782067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15" name="Google Shape;715;g2ea579abd3c_0_1454"/>
          <p:cNvSpPr txBox="1"/>
          <p:nvPr/>
        </p:nvSpPr>
        <p:spPr>
          <a:xfrm>
            <a:off x="2496428" y="27820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Orquestrador</a:t>
            </a:r>
            <a:endParaRPr sz="1500"/>
          </a:p>
        </p:txBody>
      </p:sp>
      <p:sp>
        <p:nvSpPr>
          <p:cNvPr id="716" name="Google Shape;716;g2ea579abd3c_0_1454"/>
          <p:cNvSpPr/>
          <p:nvPr/>
        </p:nvSpPr>
        <p:spPr>
          <a:xfrm>
            <a:off x="4129000" y="2782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17" name="Google Shape;717;g2ea579abd3c_0_1454"/>
          <p:cNvSpPr txBox="1"/>
          <p:nvPr/>
        </p:nvSpPr>
        <p:spPr>
          <a:xfrm>
            <a:off x="5455123" y="2720475"/>
            <a:ext cx="282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em Batch</a:t>
            </a:r>
            <a:endParaRPr sz="1500"/>
          </a:p>
        </p:txBody>
      </p:sp>
      <p:sp>
        <p:nvSpPr>
          <p:cNvPr id="718" name="Google Shape;718;g2ea579abd3c_0_1454"/>
          <p:cNvSpPr/>
          <p:nvPr/>
        </p:nvSpPr>
        <p:spPr>
          <a:xfrm>
            <a:off x="4129000" y="3594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19" name="Google Shape;719;g2ea579abd3c_0_1454"/>
          <p:cNvSpPr txBox="1"/>
          <p:nvPr/>
        </p:nvSpPr>
        <p:spPr>
          <a:xfrm>
            <a:off x="5048733" y="3492469"/>
            <a:ext cx="313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quase-tempo-real</a:t>
            </a:r>
            <a:endParaRPr sz="1500"/>
          </a:p>
        </p:txBody>
      </p:sp>
      <p:sp>
        <p:nvSpPr>
          <p:cNvPr id="720" name="Google Shape;720;g2ea579abd3c_0_1454"/>
          <p:cNvSpPr/>
          <p:nvPr/>
        </p:nvSpPr>
        <p:spPr>
          <a:xfrm>
            <a:off x="2415800" y="4385800"/>
            <a:ext cx="8413200" cy="867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21" name="Google Shape;721;g2ea579abd3c_0_1454"/>
          <p:cNvSpPr/>
          <p:nvPr/>
        </p:nvSpPr>
        <p:spPr>
          <a:xfrm>
            <a:off x="2871367" y="4480153"/>
            <a:ext cx="15099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22" name="Google Shape;722;g2ea579abd3c_0_1454"/>
          <p:cNvSpPr txBox="1"/>
          <p:nvPr/>
        </p:nvSpPr>
        <p:spPr>
          <a:xfrm>
            <a:off x="3129280" y="4396285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Metadados</a:t>
            </a:r>
            <a:endParaRPr sz="1200"/>
          </a:p>
        </p:txBody>
      </p:sp>
      <p:sp>
        <p:nvSpPr>
          <p:cNvPr id="723" name="Google Shape;723;g2ea579abd3c_0_1454"/>
          <p:cNvSpPr/>
          <p:nvPr/>
        </p:nvSpPr>
        <p:spPr>
          <a:xfrm>
            <a:off x="4774033" y="4490628"/>
            <a:ext cx="15099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24" name="Google Shape;724;g2ea579abd3c_0_1454"/>
          <p:cNvSpPr txBox="1"/>
          <p:nvPr/>
        </p:nvSpPr>
        <p:spPr>
          <a:xfrm>
            <a:off x="5031947" y="4406760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Catálogo</a:t>
            </a:r>
            <a:endParaRPr sz="1200"/>
          </a:p>
        </p:txBody>
      </p:sp>
      <p:sp>
        <p:nvSpPr>
          <p:cNvPr id="725" name="Google Shape;725;g2ea579abd3c_0_1454"/>
          <p:cNvSpPr/>
          <p:nvPr/>
        </p:nvSpPr>
        <p:spPr>
          <a:xfrm>
            <a:off x="6732167" y="4490639"/>
            <a:ext cx="15099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26" name="Google Shape;726;g2ea579abd3c_0_1454"/>
          <p:cNvSpPr txBox="1"/>
          <p:nvPr/>
        </p:nvSpPr>
        <p:spPr>
          <a:xfrm>
            <a:off x="6990080" y="4406771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727" name="Google Shape;727;g2ea579abd3c_0_1454"/>
          <p:cNvSpPr/>
          <p:nvPr/>
        </p:nvSpPr>
        <p:spPr>
          <a:xfrm>
            <a:off x="8648400" y="4483404"/>
            <a:ext cx="15099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28" name="Google Shape;728;g2ea579abd3c_0_1454"/>
          <p:cNvSpPr txBox="1"/>
          <p:nvPr/>
        </p:nvSpPr>
        <p:spPr>
          <a:xfrm>
            <a:off x="8906314" y="4399536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Qualidade</a:t>
            </a:r>
            <a:endParaRPr sz="1200"/>
          </a:p>
        </p:txBody>
      </p:sp>
      <p:sp>
        <p:nvSpPr>
          <p:cNvPr id="729" name="Google Shape;729;g2ea579abd3c_0_1454"/>
          <p:cNvSpPr/>
          <p:nvPr/>
        </p:nvSpPr>
        <p:spPr>
          <a:xfrm>
            <a:off x="765500" y="5367933"/>
            <a:ext cx="10063500" cy="4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30" name="Google Shape;730;g2ea579abd3c_0_1454"/>
          <p:cNvSpPr txBox="1"/>
          <p:nvPr/>
        </p:nvSpPr>
        <p:spPr>
          <a:xfrm>
            <a:off x="5213700" y="53814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Governança</a:t>
            </a:r>
            <a:endParaRPr sz="1500"/>
          </a:p>
        </p:txBody>
      </p:sp>
      <p:sp>
        <p:nvSpPr>
          <p:cNvPr id="731" name="Google Shape;731;g2ea579abd3c_0_1454"/>
          <p:cNvSpPr txBox="1"/>
          <p:nvPr/>
        </p:nvSpPr>
        <p:spPr>
          <a:xfrm>
            <a:off x="791300" y="1470667"/>
            <a:ext cx="1458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Sistemas que gerenciam os processos de negócio e geram os dados</a:t>
            </a:r>
            <a:endParaRPr sz="1100"/>
          </a:p>
        </p:txBody>
      </p:sp>
      <p:sp>
        <p:nvSpPr>
          <p:cNvPr id="732" name="Google Shape;732;g2ea579abd3c_0_1454"/>
          <p:cNvSpPr txBox="1"/>
          <p:nvPr/>
        </p:nvSpPr>
        <p:spPr>
          <a:xfrm>
            <a:off x="2387117" y="1505967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Métodos de ingestão dos dados para a plataforma: ETL; ELT; Pub/Sub; Fila; API, etc.</a:t>
            </a:r>
            <a:endParaRPr sz="1100"/>
          </a:p>
        </p:txBody>
      </p:sp>
      <p:sp>
        <p:nvSpPr>
          <p:cNvPr id="733" name="Google Shape;733;g2ea579abd3c_0_1454"/>
          <p:cNvSpPr txBox="1"/>
          <p:nvPr/>
        </p:nvSpPr>
        <p:spPr>
          <a:xfrm>
            <a:off x="2473033" y="3033700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Serviço que controla os processamentos de dados. Hora, método, frequência, etc.</a:t>
            </a:r>
            <a:endParaRPr sz="1100"/>
          </a:p>
        </p:txBody>
      </p:sp>
      <p:sp>
        <p:nvSpPr>
          <p:cNvPr id="734" name="Google Shape;734;g2ea579abd3c_0_1454"/>
          <p:cNvSpPr txBox="1"/>
          <p:nvPr/>
        </p:nvSpPr>
        <p:spPr>
          <a:xfrm>
            <a:off x="4381367" y="2948349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de forma espaçada no tempo e para um volume grande de dados</a:t>
            </a:r>
            <a:endParaRPr sz="1100"/>
          </a:p>
        </p:txBody>
      </p:sp>
      <p:sp>
        <p:nvSpPr>
          <p:cNvPr id="735" name="Google Shape;735;g2ea579abd3c_0_1454"/>
          <p:cNvSpPr txBox="1"/>
          <p:nvPr/>
        </p:nvSpPr>
        <p:spPr>
          <a:xfrm>
            <a:off x="4379035" y="3737224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assim que o registro chega ou em intervalos muito curtos de tempo (micro batch). Pouco volume.</a:t>
            </a:r>
            <a:endParaRPr sz="1100"/>
          </a:p>
        </p:txBody>
      </p:sp>
      <p:sp>
        <p:nvSpPr>
          <p:cNvPr id="736" name="Google Shape;736;g2ea579abd3c_0_1454"/>
          <p:cNvSpPr txBox="1"/>
          <p:nvPr/>
        </p:nvSpPr>
        <p:spPr>
          <a:xfrm>
            <a:off x="4194200" y="1742733"/>
            <a:ext cx="135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Dados no formato que foi ingerido. Por evento</a:t>
            </a:r>
            <a:endParaRPr sz="1100"/>
          </a:p>
        </p:txBody>
      </p:sp>
      <p:sp>
        <p:nvSpPr>
          <p:cNvPr id="737" name="Google Shape;737;g2ea579abd3c_0_1454"/>
          <p:cNvSpPr txBox="1"/>
          <p:nvPr/>
        </p:nvSpPr>
        <p:spPr>
          <a:xfrm>
            <a:off x="5921667" y="1649133"/>
            <a:ext cx="135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 limpo e tratado na sua granularidade mais baixa</a:t>
            </a:r>
            <a:endParaRPr sz="1100"/>
          </a:p>
        </p:txBody>
      </p:sp>
      <p:sp>
        <p:nvSpPr>
          <p:cNvPr id="738" name="Google Shape;738;g2ea579abd3c_0_1454"/>
          <p:cNvSpPr txBox="1"/>
          <p:nvPr/>
        </p:nvSpPr>
        <p:spPr>
          <a:xfrm>
            <a:off x="7623691" y="1642867"/>
            <a:ext cx="1356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 consolidado e orientado aos indicadores de negócio</a:t>
            </a:r>
            <a:endParaRPr sz="1100"/>
          </a:p>
        </p:txBody>
      </p:sp>
      <p:sp>
        <p:nvSpPr>
          <p:cNvPr id="739" name="Google Shape;739;g2ea579abd3c_0_1454"/>
          <p:cNvSpPr txBox="1"/>
          <p:nvPr/>
        </p:nvSpPr>
        <p:spPr>
          <a:xfrm>
            <a:off x="9396025" y="1552867"/>
            <a:ext cx="13560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Dados disponibilizados em ferramentas de apresentação de dashboards, relatórios, modelos de ML e outros sistemas transacionais</a:t>
            </a:r>
            <a:endParaRPr sz="1100"/>
          </a:p>
        </p:txBody>
      </p:sp>
      <p:sp>
        <p:nvSpPr>
          <p:cNvPr id="740" name="Google Shape;740;g2ea579abd3c_0_1454"/>
          <p:cNvSpPr txBox="1"/>
          <p:nvPr/>
        </p:nvSpPr>
        <p:spPr>
          <a:xfrm>
            <a:off x="2867318" y="4590000"/>
            <a:ext cx="15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Informação complementar sobre os dados</a:t>
            </a:r>
            <a:endParaRPr sz="900"/>
          </a:p>
        </p:txBody>
      </p:sp>
      <p:sp>
        <p:nvSpPr>
          <p:cNvPr id="741" name="Google Shape;741;g2ea579abd3c_0_1454"/>
          <p:cNvSpPr txBox="1"/>
          <p:nvPr/>
        </p:nvSpPr>
        <p:spPr>
          <a:xfrm>
            <a:off x="4738870" y="4641408"/>
            <a:ext cx="15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Inventário, descrição e contexto dos dados</a:t>
            </a:r>
            <a:endParaRPr sz="900"/>
          </a:p>
        </p:txBody>
      </p:sp>
      <p:sp>
        <p:nvSpPr>
          <p:cNvPr id="742" name="Google Shape;742;g2ea579abd3c_0_1454"/>
          <p:cNvSpPr txBox="1"/>
          <p:nvPr/>
        </p:nvSpPr>
        <p:spPr>
          <a:xfrm>
            <a:off x="6704123" y="4587041"/>
            <a:ext cx="157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Gestão de acessos, encriptação de dados sensíveis</a:t>
            </a:r>
            <a:endParaRPr sz="900"/>
          </a:p>
        </p:txBody>
      </p:sp>
      <p:sp>
        <p:nvSpPr>
          <p:cNvPr id="743" name="Google Shape;743;g2ea579abd3c_0_1454"/>
          <p:cNvSpPr txBox="1"/>
          <p:nvPr/>
        </p:nvSpPr>
        <p:spPr>
          <a:xfrm>
            <a:off x="8616990" y="4581753"/>
            <a:ext cx="157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Gestão da qualidade dos dados, consistência e precisão</a:t>
            </a:r>
            <a:endParaRPr sz="9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ea579abd3c_0_1500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Arquitetura de dados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g2ea579abd3c_0_1500"/>
          <p:cNvSpPr/>
          <p:nvPr/>
        </p:nvSpPr>
        <p:spPr>
          <a:xfrm>
            <a:off x="765500" y="1163233"/>
            <a:ext cx="1509900" cy="408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50" name="Google Shape;750;g2ea579abd3c_0_1500"/>
          <p:cNvSpPr txBox="1"/>
          <p:nvPr/>
        </p:nvSpPr>
        <p:spPr>
          <a:xfrm>
            <a:off x="7340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Sistemas Fonte</a:t>
            </a:r>
            <a:endParaRPr sz="1500"/>
          </a:p>
        </p:txBody>
      </p:sp>
      <p:sp>
        <p:nvSpPr>
          <p:cNvPr id="751" name="Google Shape;751;g2ea579abd3c_0_1500"/>
          <p:cNvSpPr/>
          <p:nvPr/>
        </p:nvSpPr>
        <p:spPr>
          <a:xfrm>
            <a:off x="24158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52" name="Google Shape;752;g2ea579abd3c_0_1500"/>
          <p:cNvSpPr txBox="1"/>
          <p:nvPr/>
        </p:nvSpPr>
        <p:spPr>
          <a:xfrm>
            <a:off x="2674603" y="1163233"/>
            <a:ext cx="99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Ingestão</a:t>
            </a:r>
            <a:endParaRPr sz="1500"/>
          </a:p>
        </p:txBody>
      </p:sp>
      <p:sp>
        <p:nvSpPr>
          <p:cNvPr id="753" name="Google Shape;753;g2ea579abd3c_0_1500"/>
          <p:cNvSpPr/>
          <p:nvPr/>
        </p:nvSpPr>
        <p:spPr>
          <a:xfrm>
            <a:off x="41290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54" name="Google Shape;754;g2ea579abd3c_0_1500"/>
          <p:cNvSpPr txBox="1"/>
          <p:nvPr/>
        </p:nvSpPr>
        <p:spPr>
          <a:xfrm>
            <a:off x="4194199" y="1163233"/>
            <a:ext cx="13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Bronze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Evento</a:t>
            </a:r>
            <a:endParaRPr sz="900"/>
          </a:p>
        </p:txBody>
      </p:sp>
      <p:sp>
        <p:nvSpPr>
          <p:cNvPr id="755" name="Google Shape;755;g2ea579abd3c_0_1500"/>
          <p:cNvSpPr/>
          <p:nvPr/>
        </p:nvSpPr>
        <p:spPr>
          <a:xfrm>
            <a:off x="5842200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56" name="Google Shape;756;g2ea579abd3c_0_1500"/>
          <p:cNvSpPr txBox="1"/>
          <p:nvPr/>
        </p:nvSpPr>
        <p:spPr>
          <a:xfrm>
            <a:off x="5837259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Silver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Registro</a:t>
            </a:r>
            <a:endParaRPr sz="900"/>
          </a:p>
        </p:txBody>
      </p:sp>
      <p:sp>
        <p:nvSpPr>
          <p:cNvPr id="757" name="Google Shape;757;g2ea579abd3c_0_1500"/>
          <p:cNvSpPr/>
          <p:nvPr/>
        </p:nvSpPr>
        <p:spPr>
          <a:xfrm>
            <a:off x="7560333" y="116323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58" name="Google Shape;758;g2ea579abd3c_0_1500"/>
          <p:cNvSpPr txBox="1"/>
          <p:nvPr/>
        </p:nvSpPr>
        <p:spPr>
          <a:xfrm>
            <a:off x="7555392" y="1167233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Gold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Negócio</a:t>
            </a:r>
            <a:endParaRPr sz="900"/>
          </a:p>
        </p:txBody>
      </p:sp>
      <p:sp>
        <p:nvSpPr>
          <p:cNvPr id="759" name="Google Shape;759;g2ea579abd3c_0_1500"/>
          <p:cNvSpPr/>
          <p:nvPr/>
        </p:nvSpPr>
        <p:spPr>
          <a:xfrm>
            <a:off x="9319033" y="1147600"/>
            <a:ext cx="1509900" cy="312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60" name="Google Shape;760;g2ea579abd3c_0_1500"/>
          <p:cNvSpPr txBox="1"/>
          <p:nvPr/>
        </p:nvSpPr>
        <p:spPr>
          <a:xfrm>
            <a:off x="9287641" y="1163233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Consumo</a:t>
            </a:r>
            <a:endParaRPr sz="1500"/>
          </a:p>
        </p:txBody>
      </p:sp>
      <p:sp>
        <p:nvSpPr>
          <p:cNvPr id="761" name="Google Shape;761;g2ea579abd3c_0_1500"/>
          <p:cNvSpPr/>
          <p:nvPr/>
        </p:nvSpPr>
        <p:spPr>
          <a:xfrm>
            <a:off x="2415800" y="2782067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62" name="Google Shape;762;g2ea579abd3c_0_1500"/>
          <p:cNvSpPr txBox="1"/>
          <p:nvPr/>
        </p:nvSpPr>
        <p:spPr>
          <a:xfrm>
            <a:off x="2496428" y="27820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Orquestrador</a:t>
            </a:r>
            <a:endParaRPr sz="1500"/>
          </a:p>
        </p:txBody>
      </p:sp>
      <p:sp>
        <p:nvSpPr>
          <p:cNvPr id="763" name="Google Shape;763;g2ea579abd3c_0_1500"/>
          <p:cNvSpPr/>
          <p:nvPr/>
        </p:nvSpPr>
        <p:spPr>
          <a:xfrm>
            <a:off x="4129000" y="2782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64" name="Google Shape;764;g2ea579abd3c_0_1500"/>
          <p:cNvSpPr txBox="1"/>
          <p:nvPr/>
        </p:nvSpPr>
        <p:spPr>
          <a:xfrm>
            <a:off x="5455124" y="2720475"/>
            <a:ext cx="282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em Batch</a:t>
            </a:r>
            <a:endParaRPr sz="1500"/>
          </a:p>
        </p:txBody>
      </p:sp>
      <p:sp>
        <p:nvSpPr>
          <p:cNvPr id="765" name="Google Shape;765;g2ea579abd3c_0_1500"/>
          <p:cNvSpPr/>
          <p:nvPr/>
        </p:nvSpPr>
        <p:spPr>
          <a:xfrm>
            <a:off x="4129000" y="3594067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66" name="Google Shape;766;g2ea579abd3c_0_1500"/>
          <p:cNvSpPr txBox="1"/>
          <p:nvPr/>
        </p:nvSpPr>
        <p:spPr>
          <a:xfrm>
            <a:off x="5048733" y="3492469"/>
            <a:ext cx="313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quase-tempo-real</a:t>
            </a:r>
            <a:endParaRPr sz="1500"/>
          </a:p>
        </p:txBody>
      </p:sp>
      <p:sp>
        <p:nvSpPr>
          <p:cNvPr id="767" name="Google Shape;767;g2ea579abd3c_0_1500"/>
          <p:cNvSpPr/>
          <p:nvPr/>
        </p:nvSpPr>
        <p:spPr>
          <a:xfrm>
            <a:off x="2415800" y="4385800"/>
            <a:ext cx="8413200" cy="867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68" name="Google Shape;768;g2ea579abd3c_0_1500"/>
          <p:cNvSpPr/>
          <p:nvPr/>
        </p:nvSpPr>
        <p:spPr>
          <a:xfrm>
            <a:off x="2871367" y="4480153"/>
            <a:ext cx="15099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69" name="Google Shape;769;g2ea579abd3c_0_1500"/>
          <p:cNvSpPr txBox="1"/>
          <p:nvPr/>
        </p:nvSpPr>
        <p:spPr>
          <a:xfrm>
            <a:off x="3129280" y="4396285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Metadados</a:t>
            </a:r>
            <a:endParaRPr sz="1200"/>
          </a:p>
        </p:txBody>
      </p:sp>
      <p:sp>
        <p:nvSpPr>
          <p:cNvPr id="770" name="Google Shape;770;g2ea579abd3c_0_1500"/>
          <p:cNvSpPr/>
          <p:nvPr/>
        </p:nvSpPr>
        <p:spPr>
          <a:xfrm>
            <a:off x="4774033" y="4490628"/>
            <a:ext cx="15099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1" name="Google Shape;771;g2ea579abd3c_0_1500"/>
          <p:cNvSpPr txBox="1"/>
          <p:nvPr/>
        </p:nvSpPr>
        <p:spPr>
          <a:xfrm>
            <a:off x="5031947" y="4406760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Catálogo</a:t>
            </a:r>
            <a:endParaRPr sz="1200"/>
          </a:p>
        </p:txBody>
      </p:sp>
      <p:sp>
        <p:nvSpPr>
          <p:cNvPr id="772" name="Google Shape;772;g2ea579abd3c_0_1500"/>
          <p:cNvSpPr/>
          <p:nvPr/>
        </p:nvSpPr>
        <p:spPr>
          <a:xfrm>
            <a:off x="6732167" y="4490639"/>
            <a:ext cx="15099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3" name="Google Shape;773;g2ea579abd3c_0_1500"/>
          <p:cNvSpPr txBox="1"/>
          <p:nvPr/>
        </p:nvSpPr>
        <p:spPr>
          <a:xfrm>
            <a:off x="6990080" y="4406771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774" name="Google Shape;774;g2ea579abd3c_0_1500"/>
          <p:cNvSpPr/>
          <p:nvPr/>
        </p:nvSpPr>
        <p:spPr>
          <a:xfrm>
            <a:off x="8648400" y="4483404"/>
            <a:ext cx="15099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5" name="Google Shape;775;g2ea579abd3c_0_1500"/>
          <p:cNvSpPr txBox="1"/>
          <p:nvPr/>
        </p:nvSpPr>
        <p:spPr>
          <a:xfrm>
            <a:off x="8906314" y="4399536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Qualidade</a:t>
            </a:r>
            <a:endParaRPr sz="1200"/>
          </a:p>
        </p:txBody>
      </p:sp>
      <p:sp>
        <p:nvSpPr>
          <p:cNvPr id="776" name="Google Shape;776;g2ea579abd3c_0_1500"/>
          <p:cNvSpPr/>
          <p:nvPr/>
        </p:nvSpPr>
        <p:spPr>
          <a:xfrm>
            <a:off x="765500" y="5367933"/>
            <a:ext cx="10063500" cy="47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7" name="Google Shape;777;g2ea579abd3c_0_1500"/>
          <p:cNvSpPr txBox="1"/>
          <p:nvPr/>
        </p:nvSpPr>
        <p:spPr>
          <a:xfrm>
            <a:off x="5213700" y="5381467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Governança</a:t>
            </a:r>
            <a:endParaRPr sz="1500"/>
          </a:p>
        </p:txBody>
      </p:sp>
      <p:sp>
        <p:nvSpPr>
          <p:cNvPr id="778" name="Google Shape;778;g2ea579abd3c_0_1500"/>
          <p:cNvSpPr txBox="1"/>
          <p:nvPr/>
        </p:nvSpPr>
        <p:spPr>
          <a:xfrm>
            <a:off x="791300" y="1470667"/>
            <a:ext cx="1458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Sistemas que gerenciam os processos de negócio e geram os dados</a:t>
            </a:r>
            <a:endParaRPr sz="1100"/>
          </a:p>
        </p:txBody>
      </p:sp>
      <p:sp>
        <p:nvSpPr>
          <p:cNvPr id="779" name="Google Shape;779;g2ea579abd3c_0_1500"/>
          <p:cNvSpPr txBox="1"/>
          <p:nvPr/>
        </p:nvSpPr>
        <p:spPr>
          <a:xfrm>
            <a:off x="2387117" y="1505967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Métodos de ingestão dos dados para a plataforma: ETL; ELT; Pub/Sub; Fila; API, etc.</a:t>
            </a:r>
            <a:endParaRPr sz="1100"/>
          </a:p>
        </p:txBody>
      </p:sp>
      <p:sp>
        <p:nvSpPr>
          <p:cNvPr id="780" name="Google Shape;780;g2ea579abd3c_0_1500"/>
          <p:cNvSpPr txBox="1"/>
          <p:nvPr/>
        </p:nvSpPr>
        <p:spPr>
          <a:xfrm>
            <a:off x="2473033" y="3033700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Serviço que controla os processamentos de dados. Hora, método, frequência, etc.</a:t>
            </a:r>
            <a:endParaRPr sz="1100"/>
          </a:p>
        </p:txBody>
      </p:sp>
      <p:sp>
        <p:nvSpPr>
          <p:cNvPr id="781" name="Google Shape;781;g2ea579abd3c_0_1500"/>
          <p:cNvSpPr txBox="1"/>
          <p:nvPr/>
        </p:nvSpPr>
        <p:spPr>
          <a:xfrm>
            <a:off x="4381367" y="2948349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de forma espaçada no tempo e para um volume grande de dados</a:t>
            </a:r>
            <a:endParaRPr sz="1100"/>
          </a:p>
        </p:txBody>
      </p:sp>
      <p:sp>
        <p:nvSpPr>
          <p:cNvPr id="782" name="Google Shape;782;g2ea579abd3c_0_1500"/>
          <p:cNvSpPr txBox="1"/>
          <p:nvPr/>
        </p:nvSpPr>
        <p:spPr>
          <a:xfrm>
            <a:off x="4379035" y="3737224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assim que o registro chega ou em intervalos muito curtos de tempo (micro batch). Pouco volume.</a:t>
            </a:r>
            <a:endParaRPr sz="1100"/>
          </a:p>
        </p:txBody>
      </p:sp>
      <p:sp>
        <p:nvSpPr>
          <p:cNvPr id="783" name="Google Shape;783;g2ea579abd3c_0_1500"/>
          <p:cNvSpPr txBox="1"/>
          <p:nvPr/>
        </p:nvSpPr>
        <p:spPr>
          <a:xfrm>
            <a:off x="4194200" y="1742733"/>
            <a:ext cx="135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Dados no formato que foi ingerido. Por evento</a:t>
            </a:r>
            <a:endParaRPr sz="1100"/>
          </a:p>
        </p:txBody>
      </p:sp>
      <p:sp>
        <p:nvSpPr>
          <p:cNvPr id="784" name="Google Shape;784;g2ea579abd3c_0_1500"/>
          <p:cNvSpPr txBox="1"/>
          <p:nvPr/>
        </p:nvSpPr>
        <p:spPr>
          <a:xfrm>
            <a:off x="5921667" y="1649133"/>
            <a:ext cx="135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 limpo e tratado na sua granularidade mais baixa</a:t>
            </a:r>
            <a:endParaRPr sz="1100"/>
          </a:p>
        </p:txBody>
      </p:sp>
      <p:sp>
        <p:nvSpPr>
          <p:cNvPr id="785" name="Google Shape;785;g2ea579abd3c_0_1500"/>
          <p:cNvSpPr txBox="1"/>
          <p:nvPr/>
        </p:nvSpPr>
        <p:spPr>
          <a:xfrm>
            <a:off x="7623691" y="1642867"/>
            <a:ext cx="1356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 consolidado e orientado aos indicadores de negócio</a:t>
            </a:r>
            <a:endParaRPr sz="1100"/>
          </a:p>
        </p:txBody>
      </p:sp>
      <p:sp>
        <p:nvSpPr>
          <p:cNvPr id="786" name="Google Shape;786;g2ea579abd3c_0_1500"/>
          <p:cNvSpPr txBox="1"/>
          <p:nvPr/>
        </p:nvSpPr>
        <p:spPr>
          <a:xfrm>
            <a:off x="9396025" y="1552867"/>
            <a:ext cx="13560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Dados disponibilizados em ferramentas de apresentação de dashboards, relatórios, modelos de ML e outros sistemas transacionais</a:t>
            </a:r>
            <a:endParaRPr sz="1100"/>
          </a:p>
        </p:txBody>
      </p:sp>
      <p:sp>
        <p:nvSpPr>
          <p:cNvPr id="787" name="Google Shape;787;g2ea579abd3c_0_1500"/>
          <p:cNvSpPr txBox="1"/>
          <p:nvPr/>
        </p:nvSpPr>
        <p:spPr>
          <a:xfrm>
            <a:off x="2867318" y="4590000"/>
            <a:ext cx="15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Informação complementar sobre os dados</a:t>
            </a:r>
            <a:endParaRPr sz="900"/>
          </a:p>
        </p:txBody>
      </p:sp>
      <p:sp>
        <p:nvSpPr>
          <p:cNvPr id="788" name="Google Shape;788;g2ea579abd3c_0_1500"/>
          <p:cNvSpPr txBox="1"/>
          <p:nvPr/>
        </p:nvSpPr>
        <p:spPr>
          <a:xfrm>
            <a:off x="4738870" y="4641408"/>
            <a:ext cx="15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Inventário, descrição e contexto dos dados</a:t>
            </a:r>
            <a:endParaRPr sz="900"/>
          </a:p>
        </p:txBody>
      </p:sp>
      <p:sp>
        <p:nvSpPr>
          <p:cNvPr id="789" name="Google Shape;789;g2ea579abd3c_0_1500"/>
          <p:cNvSpPr txBox="1"/>
          <p:nvPr/>
        </p:nvSpPr>
        <p:spPr>
          <a:xfrm>
            <a:off x="6704123" y="4587041"/>
            <a:ext cx="157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Gestão de acessos, encriptação de dados sensíveis</a:t>
            </a:r>
            <a:endParaRPr sz="900"/>
          </a:p>
        </p:txBody>
      </p:sp>
      <p:sp>
        <p:nvSpPr>
          <p:cNvPr id="790" name="Google Shape;790;g2ea579abd3c_0_1500"/>
          <p:cNvSpPr txBox="1"/>
          <p:nvPr/>
        </p:nvSpPr>
        <p:spPr>
          <a:xfrm>
            <a:off x="8616990" y="4581753"/>
            <a:ext cx="157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Gestão da qualidade dos dados, consistência e precisão</a:t>
            </a:r>
            <a:endParaRPr sz="900"/>
          </a:p>
        </p:txBody>
      </p:sp>
      <p:sp>
        <p:nvSpPr>
          <p:cNvPr id="791" name="Google Shape;791;g2ea579abd3c_0_1500"/>
          <p:cNvSpPr txBox="1"/>
          <p:nvPr/>
        </p:nvSpPr>
        <p:spPr>
          <a:xfrm>
            <a:off x="6700783" y="5327167"/>
            <a:ext cx="325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Politicas, diretrizes, processos, matriz de responsabilidade, documentação</a:t>
            </a:r>
            <a:endParaRPr sz="9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ea579abd3c_0_754"/>
          <p:cNvSpPr txBox="1"/>
          <p:nvPr>
            <p:ph type="ctrTitle"/>
          </p:nvPr>
        </p:nvSpPr>
        <p:spPr>
          <a:xfrm>
            <a:off x="187333" y="-16569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50" name="Google Shape;50;g2ea579abd3c_0_754"/>
          <p:cNvSpPr txBox="1"/>
          <p:nvPr/>
        </p:nvSpPr>
        <p:spPr>
          <a:xfrm>
            <a:off x="527381" y="1910080"/>
            <a:ext cx="112332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Arquitetura Moderna e Big Data</a:t>
            </a:r>
            <a:endParaRPr sz="3300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Os 5 Vs do Big Data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Visão geral de uma </a:t>
            </a: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arquitectura</a:t>
            </a: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por camadas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Visão detalhada de cada camada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ea579abd3c_0_798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Arquitetura </a:t>
            </a: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moderna e big data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2ea579abd3c_0_798"/>
          <p:cNvSpPr/>
          <p:nvPr/>
        </p:nvSpPr>
        <p:spPr>
          <a:xfrm>
            <a:off x="882267" y="2189100"/>
            <a:ext cx="2273100" cy="905700"/>
          </a:xfrm>
          <a:prstGeom prst="roundRect">
            <a:avLst>
              <a:gd fmla="val 16667" name="adj"/>
            </a:avLst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ORIENTADA A RESULTADOS</a:t>
            </a:r>
            <a:endParaRPr sz="1200"/>
          </a:p>
        </p:txBody>
      </p:sp>
      <p:sp>
        <p:nvSpPr>
          <p:cNvPr id="57" name="Google Shape;57;g2ea579abd3c_0_798"/>
          <p:cNvSpPr/>
          <p:nvPr/>
        </p:nvSpPr>
        <p:spPr>
          <a:xfrm>
            <a:off x="3518000" y="2189100"/>
            <a:ext cx="2273100" cy="905700"/>
          </a:xfrm>
          <a:prstGeom prst="roundRect">
            <a:avLst>
              <a:gd fmla="val 16667" name="adj"/>
            </a:avLst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AUTOMATIZAÇÃO DOS PROCESSOS</a:t>
            </a:r>
            <a:endParaRPr sz="1200"/>
          </a:p>
        </p:txBody>
      </p:sp>
      <p:sp>
        <p:nvSpPr>
          <p:cNvPr id="58" name="Google Shape;58;g2ea579abd3c_0_798"/>
          <p:cNvSpPr/>
          <p:nvPr/>
        </p:nvSpPr>
        <p:spPr>
          <a:xfrm>
            <a:off x="6255333" y="2221233"/>
            <a:ext cx="2273100" cy="905700"/>
          </a:xfrm>
          <a:prstGeom prst="roundRect">
            <a:avLst>
              <a:gd fmla="val 16667" name="adj"/>
            </a:avLst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FLEXÍVEL NOS DADOS, NO CONSUMO E NO PROCESSAMENTO</a:t>
            </a:r>
            <a:endParaRPr sz="1200"/>
          </a:p>
        </p:txBody>
      </p:sp>
      <p:sp>
        <p:nvSpPr>
          <p:cNvPr id="59" name="Google Shape;59;g2ea579abd3c_0_798"/>
          <p:cNvSpPr/>
          <p:nvPr/>
        </p:nvSpPr>
        <p:spPr>
          <a:xfrm>
            <a:off x="8894600" y="2189100"/>
            <a:ext cx="2273100" cy="905700"/>
          </a:xfrm>
          <a:prstGeom prst="roundRect">
            <a:avLst>
              <a:gd fmla="val 16667" name="adj"/>
            </a:avLst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ADAPTÁVEL ÀS MUDANÇAS</a:t>
            </a:r>
            <a:endParaRPr sz="1200"/>
          </a:p>
        </p:txBody>
      </p:sp>
      <p:sp>
        <p:nvSpPr>
          <p:cNvPr id="60" name="Google Shape;60;g2ea579abd3c_0_798"/>
          <p:cNvSpPr/>
          <p:nvPr/>
        </p:nvSpPr>
        <p:spPr>
          <a:xfrm>
            <a:off x="2176033" y="3472367"/>
            <a:ext cx="2273100" cy="905700"/>
          </a:xfrm>
          <a:prstGeom prst="roundRect">
            <a:avLst>
              <a:gd fmla="val 16667" name="adj"/>
            </a:avLst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</a:t>
            </a:r>
            <a:endParaRPr sz="1200"/>
          </a:p>
        </p:txBody>
      </p:sp>
      <p:sp>
        <p:nvSpPr>
          <p:cNvPr id="61" name="Google Shape;61;g2ea579abd3c_0_798"/>
          <p:cNvSpPr/>
          <p:nvPr/>
        </p:nvSpPr>
        <p:spPr>
          <a:xfrm>
            <a:off x="4911400" y="3472367"/>
            <a:ext cx="2273100" cy="905700"/>
          </a:xfrm>
          <a:prstGeom prst="roundRect">
            <a:avLst>
              <a:gd fmla="val 16667" name="adj"/>
            </a:avLst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INTELIGENTE</a:t>
            </a:r>
            <a:endParaRPr sz="1200"/>
          </a:p>
        </p:txBody>
      </p:sp>
      <p:sp>
        <p:nvSpPr>
          <p:cNvPr id="62" name="Google Shape;62;g2ea579abd3c_0_798"/>
          <p:cNvSpPr/>
          <p:nvPr/>
        </p:nvSpPr>
        <p:spPr>
          <a:xfrm>
            <a:off x="7646767" y="3472367"/>
            <a:ext cx="2273100" cy="905700"/>
          </a:xfrm>
          <a:prstGeom prst="roundRect">
            <a:avLst>
              <a:gd fmla="val 16667" name="adj"/>
            </a:avLst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COLABORATIVA</a:t>
            </a:r>
            <a:endParaRPr sz="12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a579abd3c_0_768"/>
          <p:cNvSpPr txBox="1"/>
          <p:nvPr>
            <p:ph type="ctrTitle"/>
          </p:nvPr>
        </p:nvSpPr>
        <p:spPr>
          <a:xfrm>
            <a:off x="249778" y="-123692"/>
            <a:ext cx="152544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68" name="Google Shape;68;g2ea579abd3c_0_768"/>
          <p:cNvSpPr txBox="1"/>
          <p:nvPr/>
        </p:nvSpPr>
        <p:spPr>
          <a:xfrm>
            <a:off x="527381" y="1910080"/>
            <a:ext cx="112332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Arquitetura Moderna e Big Data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Os 5 Vs do Big Data</a:t>
            </a:r>
            <a:endParaRPr b="0" i="0" sz="3300" u="none" cap="none" strike="noStrike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Visão geral de uma </a:t>
            </a: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arquitectura</a:t>
            </a: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por camadas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Visão detalhada de cada camada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a579abd3c_0_847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Os 5 Vs do Big Data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2ea579abd3c_0_847"/>
          <p:cNvSpPr/>
          <p:nvPr/>
        </p:nvSpPr>
        <p:spPr>
          <a:xfrm>
            <a:off x="4985633" y="2891667"/>
            <a:ext cx="2086800" cy="12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BIG DATA</a:t>
            </a:r>
            <a:endParaRPr sz="1900"/>
          </a:p>
        </p:txBody>
      </p:sp>
      <p:sp>
        <p:nvSpPr>
          <p:cNvPr id="75" name="Google Shape;75;g2ea579abd3c_0_847"/>
          <p:cNvSpPr/>
          <p:nvPr/>
        </p:nvSpPr>
        <p:spPr>
          <a:xfrm>
            <a:off x="2714100" y="2891667"/>
            <a:ext cx="2086800" cy="1226700"/>
          </a:xfrm>
          <a:prstGeom prst="roundRect">
            <a:avLst>
              <a:gd fmla="val 16667" name="adj"/>
            </a:avLst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VARIEDADE</a:t>
            </a:r>
            <a:endParaRPr sz="1900"/>
          </a:p>
        </p:txBody>
      </p:sp>
      <p:sp>
        <p:nvSpPr>
          <p:cNvPr id="76" name="Google Shape;76;g2ea579abd3c_0_847"/>
          <p:cNvSpPr/>
          <p:nvPr/>
        </p:nvSpPr>
        <p:spPr>
          <a:xfrm>
            <a:off x="7257167" y="2891667"/>
            <a:ext cx="2086800" cy="1226700"/>
          </a:xfrm>
          <a:prstGeom prst="roundRect">
            <a:avLst>
              <a:gd fmla="val 16667" name="adj"/>
            </a:avLst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VELOCIDADE</a:t>
            </a:r>
            <a:endParaRPr sz="1900"/>
          </a:p>
        </p:txBody>
      </p:sp>
      <p:sp>
        <p:nvSpPr>
          <p:cNvPr id="77" name="Google Shape;77;g2ea579abd3c_0_847"/>
          <p:cNvSpPr/>
          <p:nvPr/>
        </p:nvSpPr>
        <p:spPr>
          <a:xfrm>
            <a:off x="2714100" y="4290300"/>
            <a:ext cx="3183900" cy="1226700"/>
          </a:xfrm>
          <a:prstGeom prst="roundRect">
            <a:avLst>
              <a:gd fmla="val 16667" name="adj"/>
            </a:avLst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VERACIDADE</a:t>
            </a:r>
            <a:endParaRPr sz="1900"/>
          </a:p>
        </p:txBody>
      </p:sp>
      <p:sp>
        <p:nvSpPr>
          <p:cNvPr id="78" name="Google Shape;78;g2ea579abd3c_0_847"/>
          <p:cNvSpPr/>
          <p:nvPr/>
        </p:nvSpPr>
        <p:spPr>
          <a:xfrm>
            <a:off x="6118133" y="4290300"/>
            <a:ext cx="3225900" cy="1226700"/>
          </a:xfrm>
          <a:prstGeom prst="roundRect">
            <a:avLst>
              <a:gd fmla="val 16667" name="adj"/>
            </a:avLst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VALOR</a:t>
            </a:r>
            <a:endParaRPr sz="1900"/>
          </a:p>
        </p:txBody>
      </p:sp>
      <p:sp>
        <p:nvSpPr>
          <p:cNvPr id="79" name="Google Shape;79;g2ea579abd3c_0_847"/>
          <p:cNvSpPr/>
          <p:nvPr/>
        </p:nvSpPr>
        <p:spPr>
          <a:xfrm>
            <a:off x="2770500" y="1493033"/>
            <a:ext cx="6573600" cy="1226700"/>
          </a:xfrm>
          <a:prstGeom prst="roundRect">
            <a:avLst>
              <a:gd fmla="val 16667" name="adj"/>
            </a:avLst>
          </a:prstGeom>
          <a:solidFill>
            <a:srgbClr val="E8E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VOLUME</a:t>
            </a:r>
            <a:endParaRPr sz="19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a579abd3c_0_857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Os 5 Vs do Big Data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2ea579abd3c_0_857"/>
          <p:cNvSpPr/>
          <p:nvPr/>
        </p:nvSpPr>
        <p:spPr>
          <a:xfrm>
            <a:off x="4985633" y="2891667"/>
            <a:ext cx="2086800" cy="12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BIG DATA</a:t>
            </a:r>
            <a:endParaRPr sz="1900"/>
          </a:p>
        </p:txBody>
      </p:sp>
      <p:sp>
        <p:nvSpPr>
          <p:cNvPr id="86" name="Google Shape;86;g2ea579abd3c_0_857"/>
          <p:cNvSpPr/>
          <p:nvPr/>
        </p:nvSpPr>
        <p:spPr>
          <a:xfrm>
            <a:off x="2714100" y="2891667"/>
            <a:ext cx="2086800" cy="122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VARIEDADE</a:t>
            </a:r>
            <a:endParaRPr sz="1900"/>
          </a:p>
        </p:txBody>
      </p:sp>
      <p:sp>
        <p:nvSpPr>
          <p:cNvPr id="87" name="Google Shape;87;g2ea579abd3c_0_857"/>
          <p:cNvSpPr/>
          <p:nvPr/>
        </p:nvSpPr>
        <p:spPr>
          <a:xfrm>
            <a:off x="7257167" y="2891667"/>
            <a:ext cx="2086800" cy="122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VELOCIDADE</a:t>
            </a:r>
            <a:endParaRPr sz="1900"/>
          </a:p>
        </p:txBody>
      </p:sp>
      <p:sp>
        <p:nvSpPr>
          <p:cNvPr id="88" name="Google Shape;88;g2ea579abd3c_0_857"/>
          <p:cNvSpPr/>
          <p:nvPr/>
        </p:nvSpPr>
        <p:spPr>
          <a:xfrm>
            <a:off x="2714100" y="4290300"/>
            <a:ext cx="3183900" cy="122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VERACIDADE</a:t>
            </a:r>
            <a:endParaRPr sz="1900"/>
          </a:p>
        </p:txBody>
      </p:sp>
      <p:sp>
        <p:nvSpPr>
          <p:cNvPr id="89" name="Google Shape;89;g2ea579abd3c_0_857"/>
          <p:cNvSpPr/>
          <p:nvPr/>
        </p:nvSpPr>
        <p:spPr>
          <a:xfrm>
            <a:off x="6118133" y="4290300"/>
            <a:ext cx="3225900" cy="122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VALOR</a:t>
            </a:r>
            <a:endParaRPr sz="1900"/>
          </a:p>
        </p:txBody>
      </p:sp>
      <p:sp>
        <p:nvSpPr>
          <p:cNvPr id="90" name="Google Shape;90;g2ea579abd3c_0_857"/>
          <p:cNvSpPr/>
          <p:nvPr/>
        </p:nvSpPr>
        <p:spPr>
          <a:xfrm>
            <a:off x="2770500" y="1493033"/>
            <a:ext cx="6573600" cy="122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1" name="Google Shape;91;g2ea579abd3c_0_857"/>
          <p:cNvSpPr txBox="1"/>
          <p:nvPr/>
        </p:nvSpPr>
        <p:spPr>
          <a:xfrm>
            <a:off x="3887133" y="1391433"/>
            <a:ext cx="39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VOLUME</a:t>
            </a:r>
            <a:endParaRPr sz="1600"/>
          </a:p>
        </p:txBody>
      </p:sp>
      <p:sp>
        <p:nvSpPr>
          <p:cNvPr id="92" name="Google Shape;92;g2ea579abd3c_0_857"/>
          <p:cNvSpPr txBox="1"/>
          <p:nvPr/>
        </p:nvSpPr>
        <p:spPr>
          <a:xfrm>
            <a:off x="4058100" y="1891033"/>
            <a:ext cx="3998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Grande volume de dados ao nível de Tera e Peta Bytes</a:t>
            </a:r>
            <a:endParaRPr sz="12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a579abd3c_0_869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Os 5 Vs do Big Data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ea579abd3c_0_869"/>
          <p:cNvSpPr/>
          <p:nvPr/>
        </p:nvSpPr>
        <p:spPr>
          <a:xfrm>
            <a:off x="4985633" y="2891667"/>
            <a:ext cx="2086800" cy="12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BIG DATA</a:t>
            </a:r>
            <a:endParaRPr sz="1900"/>
          </a:p>
        </p:txBody>
      </p:sp>
      <p:sp>
        <p:nvSpPr>
          <p:cNvPr id="99" name="Google Shape;99;g2ea579abd3c_0_869"/>
          <p:cNvSpPr/>
          <p:nvPr/>
        </p:nvSpPr>
        <p:spPr>
          <a:xfrm>
            <a:off x="2714100" y="2891667"/>
            <a:ext cx="2086800" cy="122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0" name="Google Shape;100;g2ea579abd3c_0_869"/>
          <p:cNvSpPr/>
          <p:nvPr/>
        </p:nvSpPr>
        <p:spPr>
          <a:xfrm>
            <a:off x="7257167" y="2891667"/>
            <a:ext cx="2086800" cy="122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VELOCIDADE</a:t>
            </a:r>
            <a:endParaRPr sz="1900"/>
          </a:p>
        </p:txBody>
      </p:sp>
      <p:sp>
        <p:nvSpPr>
          <p:cNvPr id="101" name="Google Shape;101;g2ea579abd3c_0_869"/>
          <p:cNvSpPr/>
          <p:nvPr/>
        </p:nvSpPr>
        <p:spPr>
          <a:xfrm>
            <a:off x="2714100" y="4290300"/>
            <a:ext cx="3183900" cy="122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VERACIDADE</a:t>
            </a:r>
            <a:endParaRPr sz="1900"/>
          </a:p>
        </p:txBody>
      </p:sp>
      <p:sp>
        <p:nvSpPr>
          <p:cNvPr id="102" name="Google Shape;102;g2ea579abd3c_0_869"/>
          <p:cNvSpPr/>
          <p:nvPr/>
        </p:nvSpPr>
        <p:spPr>
          <a:xfrm>
            <a:off x="6118133" y="4290300"/>
            <a:ext cx="3225900" cy="122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VALOR</a:t>
            </a:r>
            <a:endParaRPr sz="1900"/>
          </a:p>
        </p:txBody>
      </p:sp>
      <p:sp>
        <p:nvSpPr>
          <p:cNvPr id="103" name="Google Shape;103;g2ea579abd3c_0_869"/>
          <p:cNvSpPr/>
          <p:nvPr/>
        </p:nvSpPr>
        <p:spPr>
          <a:xfrm>
            <a:off x="2770500" y="1493033"/>
            <a:ext cx="6573600" cy="122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4" name="Google Shape;104;g2ea579abd3c_0_869"/>
          <p:cNvSpPr txBox="1"/>
          <p:nvPr/>
        </p:nvSpPr>
        <p:spPr>
          <a:xfrm>
            <a:off x="3887133" y="1391433"/>
            <a:ext cx="39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VOLUME</a:t>
            </a:r>
            <a:endParaRPr sz="1600"/>
          </a:p>
        </p:txBody>
      </p:sp>
      <p:sp>
        <p:nvSpPr>
          <p:cNvPr id="105" name="Google Shape;105;g2ea579abd3c_0_869"/>
          <p:cNvSpPr txBox="1"/>
          <p:nvPr/>
        </p:nvSpPr>
        <p:spPr>
          <a:xfrm>
            <a:off x="4058100" y="1891033"/>
            <a:ext cx="3998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Grande volume de dados ao nível de Tera e Peta Bytes</a:t>
            </a:r>
            <a:endParaRPr sz="1200"/>
          </a:p>
        </p:txBody>
      </p:sp>
      <p:sp>
        <p:nvSpPr>
          <p:cNvPr id="106" name="Google Shape;106;g2ea579abd3c_0_869"/>
          <p:cNvSpPr txBox="1"/>
          <p:nvPr/>
        </p:nvSpPr>
        <p:spPr>
          <a:xfrm>
            <a:off x="2748759" y="2830380"/>
            <a:ext cx="198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VARIEDADE</a:t>
            </a:r>
            <a:endParaRPr sz="1600"/>
          </a:p>
        </p:txBody>
      </p:sp>
      <p:sp>
        <p:nvSpPr>
          <p:cNvPr id="107" name="Google Shape;107;g2ea579abd3c_0_869"/>
          <p:cNvSpPr txBox="1"/>
          <p:nvPr/>
        </p:nvSpPr>
        <p:spPr>
          <a:xfrm>
            <a:off x="2772243" y="3140196"/>
            <a:ext cx="2198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Dados estruturados, semi-estruturados e não estruturados. Vídeos, imagens e áudio</a:t>
            </a:r>
            <a:endParaRPr sz="12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a579abd3c_0_883"/>
          <p:cNvSpPr txBox="1"/>
          <p:nvPr/>
        </p:nvSpPr>
        <p:spPr>
          <a:xfrm>
            <a:off x="623392" y="420519"/>
            <a:ext cx="108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Os 5 Vs do Big Data</a:t>
            </a:r>
            <a:endParaRPr b="0" i="0" sz="3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ea579abd3c_0_883"/>
          <p:cNvSpPr/>
          <p:nvPr/>
        </p:nvSpPr>
        <p:spPr>
          <a:xfrm>
            <a:off x="4985633" y="2891667"/>
            <a:ext cx="2086800" cy="12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BIG DATA</a:t>
            </a:r>
            <a:endParaRPr sz="1900"/>
          </a:p>
        </p:txBody>
      </p:sp>
      <p:sp>
        <p:nvSpPr>
          <p:cNvPr id="114" name="Google Shape;114;g2ea579abd3c_0_883"/>
          <p:cNvSpPr/>
          <p:nvPr/>
        </p:nvSpPr>
        <p:spPr>
          <a:xfrm>
            <a:off x="2714100" y="2891667"/>
            <a:ext cx="2086800" cy="122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5" name="Google Shape;115;g2ea579abd3c_0_883"/>
          <p:cNvSpPr/>
          <p:nvPr/>
        </p:nvSpPr>
        <p:spPr>
          <a:xfrm>
            <a:off x="7257167" y="2891667"/>
            <a:ext cx="2086800" cy="122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6" name="Google Shape;116;g2ea579abd3c_0_883"/>
          <p:cNvSpPr/>
          <p:nvPr/>
        </p:nvSpPr>
        <p:spPr>
          <a:xfrm>
            <a:off x="2714100" y="4290300"/>
            <a:ext cx="3183900" cy="122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VERACIDADE</a:t>
            </a:r>
            <a:endParaRPr sz="1900"/>
          </a:p>
        </p:txBody>
      </p:sp>
      <p:sp>
        <p:nvSpPr>
          <p:cNvPr id="117" name="Google Shape;117;g2ea579abd3c_0_883"/>
          <p:cNvSpPr/>
          <p:nvPr/>
        </p:nvSpPr>
        <p:spPr>
          <a:xfrm>
            <a:off x="6118133" y="4290300"/>
            <a:ext cx="3225900" cy="122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VALOR</a:t>
            </a:r>
            <a:endParaRPr sz="1900"/>
          </a:p>
        </p:txBody>
      </p:sp>
      <p:sp>
        <p:nvSpPr>
          <p:cNvPr id="118" name="Google Shape;118;g2ea579abd3c_0_883"/>
          <p:cNvSpPr/>
          <p:nvPr/>
        </p:nvSpPr>
        <p:spPr>
          <a:xfrm>
            <a:off x="2770500" y="1493033"/>
            <a:ext cx="6573600" cy="122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9" name="Google Shape;119;g2ea579abd3c_0_883"/>
          <p:cNvSpPr txBox="1"/>
          <p:nvPr/>
        </p:nvSpPr>
        <p:spPr>
          <a:xfrm>
            <a:off x="3887133" y="1391433"/>
            <a:ext cx="39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VOLUME</a:t>
            </a:r>
            <a:endParaRPr sz="1600"/>
          </a:p>
        </p:txBody>
      </p:sp>
      <p:sp>
        <p:nvSpPr>
          <p:cNvPr id="120" name="Google Shape;120;g2ea579abd3c_0_883"/>
          <p:cNvSpPr txBox="1"/>
          <p:nvPr/>
        </p:nvSpPr>
        <p:spPr>
          <a:xfrm>
            <a:off x="4058100" y="1891033"/>
            <a:ext cx="3998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Grande volume de dados ao nível de Tera e Peta Bytes</a:t>
            </a:r>
            <a:endParaRPr sz="1200"/>
          </a:p>
        </p:txBody>
      </p:sp>
      <p:sp>
        <p:nvSpPr>
          <p:cNvPr id="121" name="Google Shape;121;g2ea579abd3c_0_883"/>
          <p:cNvSpPr txBox="1"/>
          <p:nvPr/>
        </p:nvSpPr>
        <p:spPr>
          <a:xfrm>
            <a:off x="2748759" y="2830380"/>
            <a:ext cx="198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VARIEDADE</a:t>
            </a:r>
            <a:endParaRPr sz="1600"/>
          </a:p>
        </p:txBody>
      </p:sp>
      <p:sp>
        <p:nvSpPr>
          <p:cNvPr id="122" name="Google Shape;122;g2ea579abd3c_0_883"/>
          <p:cNvSpPr txBox="1"/>
          <p:nvPr/>
        </p:nvSpPr>
        <p:spPr>
          <a:xfrm>
            <a:off x="2772243" y="3140196"/>
            <a:ext cx="2198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Dados estruturados, semi-estruturados e não estruturados. Vídeos, imagens e áudio</a:t>
            </a:r>
            <a:endParaRPr sz="1200"/>
          </a:p>
        </p:txBody>
      </p:sp>
      <p:sp>
        <p:nvSpPr>
          <p:cNvPr id="123" name="Google Shape;123;g2ea579abd3c_0_883"/>
          <p:cNvSpPr txBox="1"/>
          <p:nvPr/>
        </p:nvSpPr>
        <p:spPr>
          <a:xfrm>
            <a:off x="7302478" y="2821525"/>
            <a:ext cx="198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VELOCIDADE</a:t>
            </a:r>
            <a:endParaRPr sz="1600"/>
          </a:p>
        </p:txBody>
      </p:sp>
      <p:sp>
        <p:nvSpPr>
          <p:cNvPr id="124" name="Google Shape;124;g2ea579abd3c_0_883"/>
          <p:cNvSpPr txBox="1"/>
          <p:nvPr/>
        </p:nvSpPr>
        <p:spPr>
          <a:xfrm>
            <a:off x="7267604" y="3126455"/>
            <a:ext cx="2198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Dados produzidos por dispositivos móveis o todo o tempo em vários locais distintos</a:t>
            </a:r>
            <a:endParaRPr sz="12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_1 - 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 - Fin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3 - Título e tex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 - Título e tex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2020-01-14T17:16:45Z</dcterms:created>
  <dc:creator>Fernando José Ferreira</dc:creator>
</cp:coreProperties>
</file>