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SpgBB+m/tkpCWRI/Co9YYFzWZ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4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geeksforgeeks.org/difference-between-hierarchical-and-network-data-model/" TargetMode="External"/><Relationship Id="rId3" Type="http://schemas.openxmlformats.org/officeDocument/2006/relationships/hyperlink" Target="https://www.myreadingroom.co.in/notes-and-studymaterial/65-dbms/469-network-data-model.html#google_vignette" TargetMode="External"/><Relationship Id="rId4" Type="http://schemas.openxmlformats.org/officeDocument/2006/relationships/hyperlink" Target="https://computerresearch.org/index.php/computer/article/view/1387/5-Evolution-of-Object-Oriented-Database_html" TargetMode="External"/><Relationship Id="rId5" Type="http://schemas.openxmlformats.org/officeDocument/2006/relationships/hyperlink" Target="https://www.geeksforgeeks.org/difference-between-hierarchical-and-network-data-model/" TargetMode="External"/><Relationship Id="rId6" Type="http://schemas.openxmlformats.org/officeDocument/2006/relationships/hyperlink" Target="https://www.geeksforgeeks.org/types-of-nosql-databases/" TargetMode="Externa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racle.com/br/database/what-is-a-relational-database/" TargetMode="Externa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oracle.com/br/database/what-is-a-relational-database/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aws.amazon.com/pt/nosql/document/" TargetMode="External"/><Relationship Id="rId3" Type="http://schemas.openxmlformats.org/officeDocument/2006/relationships/hyperlink" Target="https://aws.amazon.com/pt/nosql/key-value/" TargetMode="External"/><Relationship Id="rId4" Type="http://schemas.openxmlformats.org/officeDocument/2006/relationships/hyperlink" Target="http://radar.oreilly.com/2013/07/why-choose-a-graph-database.html" TargetMode="External"/><Relationship Id="rId5" Type="http://schemas.openxmlformats.org/officeDocument/2006/relationships/hyperlink" Target="https://www.kdnuggets.com/2021/02/understanding-nosql-database-types-column-oriented-databas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ea8b355c2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" name="Google Shape;34;g2ea8b355c2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ea8b355c20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" name="Google Shape;40;g2ea8b355c20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ea8b355c20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Hierarquico: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https://www.geeksforgeeks.org/difference-between-hierarchical-and-network-data-model/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Network: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https://www.myreadingroom.co.in/notes-and-studymaterial/65-dbms/469-network-data-model.html#google_vignette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Orientado a Objeto: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https://computerresearch.org/index.php/computer/article/view/1387/5-Evolution-of-Object-Oriented-Database_html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Relacional: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https://www.geeksforgeeks.org/difference-between-hierarchical-and-network-data-model/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NoSQL: </a:t>
            </a:r>
            <a:r>
              <a:rPr lang="pt-BR" u="sng">
                <a:solidFill>
                  <a:schemeClr val="hlink"/>
                </a:solidFill>
                <a:hlinkClick r:id="rId6"/>
              </a:rPr>
              <a:t>https://www.geeksforgeeks.org/types-of-nosql-databases/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" name="Google Shape;46;g2ea8b355c20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a8b355c20_0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" name="Google Shape;62;g2ea8b355c20_0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ea8b355c20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https://www.oracle.com/br/database/what-is-a-relational-database/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8" name="Google Shape;68;g2ea8b355c20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ea8b355c20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u="sng">
                <a:solidFill>
                  <a:schemeClr val="hlink"/>
                </a:solidFill>
                <a:hlinkClick r:id="rId2"/>
              </a:rPr>
              <a:t>https://www.oracle.com/br/database/what-is-a-relational-database/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8" name="Google Shape;78;g2ea8b355c20_0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a8b355c20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2ea8b355c20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a8b355c20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Documentos: </a:t>
            </a:r>
            <a:r>
              <a:rPr lang="pt-BR" u="sng">
                <a:solidFill>
                  <a:schemeClr val="hlink"/>
                </a:solidFill>
                <a:hlinkClick r:id="rId2"/>
              </a:rPr>
              <a:t>https://aws.amazon.com/pt/nosql/document/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Chave Valor: </a:t>
            </a:r>
            <a:r>
              <a:rPr lang="pt-BR" u="sng">
                <a:solidFill>
                  <a:schemeClr val="hlink"/>
                </a:solidFill>
                <a:hlinkClick r:id="rId3"/>
              </a:rPr>
              <a:t>https://aws.amazon.com/pt/nosql/key-value/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Grafdos: </a:t>
            </a:r>
            <a:r>
              <a:rPr lang="pt-BR" u="sng">
                <a:solidFill>
                  <a:schemeClr val="hlink"/>
                </a:solidFill>
                <a:hlinkClick r:id="rId4"/>
              </a:rPr>
              <a:t>http://radar.oreilly.com/2013/07/why-choose-a-graph-database.html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Colunar: </a:t>
            </a:r>
            <a:r>
              <a:rPr lang="pt-BR" u="sng">
                <a:solidFill>
                  <a:schemeClr val="hlink"/>
                </a:solidFill>
                <a:hlinkClick r:id="rId5"/>
              </a:rPr>
              <a:t>https://www.kdnuggets.com/2021/02/understanding-nosql-database-types-column-oriented-databases.html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2ea8b355c20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corrido">
  <p:cSld name="Título e texto corrid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ea8b355c20_0_104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  <a:defRPr b="1" i="0" sz="47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  <a:def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>
  <p:cSld name="Texto e Título Vertical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2.jpg"/><Relationship Id="rId2" Type="http://schemas.openxmlformats.org/officeDocument/2006/relationships/image" Target="../media/image31.png"/><Relationship Id="rId3" Type="http://schemas.openxmlformats.org/officeDocument/2006/relationships/image" Target="../media/image30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theme" Target="../theme/theme4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0"/>
          <p:cNvPicPr preferRelativeResize="0"/>
          <p:nvPr/>
        </p:nvPicPr>
        <p:blipFill rotWithShape="1">
          <a:blip r:embed="rId2">
            <a:alphaModFix/>
          </a:blip>
          <a:srcRect b="0" l="48224" r="0" t="0"/>
          <a:stretch/>
        </p:blipFill>
        <p:spPr>
          <a:xfrm>
            <a:off x="5879592" y="-1016"/>
            <a:ext cx="6312408" cy="68600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0"/>
          <p:cNvPicPr preferRelativeResize="0"/>
          <p:nvPr/>
        </p:nvPicPr>
        <p:blipFill rotWithShape="1">
          <a:blip r:embed="rId3">
            <a:alphaModFix/>
          </a:blip>
          <a:srcRect b="0" l="0" r="84922" t="64662"/>
          <a:stretch/>
        </p:blipFill>
        <p:spPr>
          <a:xfrm>
            <a:off x="0" y="4425696"/>
            <a:ext cx="1838325" cy="2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0"/>
          <p:cNvPicPr preferRelativeResize="0"/>
          <p:nvPr/>
        </p:nvPicPr>
        <p:blipFill rotWithShape="1">
          <a:blip r:embed="rId4">
            <a:alphaModFix/>
          </a:blip>
          <a:srcRect b="14790" l="0" r="-7020" t="0"/>
          <a:stretch/>
        </p:blipFill>
        <p:spPr>
          <a:xfrm>
            <a:off x="801046" y="713766"/>
            <a:ext cx="1375226" cy="1147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0"/>
          <p:cNvSpPr/>
          <p:nvPr/>
        </p:nvSpPr>
        <p:spPr>
          <a:xfrm>
            <a:off x="0" y="2461486"/>
            <a:ext cx="12192000" cy="22383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619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1">
            <a:alphaModFix/>
          </a:blip>
          <a:srcRect b="85244" l="0" r="0" t="0"/>
          <a:stretch/>
        </p:blipFill>
        <p:spPr>
          <a:xfrm>
            <a:off x="0" y="1"/>
            <a:ext cx="12192001" cy="101489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-5288" l="0" r="32048" t="-1"/>
          <a:stretch/>
        </p:blipFill>
        <p:spPr>
          <a:xfrm>
            <a:off x="10429388" y="6147910"/>
            <a:ext cx="1449185" cy="524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4"/>
          <p:cNvSpPr/>
          <p:nvPr/>
        </p:nvSpPr>
        <p:spPr>
          <a:xfrm>
            <a:off x="238125" y="1133475"/>
            <a:ext cx="11715750" cy="4895850"/>
          </a:xfrm>
          <a:prstGeom prst="rect">
            <a:avLst/>
          </a:prstGeom>
          <a:noFill/>
          <a:ln cap="flat" cmpd="sng" w="12700">
            <a:solidFill>
              <a:srgbClr val="01BDC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A6B9E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011"/>
            <a:ext cx="12192000" cy="6878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4"/>
          <p:cNvPicPr preferRelativeResize="0"/>
          <p:nvPr/>
        </p:nvPicPr>
        <p:blipFill rotWithShape="1">
          <a:blip r:embed="rId2">
            <a:alphaModFix/>
          </a:blip>
          <a:srcRect b="41409" l="39300" r="39575" t="26070"/>
          <a:stretch/>
        </p:blipFill>
        <p:spPr>
          <a:xfrm>
            <a:off x="4791456" y="1783080"/>
            <a:ext cx="2575502" cy="223683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Relationship Id="rId5" Type="http://schemas.openxmlformats.org/officeDocument/2006/relationships/image" Target="../media/image17.png"/><Relationship Id="rId6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26.png"/><Relationship Id="rId13" Type="http://schemas.openxmlformats.org/officeDocument/2006/relationships/image" Target="../media/image28.png"/><Relationship Id="rId1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5.png"/><Relationship Id="rId9" Type="http://schemas.openxmlformats.org/officeDocument/2006/relationships/image" Target="../media/image21.png"/><Relationship Id="rId15" Type="http://schemas.openxmlformats.org/officeDocument/2006/relationships/image" Target="../media/image27.png"/><Relationship Id="rId14" Type="http://schemas.openxmlformats.org/officeDocument/2006/relationships/image" Target="../media/image23.png"/><Relationship Id="rId5" Type="http://schemas.openxmlformats.org/officeDocument/2006/relationships/image" Target="../media/image20.png"/><Relationship Id="rId6" Type="http://schemas.openxmlformats.org/officeDocument/2006/relationships/image" Target="../media/image25.png"/><Relationship Id="rId7" Type="http://schemas.openxmlformats.org/officeDocument/2006/relationships/image" Target="../media/image22.png"/><Relationship Id="rId8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-1" y="2917803"/>
            <a:ext cx="12192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pt-BR" sz="6000">
                <a:solidFill>
                  <a:srgbClr val="4A6B9E"/>
                </a:solidFill>
                <a:latin typeface="Trebuchet MS"/>
                <a:ea typeface="Trebuchet MS"/>
                <a:cs typeface="Trebuchet MS"/>
                <a:sym typeface="Trebuchet MS"/>
              </a:rPr>
              <a:t>SGBD Relacionais e NoSQL</a:t>
            </a:r>
            <a:endParaRPr/>
          </a:p>
        </p:txBody>
      </p:sp>
      <p:sp>
        <p:nvSpPr>
          <p:cNvPr id="31" name="Google Shape;31;p1"/>
          <p:cNvSpPr txBox="1"/>
          <p:nvPr/>
        </p:nvSpPr>
        <p:spPr>
          <a:xfrm>
            <a:off x="-2" y="3907113"/>
            <a:ext cx="12192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01BDC4"/>
                </a:solidFill>
                <a:latin typeface="Trebuchet MS"/>
                <a:ea typeface="Trebuchet MS"/>
                <a:cs typeface="Trebuchet MS"/>
                <a:sym typeface="Trebuchet MS"/>
              </a:rPr>
              <a:t>Marco Teixeira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ea8b355c20_0_1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37" name="Google Shape;37;g2ea8b355c20_0_1"/>
          <p:cNvSpPr txBox="1"/>
          <p:nvPr/>
        </p:nvSpPr>
        <p:spPr>
          <a:xfrm>
            <a:off x="527381" y="21132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pt-BR" sz="3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 que é um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Sistema de Gestão de Banco de Dados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Bancos de dados relacionais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Banco de dados não relacionais ou NoSQL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ea8b355c20_0_6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43" name="Google Shape;43;g2ea8b355c20_0_6"/>
          <p:cNvSpPr txBox="1"/>
          <p:nvPr/>
        </p:nvSpPr>
        <p:spPr>
          <a:xfrm>
            <a:off x="527381" y="21132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pt-BR" sz="3300" u="none" cap="none" strike="noStrike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O que é um</a:t>
            </a: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 Sistema de Gestão de Banco de Dados</a:t>
            </a:r>
            <a:endParaRPr b="0" i="0" sz="3300" u="none" cap="none" strike="noStrike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Bancos de dados relacionais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Banco de dados não relacionais ou NoSQL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ea8b355c20_0_11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é um SGBD</a:t>
            </a:r>
            <a:endParaRPr/>
          </a:p>
        </p:txBody>
      </p:sp>
      <p:sp>
        <p:nvSpPr>
          <p:cNvPr id="49" name="Google Shape;49;g2ea8b355c20_0_11"/>
          <p:cNvSpPr txBox="1"/>
          <p:nvPr/>
        </p:nvSpPr>
        <p:spPr>
          <a:xfrm>
            <a:off x="527367" y="1503667"/>
            <a:ext cx="81345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Software  responsável pelo gerenciamento de bancos de dados. Tem como principal objetivo liberar os sistemas aplicacionais das atividades de gerenciamento de acesso, manipulação, persistência e organização dos dados.</a:t>
            </a:r>
            <a:endParaRPr b="0" i="0" sz="2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g2ea8b355c20_0_11"/>
          <p:cNvPicPr preferRelativeResize="0"/>
          <p:nvPr/>
        </p:nvPicPr>
        <p:blipFill rotWithShape="1">
          <a:blip r:embed="rId3">
            <a:alphaModFix/>
          </a:blip>
          <a:srcRect b="10666" l="0" r="0" t="0"/>
          <a:stretch/>
        </p:blipFill>
        <p:spPr>
          <a:xfrm>
            <a:off x="3103700" y="3745100"/>
            <a:ext cx="2687500" cy="12784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51;g2ea8b355c20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067" y="3733799"/>
            <a:ext cx="2226101" cy="10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g2ea8b355c20_0_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084" y="3733800"/>
            <a:ext cx="2393316" cy="122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g2ea8b355c20_0_1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61603" y="1567908"/>
            <a:ext cx="2393297" cy="1454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g2ea8b355c20_0_11"/>
          <p:cNvPicPr preferRelativeResize="0"/>
          <p:nvPr/>
        </p:nvPicPr>
        <p:blipFill rotWithShape="1">
          <a:blip r:embed="rId7">
            <a:alphaModFix/>
          </a:blip>
          <a:srcRect b="0" l="0" r="0" t="13577"/>
          <a:stretch/>
        </p:blipFill>
        <p:spPr>
          <a:xfrm>
            <a:off x="9255300" y="3657034"/>
            <a:ext cx="2005900" cy="145456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g2ea8b355c20_0_11"/>
          <p:cNvSpPr txBox="1"/>
          <p:nvPr/>
        </p:nvSpPr>
        <p:spPr>
          <a:xfrm>
            <a:off x="848717" y="5111600"/>
            <a:ext cx="1604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17BEBB"/>
                </a:solidFill>
              </a:rPr>
              <a:t>Hierárquico</a:t>
            </a:r>
            <a:endParaRPr b="1" sz="1700">
              <a:solidFill>
                <a:srgbClr val="17BEBB"/>
              </a:solidFill>
            </a:endParaRPr>
          </a:p>
        </p:txBody>
      </p:sp>
      <p:sp>
        <p:nvSpPr>
          <p:cNvPr id="56" name="Google Shape;56;g2ea8b355c20_0_11"/>
          <p:cNvSpPr txBox="1"/>
          <p:nvPr/>
        </p:nvSpPr>
        <p:spPr>
          <a:xfrm>
            <a:off x="4064233" y="5111600"/>
            <a:ext cx="9015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17BEBB"/>
                </a:solidFill>
              </a:rPr>
              <a:t>Rede</a:t>
            </a:r>
            <a:endParaRPr b="1" sz="1700">
              <a:solidFill>
                <a:srgbClr val="17BEBB"/>
              </a:solidFill>
            </a:endParaRPr>
          </a:p>
        </p:txBody>
      </p:sp>
      <p:sp>
        <p:nvSpPr>
          <p:cNvPr id="57" name="Google Shape;57;g2ea8b355c20_0_11"/>
          <p:cNvSpPr txBox="1"/>
          <p:nvPr/>
        </p:nvSpPr>
        <p:spPr>
          <a:xfrm>
            <a:off x="6201727" y="5111600"/>
            <a:ext cx="2460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17BEBB"/>
                </a:solidFill>
              </a:rPr>
              <a:t>Orientado a objeto</a:t>
            </a:r>
            <a:endParaRPr b="1" sz="1700">
              <a:solidFill>
                <a:srgbClr val="17BEBB"/>
              </a:solidFill>
            </a:endParaRPr>
          </a:p>
        </p:txBody>
      </p:sp>
      <p:sp>
        <p:nvSpPr>
          <p:cNvPr id="58" name="Google Shape;58;g2ea8b355c20_0_11"/>
          <p:cNvSpPr txBox="1"/>
          <p:nvPr/>
        </p:nvSpPr>
        <p:spPr>
          <a:xfrm>
            <a:off x="9571455" y="2915800"/>
            <a:ext cx="13737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17BEBB"/>
                </a:solidFill>
              </a:rPr>
              <a:t>Relacional</a:t>
            </a:r>
            <a:endParaRPr b="1" sz="1700">
              <a:solidFill>
                <a:srgbClr val="17BEBB"/>
              </a:solidFill>
            </a:endParaRPr>
          </a:p>
        </p:txBody>
      </p:sp>
      <p:sp>
        <p:nvSpPr>
          <p:cNvPr id="59" name="Google Shape;59;g2ea8b355c20_0_11"/>
          <p:cNvSpPr txBox="1"/>
          <p:nvPr/>
        </p:nvSpPr>
        <p:spPr>
          <a:xfrm>
            <a:off x="9744647" y="5111600"/>
            <a:ext cx="1027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>
                <a:solidFill>
                  <a:srgbClr val="17BEBB"/>
                </a:solidFill>
              </a:rPr>
              <a:t>NoSQL</a:t>
            </a:r>
            <a:endParaRPr b="1" sz="1700">
              <a:solidFill>
                <a:srgbClr val="17BEBB"/>
              </a:solidFill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ea8b355c20_0_26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65" name="Google Shape;65;g2ea8b355c20_0_26"/>
          <p:cNvSpPr txBox="1"/>
          <p:nvPr/>
        </p:nvSpPr>
        <p:spPr>
          <a:xfrm>
            <a:off x="527381" y="21132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pt-BR" sz="3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 que é um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Sistema de Gestão de Banco de Dados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Bancos de dados relacionais</a:t>
            </a:r>
            <a:endParaRPr b="0" i="0" sz="3300" u="none" cap="none" strike="noStrike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Banco de dados não relacionais ou NoSQL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a8b355c20_0_31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Bases de dados relacionais</a:t>
            </a:r>
            <a:endParaRPr/>
          </a:p>
        </p:txBody>
      </p:sp>
      <p:sp>
        <p:nvSpPr>
          <p:cNvPr id="71" name="Google Shape;71;g2ea8b355c20_0_31"/>
          <p:cNvSpPr txBox="1"/>
          <p:nvPr/>
        </p:nvSpPr>
        <p:spPr>
          <a:xfrm>
            <a:off x="505467" y="2300700"/>
            <a:ext cx="91527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Dados são representados em tabelas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 linha da tabela representa um registro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 registro tem uma chave exclusiva que o identifica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Cada coluna da tabela representa um atributo do registro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20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Tabelas podem ser relacionadas entre si através de uma chave estrangeira</a:t>
            </a:r>
            <a:endParaRPr sz="20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g2ea8b355c20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9701" y="1924402"/>
            <a:ext cx="1615135" cy="908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g2ea8b355c20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82833" y="1797183"/>
            <a:ext cx="1162932" cy="1162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2ea8b355c20_0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372867" y="3429000"/>
            <a:ext cx="988800" cy="98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g2ea8b355c20_0_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817900" y="3060166"/>
            <a:ext cx="1615134" cy="1615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a8b355c20_0_40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Bases de dados relacionais</a:t>
            </a:r>
            <a:endParaRPr/>
          </a:p>
        </p:txBody>
      </p:sp>
      <p:pic>
        <p:nvPicPr>
          <p:cNvPr id="81" name="Google Shape;81;g2ea8b355c20_0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733" y="1684433"/>
            <a:ext cx="5012932" cy="3958634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g2ea8b355c20_0_40"/>
          <p:cNvSpPr/>
          <p:nvPr/>
        </p:nvSpPr>
        <p:spPr>
          <a:xfrm>
            <a:off x="1170333" y="2176633"/>
            <a:ext cx="1105200" cy="273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3" name="Google Shape;83;g2ea8b355c20_0_40"/>
          <p:cNvSpPr/>
          <p:nvPr/>
        </p:nvSpPr>
        <p:spPr>
          <a:xfrm>
            <a:off x="2992324" y="2187571"/>
            <a:ext cx="1105200" cy="273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4" name="Google Shape;84;g2ea8b355c20_0_40"/>
          <p:cNvSpPr/>
          <p:nvPr/>
        </p:nvSpPr>
        <p:spPr>
          <a:xfrm>
            <a:off x="4803396" y="2187567"/>
            <a:ext cx="1105200" cy="273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5" name="Google Shape;85;g2ea8b355c20_0_40"/>
          <p:cNvSpPr/>
          <p:nvPr/>
        </p:nvSpPr>
        <p:spPr>
          <a:xfrm>
            <a:off x="2992329" y="4239238"/>
            <a:ext cx="1105200" cy="273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86" name="Google Shape;86;g2ea8b355c20_0_40"/>
          <p:cNvSpPr/>
          <p:nvPr/>
        </p:nvSpPr>
        <p:spPr>
          <a:xfrm>
            <a:off x="7850438" y="2786233"/>
            <a:ext cx="2212500" cy="273600"/>
          </a:xfrm>
          <a:prstGeom prst="rect">
            <a:avLst/>
          </a:prstGeom>
          <a:noFill/>
          <a:ln cap="flat" cmpd="sng" w="2857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Chave Primária</a:t>
            </a:r>
            <a:endParaRPr sz="1600"/>
          </a:p>
        </p:txBody>
      </p:sp>
      <p:sp>
        <p:nvSpPr>
          <p:cNvPr id="87" name="Google Shape;87;g2ea8b355c20_0_40"/>
          <p:cNvSpPr/>
          <p:nvPr/>
        </p:nvSpPr>
        <p:spPr>
          <a:xfrm>
            <a:off x="7850438" y="3601933"/>
            <a:ext cx="2212500" cy="273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Chave Estrangeira</a:t>
            </a:r>
            <a:endParaRPr sz="1600"/>
          </a:p>
        </p:txBody>
      </p:sp>
      <p:sp>
        <p:nvSpPr>
          <p:cNvPr id="88" name="Google Shape;88;g2ea8b355c20_0_40"/>
          <p:cNvSpPr/>
          <p:nvPr/>
        </p:nvSpPr>
        <p:spPr>
          <a:xfrm>
            <a:off x="2992336" y="2461167"/>
            <a:ext cx="1105200" cy="273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9" name="Google Shape;89;g2ea8b355c20_0_40"/>
          <p:cNvSpPr/>
          <p:nvPr/>
        </p:nvSpPr>
        <p:spPr>
          <a:xfrm>
            <a:off x="2992336" y="2744091"/>
            <a:ext cx="1105200" cy="273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0" name="Google Shape;90;g2ea8b355c20_0_40"/>
          <p:cNvSpPr/>
          <p:nvPr/>
        </p:nvSpPr>
        <p:spPr>
          <a:xfrm>
            <a:off x="2992336" y="4512824"/>
            <a:ext cx="1105200" cy="2736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a8b355c20_0_54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O que vamos abordar neste tópico</a:t>
            </a:r>
            <a:endParaRPr/>
          </a:p>
        </p:txBody>
      </p:sp>
      <p:sp>
        <p:nvSpPr>
          <p:cNvPr id="96" name="Google Shape;96;g2ea8b355c20_0_54"/>
          <p:cNvSpPr txBox="1"/>
          <p:nvPr/>
        </p:nvSpPr>
        <p:spPr>
          <a:xfrm>
            <a:off x="527381" y="2113280"/>
            <a:ext cx="112332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0925" lIns="121900" spcFirstLastPara="1" rIns="121900" wrap="square" tIns="609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0" i="0" lang="pt-BR" sz="3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 que é um</a:t>
            </a: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Sistema de Gestão de Banco de Dados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Bancos de dados relacionais</a:t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pt-BR" sz="3300">
                <a:solidFill>
                  <a:schemeClr val="lt1"/>
                </a:solidFill>
                <a:highlight>
                  <a:srgbClr val="17BEBB"/>
                </a:highlight>
                <a:latin typeface="Calibri"/>
                <a:ea typeface="Calibri"/>
                <a:cs typeface="Calibri"/>
                <a:sym typeface="Calibri"/>
              </a:rPr>
              <a:t>Banco de dados não relacionais ou NoSQL</a:t>
            </a:r>
            <a:endParaRPr b="0" i="0" sz="3300" u="none" cap="none" strike="noStrike">
              <a:solidFill>
                <a:schemeClr val="lt1"/>
              </a:solidFill>
              <a:highlight>
                <a:srgbClr val="17BEBB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a8b355c20_0_59"/>
          <p:cNvSpPr txBox="1"/>
          <p:nvPr>
            <p:ph type="ctrTitle"/>
          </p:nvPr>
        </p:nvSpPr>
        <p:spPr>
          <a:xfrm>
            <a:off x="415933" y="135831"/>
            <a:ext cx="11440800" cy="98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700"/>
              <a:buFont typeface="Calibri"/>
              <a:buNone/>
            </a:pPr>
            <a:r>
              <a:rPr lang="pt-BR"/>
              <a:t>Bases de dados NoSQL</a:t>
            </a:r>
            <a:endParaRPr/>
          </a:p>
        </p:txBody>
      </p:sp>
      <p:sp>
        <p:nvSpPr>
          <p:cNvPr id="102" name="Google Shape;102;g2ea8b355c20_0_59"/>
          <p:cNvSpPr/>
          <p:nvPr/>
        </p:nvSpPr>
        <p:spPr>
          <a:xfrm>
            <a:off x="700033" y="2032967"/>
            <a:ext cx="5336100" cy="191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03" name="Google Shape;103;g2ea8b355c20_0_59"/>
          <p:cNvSpPr txBox="1"/>
          <p:nvPr/>
        </p:nvSpPr>
        <p:spPr>
          <a:xfrm>
            <a:off x="739133" y="2134567"/>
            <a:ext cx="157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17BEBB"/>
                </a:solidFill>
              </a:rPr>
              <a:t>Documentos</a:t>
            </a:r>
            <a:endParaRPr b="1" sz="1500">
              <a:solidFill>
                <a:srgbClr val="17BEBB"/>
              </a:solidFill>
            </a:endParaRPr>
          </a:p>
        </p:txBody>
      </p:sp>
      <p:sp>
        <p:nvSpPr>
          <p:cNvPr id="104" name="Google Shape;104;g2ea8b355c20_0_59"/>
          <p:cNvSpPr txBox="1"/>
          <p:nvPr/>
        </p:nvSpPr>
        <p:spPr>
          <a:xfrm>
            <a:off x="739133" y="2592500"/>
            <a:ext cx="151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Estrutura completamente flexível. Pode ser agrupada em coleções</a:t>
            </a:r>
            <a:endParaRPr sz="1200"/>
          </a:p>
        </p:txBody>
      </p:sp>
      <p:pic>
        <p:nvPicPr>
          <p:cNvPr id="105" name="Google Shape;105;g2ea8b355c20_0_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7582" y="2336471"/>
            <a:ext cx="2556270" cy="1354433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ea8b355c20_0_59"/>
          <p:cNvSpPr/>
          <p:nvPr/>
        </p:nvSpPr>
        <p:spPr>
          <a:xfrm>
            <a:off x="700033" y="4010229"/>
            <a:ext cx="5336100" cy="191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107" name="Google Shape;107;g2ea8b355c20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901" y="2028100"/>
            <a:ext cx="565258" cy="609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ea8b355c20_0_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7089" y="2724495"/>
            <a:ext cx="628631" cy="609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ea8b355c20_0_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47087" y="3355081"/>
            <a:ext cx="628633" cy="49105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0" name="Google Shape;110;g2ea8b355c20_0_59"/>
          <p:cNvCxnSpPr/>
          <p:nvPr/>
        </p:nvCxnSpPr>
        <p:spPr>
          <a:xfrm>
            <a:off x="2248567" y="2143800"/>
            <a:ext cx="0" cy="1596900"/>
          </a:xfrm>
          <a:prstGeom prst="straightConnector1">
            <a:avLst/>
          </a:prstGeom>
          <a:noFill/>
          <a:ln cap="flat" cmpd="sng" w="9525">
            <a:solidFill>
              <a:srgbClr val="17BEB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1" name="Google Shape;111;g2ea8b355c20_0_59"/>
          <p:cNvCxnSpPr/>
          <p:nvPr/>
        </p:nvCxnSpPr>
        <p:spPr>
          <a:xfrm>
            <a:off x="4991767" y="2143800"/>
            <a:ext cx="0" cy="1596900"/>
          </a:xfrm>
          <a:prstGeom prst="straightConnector1">
            <a:avLst/>
          </a:prstGeom>
          <a:noFill/>
          <a:ln cap="flat" cmpd="sng" w="9525">
            <a:solidFill>
              <a:srgbClr val="17BEBB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112" name="Google Shape;112;g2ea8b355c20_0_59"/>
          <p:cNvSpPr txBox="1"/>
          <p:nvPr/>
        </p:nvSpPr>
        <p:spPr>
          <a:xfrm>
            <a:off x="739133" y="4166567"/>
            <a:ext cx="157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17BEBB"/>
                </a:solidFill>
              </a:rPr>
              <a:t>Chave-Valor</a:t>
            </a:r>
            <a:endParaRPr b="1" sz="1500">
              <a:solidFill>
                <a:srgbClr val="17BEBB"/>
              </a:solidFill>
            </a:endParaRPr>
          </a:p>
        </p:txBody>
      </p:sp>
      <p:sp>
        <p:nvSpPr>
          <p:cNvPr id="113" name="Google Shape;113;g2ea8b355c20_0_59"/>
          <p:cNvSpPr txBox="1"/>
          <p:nvPr/>
        </p:nvSpPr>
        <p:spPr>
          <a:xfrm>
            <a:off x="739133" y="4624500"/>
            <a:ext cx="1518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Estrutura livre mas sempre referenciada por uma chave</a:t>
            </a:r>
            <a:endParaRPr sz="1200"/>
          </a:p>
        </p:txBody>
      </p:sp>
      <p:cxnSp>
        <p:nvCxnSpPr>
          <p:cNvPr id="114" name="Google Shape;114;g2ea8b355c20_0_59"/>
          <p:cNvCxnSpPr/>
          <p:nvPr/>
        </p:nvCxnSpPr>
        <p:spPr>
          <a:xfrm>
            <a:off x="2248567" y="4175800"/>
            <a:ext cx="0" cy="1596900"/>
          </a:xfrm>
          <a:prstGeom prst="straightConnector1">
            <a:avLst/>
          </a:prstGeom>
          <a:noFill/>
          <a:ln cap="flat" cmpd="sng" w="9525">
            <a:solidFill>
              <a:srgbClr val="17BEB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15" name="Google Shape;115;g2ea8b355c20_0_59"/>
          <p:cNvCxnSpPr/>
          <p:nvPr/>
        </p:nvCxnSpPr>
        <p:spPr>
          <a:xfrm>
            <a:off x="4991767" y="4175800"/>
            <a:ext cx="0" cy="1596900"/>
          </a:xfrm>
          <a:prstGeom prst="straightConnector1">
            <a:avLst/>
          </a:prstGeom>
          <a:noFill/>
          <a:ln cap="flat" cmpd="sng" w="9525">
            <a:solidFill>
              <a:srgbClr val="17BEBB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16" name="Google Shape;116;g2ea8b355c20_0_5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71481" y="4209244"/>
            <a:ext cx="2497523" cy="1518768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ea8b355c20_0_59"/>
          <p:cNvSpPr/>
          <p:nvPr/>
        </p:nvSpPr>
        <p:spPr>
          <a:xfrm>
            <a:off x="6111200" y="2032962"/>
            <a:ext cx="5336100" cy="191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18" name="Google Shape;118;g2ea8b355c20_0_59"/>
          <p:cNvSpPr txBox="1"/>
          <p:nvPr/>
        </p:nvSpPr>
        <p:spPr>
          <a:xfrm>
            <a:off x="6150300" y="2189300"/>
            <a:ext cx="157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17BEBB"/>
                </a:solidFill>
              </a:rPr>
              <a:t>Grafos</a:t>
            </a:r>
            <a:endParaRPr b="1" sz="1500">
              <a:solidFill>
                <a:srgbClr val="17BEBB"/>
              </a:solidFill>
            </a:endParaRPr>
          </a:p>
        </p:txBody>
      </p:sp>
      <p:sp>
        <p:nvSpPr>
          <p:cNvPr id="119" name="Google Shape;119;g2ea8b355c20_0_59"/>
          <p:cNvSpPr txBox="1"/>
          <p:nvPr/>
        </p:nvSpPr>
        <p:spPr>
          <a:xfrm>
            <a:off x="6150300" y="2647233"/>
            <a:ext cx="1518300" cy="9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Estrutura representada por nós, arestas e propriedades</a:t>
            </a:r>
            <a:endParaRPr sz="1200"/>
          </a:p>
        </p:txBody>
      </p:sp>
      <p:cxnSp>
        <p:nvCxnSpPr>
          <p:cNvPr id="120" name="Google Shape;120;g2ea8b355c20_0_59"/>
          <p:cNvCxnSpPr/>
          <p:nvPr/>
        </p:nvCxnSpPr>
        <p:spPr>
          <a:xfrm>
            <a:off x="7659733" y="2198533"/>
            <a:ext cx="0" cy="1596900"/>
          </a:xfrm>
          <a:prstGeom prst="straightConnector1">
            <a:avLst/>
          </a:prstGeom>
          <a:noFill/>
          <a:ln cap="flat" cmpd="sng" w="9525">
            <a:solidFill>
              <a:srgbClr val="17BEB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21" name="Google Shape;121;g2ea8b355c20_0_59"/>
          <p:cNvCxnSpPr/>
          <p:nvPr/>
        </p:nvCxnSpPr>
        <p:spPr>
          <a:xfrm>
            <a:off x="10402933" y="2198533"/>
            <a:ext cx="0" cy="1596900"/>
          </a:xfrm>
          <a:prstGeom prst="straightConnector1">
            <a:avLst/>
          </a:prstGeom>
          <a:noFill/>
          <a:ln cap="flat" cmpd="sng" w="9525">
            <a:solidFill>
              <a:srgbClr val="17BEBB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22" name="Google Shape;122;g2ea8b355c20_0_5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226870" y="4334334"/>
            <a:ext cx="471326" cy="4720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ea8b355c20_0_5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989898" y="4933964"/>
            <a:ext cx="1033800" cy="68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ea8b355c20_0_5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043268" y="2314150"/>
            <a:ext cx="1948349" cy="13544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ea8b355c20_0_5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446687" y="2382953"/>
            <a:ext cx="944000" cy="4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ea8b355c20_0_59"/>
          <p:cNvPicPr preferRelativeResize="0"/>
          <p:nvPr/>
        </p:nvPicPr>
        <p:blipFill rotWithShape="1">
          <a:blip r:embed="rId12">
            <a:alphaModFix/>
          </a:blip>
          <a:srcRect b="17235" l="0" r="0" t="15437"/>
          <a:stretch/>
        </p:blipFill>
        <p:spPr>
          <a:xfrm>
            <a:off x="10454029" y="3027846"/>
            <a:ext cx="944000" cy="476688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ea8b355c20_0_59"/>
          <p:cNvSpPr/>
          <p:nvPr/>
        </p:nvSpPr>
        <p:spPr>
          <a:xfrm>
            <a:off x="6111787" y="4010212"/>
            <a:ext cx="5336100" cy="1916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128" name="Google Shape;128;g2ea8b355c20_0_59"/>
          <p:cNvSpPr txBox="1"/>
          <p:nvPr/>
        </p:nvSpPr>
        <p:spPr>
          <a:xfrm>
            <a:off x="6150887" y="4166550"/>
            <a:ext cx="1575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17BEBB"/>
                </a:solidFill>
              </a:rPr>
              <a:t>Colunar</a:t>
            </a:r>
            <a:endParaRPr b="1" sz="1500">
              <a:solidFill>
                <a:srgbClr val="17BEBB"/>
              </a:solidFill>
            </a:endParaRPr>
          </a:p>
        </p:txBody>
      </p:sp>
      <p:sp>
        <p:nvSpPr>
          <p:cNvPr id="129" name="Google Shape;129;g2ea8b355c20_0_59"/>
          <p:cNvSpPr txBox="1"/>
          <p:nvPr/>
        </p:nvSpPr>
        <p:spPr>
          <a:xfrm>
            <a:off x="6150887" y="4624483"/>
            <a:ext cx="1518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/>
              <a:t>Estrutura organizada pelas colunas. Muito usado em Big Data</a:t>
            </a:r>
            <a:endParaRPr sz="1200"/>
          </a:p>
        </p:txBody>
      </p:sp>
      <p:cxnSp>
        <p:nvCxnSpPr>
          <p:cNvPr id="130" name="Google Shape;130;g2ea8b355c20_0_59"/>
          <p:cNvCxnSpPr/>
          <p:nvPr/>
        </p:nvCxnSpPr>
        <p:spPr>
          <a:xfrm>
            <a:off x="7660320" y="4175783"/>
            <a:ext cx="0" cy="1596900"/>
          </a:xfrm>
          <a:prstGeom prst="straightConnector1">
            <a:avLst/>
          </a:prstGeom>
          <a:noFill/>
          <a:ln cap="flat" cmpd="sng" w="9525">
            <a:solidFill>
              <a:srgbClr val="17BEBB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131" name="Google Shape;131;g2ea8b355c20_0_59"/>
          <p:cNvCxnSpPr/>
          <p:nvPr/>
        </p:nvCxnSpPr>
        <p:spPr>
          <a:xfrm>
            <a:off x="10403520" y="4175783"/>
            <a:ext cx="0" cy="1596900"/>
          </a:xfrm>
          <a:prstGeom prst="straightConnector1">
            <a:avLst/>
          </a:prstGeom>
          <a:noFill/>
          <a:ln cap="flat" cmpd="sng" w="9525">
            <a:solidFill>
              <a:srgbClr val="17BEBB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id="132" name="Google Shape;132;g2ea8b355c20_0_59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783152" y="4230595"/>
            <a:ext cx="2497533" cy="147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2ea8b355c20_0_59"/>
          <p:cNvPicPr preferRelativeResize="0"/>
          <p:nvPr/>
        </p:nvPicPr>
        <p:blipFill rotWithShape="1">
          <a:blip r:embed="rId14">
            <a:alphaModFix/>
          </a:blip>
          <a:srcRect b="29916" l="10818" r="10154" t="28550"/>
          <a:stretch/>
        </p:blipFill>
        <p:spPr>
          <a:xfrm>
            <a:off x="10462477" y="4364607"/>
            <a:ext cx="944001" cy="372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2ea8b355c20_0_59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0446630" y="4930898"/>
            <a:ext cx="943068" cy="4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2ea8b355c20_0_59"/>
          <p:cNvSpPr txBox="1"/>
          <p:nvPr/>
        </p:nvSpPr>
        <p:spPr>
          <a:xfrm>
            <a:off x="474040" y="1395338"/>
            <a:ext cx="11440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Podem processar grandes volumes de dados não estruturados e em constante mudança de maneiras diferentes de um banco de dados relacional (SQL) com linhas e tabelas</a:t>
            </a:r>
            <a:endParaRPr sz="1600"/>
          </a:p>
        </p:txBody>
      </p:sp>
    </p:spTree>
  </p:cSld>
  <p:clrMapOvr>
    <a:masterClrMapping/>
  </p:clrMapOvr>
  <mc:AlternateContent>
    <mc:Choice Requires="p14">
      <p:transition p14:dur="250">
        <p:fade/>
      </p:transition>
    </mc:Choice>
    <mc:Fallback>
      <p:transition>
        <p:fade/>
      </p:transition>
    </mc:Fallback>
  </mc:AlternateConten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 - Título e text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6 - Final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1 - Cap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2020-01-14T17:16:45Z</dcterms:created>
  <dc:creator>Fernando José Ferreira</dc:creator>
</cp:coreProperties>
</file>