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i01/fqbaWb7HQ0CN9XUjSN2gyX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bricks.com/br/glossary/data-lakehouse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azure/architecture/data-guide/relational-data/etl" TargetMode="External"/><Relationship Id="rId3" Type="http://schemas.openxmlformats.org/officeDocument/2006/relationships/hyperlink" Target="https://aws.amazon.com/pt/compare/the-difference-between-etl-and-elt/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esearchgate.net/figure/Figura-01-Modelo-Multidimensional-Fonte-o-autor-Kimball-2003-sugere-que-para-a_fig1_267546992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arn.microsoft.com/pt-br/azure/architecture/data-guide/scenarios/data-lake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a8ac728cc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2ea8ac728cc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a8ac728cc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https://www.databricks.com/br/glossary/data-lakehouse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ea8ac728cc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a8ac728cc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ea8ac728cc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a8ac728cc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https://learn.microsoft.com/pt-br/azure/architecture/data-guide/relational-data/etl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https://aws.amazon.com/pt/compare/the-difference-between-etl-and-elt/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g2ea8ac728cc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a8ac728c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2ea8ac728c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a8ac728c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ea8ac728c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a8ac728c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https://www.researchgate.net/figure/Figura-01-Modelo-Multidimensional-Fonte-o-autor-Kimball-2003-sugere-que-para-a_fig1_267546992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2ea8ac728c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a8ac728c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2ea8ac728c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a8ac728c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2ea8ac728c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a8ac728c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https://learn.microsoft.com/pt-br/azure/architecture/data-guide/scenarios/data-lake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2ea8ac728c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a8ac728cc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ea8ac728cc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a8ac728cc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2ea8ac728cc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jpg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89" l="0" r="-7019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DW, Data lake, ETL e ELT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a8ac728cc_0_105"/>
          <p:cNvSpPr txBox="1"/>
          <p:nvPr>
            <p:ph type="ctrTitle"/>
          </p:nvPr>
        </p:nvSpPr>
        <p:spPr>
          <a:xfrm>
            <a:off x="0" y="2"/>
            <a:ext cx="15254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Lake House</a:t>
            </a:r>
            <a:endParaRPr/>
          </a:p>
        </p:txBody>
      </p:sp>
      <p:sp>
        <p:nvSpPr>
          <p:cNvPr id="149" name="Google Shape;149;g2ea8ac728cc_0_105"/>
          <p:cNvSpPr txBox="1"/>
          <p:nvPr/>
        </p:nvSpPr>
        <p:spPr>
          <a:xfrm>
            <a:off x="545300" y="1849533"/>
            <a:ext cx="11021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Os Data Lake Houses permitem que estruturas e esquemas como os usados ​​em um Data Warehouse sejam aplicados aos dados não estruturados do tipo que normalmente seria armazenado em um Data Lake.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Dados estruturados, semi-estruturados e não estruturados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Guardados por camadas com ingestão ELT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/>
              <a:t>Organizados e apresentados de forma dimensional sem precisar reprocessamento dos dados. Com representação de metamodelos de dados</a:t>
            </a:r>
            <a:endParaRPr sz="1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a8ac728cc_0_110"/>
          <p:cNvSpPr txBox="1"/>
          <p:nvPr>
            <p:ph type="ctrTitle"/>
          </p:nvPr>
        </p:nvSpPr>
        <p:spPr>
          <a:xfrm>
            <a:off x="0" y="2"/>
            <a:ext cx="15254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Lake House</a:t>
            </a:r>
            <a:endParaRPr/>
          </a:p>
        </p:txBody>
      </p:sp>
      <p:pic>
        <p:nvPicPr>
          <p:cNvPr id="155" name="Google Shape;155;g2ea8ac728cc_0_110"/>
          <p:cNvPicPr preferRelativeResize="0"/>
          <p:nvPr/>
        </p:nvPicPr>
        <p:blipFill rotWithShape="1">
          <a:blip r:embed="rId3">
            <a:alphaModFix/>
          </a:blip>
          <a:srcRect b="4453" l="0" r="76560" t="5391"/>
          <a:stretch/>
        </p:blipFill>
        <p:spPr>
          <a:xfrm>
            <a:off x="1265566" y="1519167"/>
            <a:ext cx="2194899" cy="443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ea8ac728cc_0_110"/>
          <p:cNvPicPr preferRelativeResize="0"/>
          <p:nvPr/>
        </p:nvPicPr>
        <p:blipFill rotWithShape="1">
          <a:blip r:embed="rId3">
            <a:alphaModFix/>
          </a:blip>
          <a:srcRect b="4453" l="23443" r="35123" t="5391"/>
          <a:stretch/>
        </p:blipFill>
        <p:spPr>
          <a:xfrm>
            <a:off x="3460467" y="1519167"/>
            <a:ext cx="3879900" cy="443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ea8ac728cc_0_110"/>
          <p:cNvPicPr preferRelativeResize="0"/>
          <p:nvPr/>
        </p:nvPicPr>
        <p:blipFill rotWithShape="1">
          <a:blip r:embed="rId3">
            <a:alphaModFix/>
          </a:blip>
          <a:srcRect b="4453" l="64876" r="0" t="5391"/>
          <a:stretch/>
        </p:blipFill>
        <p:spPr>
          <a:xfrm>
            <a:off x="7340367" y="1519167"/>
            <a:ext cx="3288999" cy="443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a8ac728cc_0_117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63" name="Google Shape;163;g2ea8ac728cc_0_117"/>
          <p:cNvSpPr txBox="1"/>
          <p:nvPr/>
        </p:nvSpPr>
        <p:spPr>
          <a:xfrm>
            <a:off x="527381" y="18084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 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ETL e ELT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a8ac728cc_0_122"/>
          <p:cNvSpPr txBox="1"/>
          <p:nvPr>
            <p:ph type="ctrTitle"/>
          </p:nvPr>
        </p:nvSpPr>
        <p:spPr>
          <a:xfrm>
            <a:off x="0" y="2"/>
            <a:ext cx="15254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ETL e ELT</a:t>
            </a:r>
            <a:endParaRPr/>
          </a:p>
        </p:txBody>
      </p:sp>
      <p:sp>
        <p:nvSpPr>
          <p:cNvPr id="169" name="Google Shape;169;g2ea8ac728cc_0_122"/>
          <p:cNvSpPr/>
          <p:nvPr/>
        </p:nvSpPr>
        <p:spPr>
          <a:xfrm>
            <a:off x="814667" y="1688300"/>
            <a:ext cx="52812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170" name="Google Shape;170;g2ea8ac728cc_0_122"/>
          <p:cNvCxnSpPr/>
          <p:nvPr/>
        </p:nvCxnSpPr>
        <p:spPr>
          <a:xfrm>
            <a:off x="1133225" y="2160172"/>
            <a:ext cx="47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1" name="Google Shape;171;g2ea8ac728cc_0_122"/>
          <p:cNvSpPr txBox="1"/>
          <p:nvPr/>
        </p:nvSpPr>
        <p:spPr>
          <a:xfrm>
            <a:off x="1259133" y="1688300"/>
            <a:ext cx="44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ETL: Extract, Transform and Load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172" name="Google Shape;172;g2ea8ac728cc_0_122"/>
          <p:cNvSpPr txBox="1"/>
          <p:nvPr/>
        </p:nvSpPr>
        <p:spPr>
          <a:xfrm>
            <a:off x="978467" y="2398067"/>
            <a:ext cx="49284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dados é </a:t>
            </a:r>
            <a:r>
              <a:rPr b="1" lang="pt-BR" sz="1900">
                <a:solidFill>
                  <a:srgbClr val="17BEBB"/>
                </a:solidFill>
              </a:rPr>
              <a:t>extraído </a:t>
            </a:r>
            <a:r>
              <a:rPr lang="pt-BR" sz="1600"/>
              <a:t>da fonte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É filtrado e </a:t>
            </a:r>
            <a:r>
              <a:rPr b="1" lang="pt-BR" sz="1900">
                <a:solidFill>
                  <a:srgbClr val="17BEBB"/>
                </a:solidFill>
              </a:rPr>
              <a:t>transformado</a:t>
            </a:r>
            <a:r>
              <a:rPr lang="pt-BR" sz="1600">
                <a:solidFill>
                  <a:srgbClr val="17BEBB"/>
                </a:solidFill>
              </a:rPr>
              <a:t> </a:t>
            </a:r>
            <a:r>
              <a:rPr lang="pt-BR" sz="1600"/>
              <a:t>na ingestão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Depois é </a:t>
            </a:r>
            <a:r>
              <a:rPr b="1" lang="pt-BR" sz="1900">
                <a:solidFill>
                  <a:srgbClr val="17BEBB"/>
                </a:solidFill>
              </a:rPr>
              <a:t>carregado</a:t>
            </a:r>
            <a:r>
              <a:rPr lang="pt-BR" sz="1600">
                <a:solidFill>
                  <a:srgbClr val="17BEBB"/>
                </a:solidFill>
              </a:rPr>
              <a:t> </a:t>
            </a:r>
            <a:r>
              <a:rPr lang="pt-BR" sz="1600"/>
              <a:t>e armazenado no repositório</a:t>
            </a:r>
            <a:endParaRPr sz="1600"/>
          </a:p>
        </p:txBody>
      </p:sp>
      <p:sp>
        <p:nvSpPr>
          <p:cNvPr id="173" name="Google Shape;173;g2ea8ac728cc_0_122"/>
          <p:cNvSpPr/>
          <p:nvPr/>
        </p:nvSpPr>
        <p:spPr>
          <a:xfrm>
            <a:off x="6301067" y="1688300"/>
            <a:ext cx="52812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174" name="Google Shape;174;g2ea8ac728cc_0_122"/>
          <p:cNvCxnSpPr/>
          <p:nvPr/>
        </p:nvCxnSpPr>
        <p:spPr>
          <a:xfrm>
            <a:off x="6619625" y="2160172"/>
            <a:ext cx="4764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75" name="Google Shape;175;g2ea8ac728cc_0_122"/>
          <p:cNvSpPr txBox="1"/>
          <p:nvPr/>
        </p:nvSpPr>
        <p:spPr>
          <a:xfrm>
            <a:off x="6745533" y="1688300"/>
            <a:ext cx="44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ELT: Extract, Load and Transform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176" name="Google Shape;176;g2ea8ac728cc_0_122"/>
          <p:cNvSpPr txBox="1"/>
          <p:nvPr/>
        </p:nvSpPr>
        <p:spPr>
          <a:xfrm>
            <a:off x="6464867" y="2398067"/>
            <a:ext cx="4928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O dados é </a:t>
            </a:r>
            <a:r>
              <a:rPr b="1" lang="pt-BR" sz="1900">
                <a:solidFill>
                  <a:srgbClr val="17BEBB"/>
                </a:solidFill>
              </a:rPr>
              <a:t>extraído</a:t>
            </a:r>
            <a:r>
              <a:rPr lang="pt-BR" sz="1600"/>
              <a:t> da fonte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pt-BR" sz="1600">
                <a:solidFill>
                  <a:schemeClr val="dk1"/>
                </a:solidFill>
              </a:rPr>
              <a:t>É </a:t>
            </a:r>
            <a:r>
              <a:rPr b="1" lang="pt-BR" sz="1900">
                <a:solidFill>
                  <a:srgbClr val="17BEBB"/>
                </a:solidFill>
              </a:rPr>
              <a:t>carregado</a:t>
            </a:r>
            <a:r>
              <a:rPr lang="pt-BR" sz="1600">
                <a:solidFill>
                  <a:schemeClr val="dk1"/>
                </a:solidFill>
              </a:rPr>
              <a:t> e armazenado no repositório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Depois é</a:t>
            </a:r>
            <a:r>
              <a:rPr lang="pt-BR" sz="1600"/>
              <a:t> filtrado e </a:t>
            </a:r>
            <a:r>
              <a:rPr b="1" lang="pt-BR" sz="1900">
                <a:solidFill>
                  <a:srgbClr val="17BEBB"/>
                </a:solidFill>
              </a:rPr>
              <a:t>transformado</a:t>
            </a:r>
            <a:r>
              <a:rPr lang="pt-BR" sz="1600"/>
              <a:t> na ingestão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77" name="Google Shape;177;g2ea8ac728cc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633" y="3630078"/>
            <a:ext cx="4128070" cy="189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2ea8ac728cc_0_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85133" y="3630063"/>
            <a:ext cx="4928400" cy="181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a8ac728cc_0_1"/>
          <p:cNvSpPr txBox="1"/>
          <p:nvPr>
            <p:ph type="ctrTitle"/>
          </p:nvPr>
        </p:nvSpPr>
        <p:spPr>
          <a:xfrm>
            <a:off x="0" y="0"/>
            <a:ext cx="11933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37" name="Google Shape;37;g2ea8ac728cc_0_1"/>
          <p:cNvSpPr txBox="1"/>
          <p:nvPr/>
        </p:nvSpPr>
        <p:spPr>
          <a:xfrm>
            <a:off x="527381" y="18084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 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ETL e ELT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a8ac728cc_0_6"/>
          <p:cNvSpPr txBox="1"/>
          <p:nvPr>
            <p:ph type="ctrTitle"/>
          </p:nvPr>
        </p:nvSpPr>
        <p:spPr>
          <a:xfrm>
            <a:off x="0" y="0"/>
            <a:ext cx="15254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3" name="Google Shape;43;g2ea8ac728cc_0_6"/>
          <p:cNvSpPr txBox="1"/>
          <p:nvPr/>
        </p:nvSpPr>
        <p:spPr>
          <a:xfrm>
            <a:off x="527381" y="18084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 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ETL e ELT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a8ac728cc_0_11"/>
          <p:cNvSpPr txBox="1"/>
          <p:nvPr>
            <p:ph type="ctrTitle"/>
          </p:nvPr>
        </p:nvSpPr>
        <p:spPr>
          <a:xfrm>
            <a:off x="0" y="2"/>
            <a:ext cx="152544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Warehouse</a:t>
            </a:r>
            <a:endParaRPr/>
          </a:p>
        </p:txBody>
      </p:sp>
      <p:sp>
        <p:nvSpPr>
          <p:cNvPr id="49" name="Google Shape;49;g2ea8ac728cc_0_11"/>
          <p:cNvSpPr txBox="1"/>
          <p:nvPr/>
        </p:nvSpPr>
        <p:spPr>
          <a:xfrm>
            <a:off x="537874" y="1881867"/>
            <a:ext cx="5449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 é uma metodologia de armazenamento, processamento e disponibilização de dados tendo como principais objetivos: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Atender a consultas complexas de  Analytics e BI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Dados estruturados em bancos relacionais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Estruturado por métricas e dimensões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Ingestão de dados por ETL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g2ea8ac728c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6033" y="2190333"/>
            <a:ext cx="4205834" cy="208806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g2ea8ac728cc_0_11"/>
          <p:cNvSpPr txBox="1"/>
          <p:nvPr/>
        </p:nvSpPr>
        <p:spPr>
          <a:xfrm>
            <a:off x="6966033" y="4427867"/>
            <a:ext cx="420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Modelagem dimensional em estrela - Kimball</a:t>
            </a:r>
            <a:endParaRPr sz="13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a8ac728cc_0_18"/>
          <p:cNvSpPr txBox="1"/>
          <p:nvPr>
            <p:ph type="ctrTitle"/>
          </p:nvPr>
        </p:nvSpPr>
        <p:spPr>
          <a:xfrm>
            <a:off x="0" y="2"/>
            <a:ext cx="152544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Warehouse</a:t>
            </a:r>
            <a:endParaRPr/>
          </a:p>
        </p:txBody>
      </p:sp>
      <p:sp>
        <p:nvSpPr>
          <p:cNvPr id="57" name="Google Shape;57;g2ea8ac728cc_0_18"/>
          <p:cNvSpPr/>
          <p:nvPr/>
        </p:nvSpPr>
        <p:spPr>
          <a:xfrm>
            <a:off x="814667" y="1688300"/>
            <a:ext cx="19923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58" name="Google Shape;58;g2ea8ac728cc_0_18"/>
          <p:cNvCxnSpPr/>
          <p:nvPr/>
        </p:nvCxnSpPr>
        <p:spPr>
          <a:xfrm flipH="1" rot="10800000">
            <a:off x="930025" y="2149672"/>
            <a:ext cx="175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59" name="Google Shape;59;g2ea8ac728cc_0_18"/>
          <p:cNvSpPr txBox="1"/>
          <p:nvPr/>
        </p:nvSpPr>
        <p:spPr>
          <a:xfrm>
            <a:off x="1055933" y="1688300"/>
            <a:ext cx="1732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Fontes de dados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60" name="Google Shape;60;g2ea8ac728cc_0_18"/>
          <p:cNvSpPr/>
          <p:nvPr/>
        </p:nvSpPr>
        <p:spPr>
          <a:xfrm>
            <a:off x="2936867" y="1688988"/>
            <a:ext cx="19923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1" name="Google Shape;61;g2ea8ac728cc_0_18"/>
          <p:cNvCxnSpPr/>
          <p:nvPr/>
        </p:nvCxnSpPr>
        <p:spPr>
          <a:xfrm flipH="1" rot="10800000">
            <a:off x="3052225" y="2150361"/>
            <a:ext cx="175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2" name="Google Shape;62;g2ea8ac728cc_0_18"/>
          <p:cNvSpPr txBox="1"/>
          <p:nvPr/>
        </p:nvSpPr>
        <p:spPr>
          <a:xfrm>
            <a:off x="3456994" y="1689000"/>
            <a:ext cx="89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Staging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63" name="Google Shape;63;g2ea8ac728cc_0_18"/>
          <p:cNvSpPr/>
          <p:nvPr/>
        </p:nvSpPr>
        <p:spPr>
          <a:xfrm>
            <a:off x="5028333" y="1689000"/>
            <a:ext cx="19923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4" name="Google Shape;64;g2ea8ac728cc_0_18"/>
          <p:cNvCxnSpPr/>
          <p:nvPr/>
        </p:nvCxnSpPr>
        <p:spPr>
          <a:xfrm flipH="1" rot="10800000">
            <a:off x="5143692" y="2150372"/>
            <a:ext cx="175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5" name="Google Shape;65;g2ea8ac728cc_0_18"/>
          <p:cNvSpPr txBox="1"/>
          <p:nvPr/>
        </p:nvSpPr>
        <p:spPr>
          <a:xfrm>
            <a:off x="5498018" y="1689000"/>
            <a:ext cx="118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Warehouse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66" name="Google Shape;66;g2ea8ac728cc_0_18"/>
          <p:cNvSpPr/>
          <p:nvPr/>
        </p:nvSpPr>
        <p:spPr>
          <a:xfrm>
            <a:off x="7166733" y="1688300"/>
            <a:ext cx="19923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67" name="Google Shape;67;g2ea8ac728cc_0_18"/>
          <p:cNvCxnSpPr/>
          <p:nvPr/>
        </p:nvCxnSpPr>
        <p:spPr>
          <a:xfrm flipH="1" rot="10800000">
            <a:off x="7282092" y="2149672"/>
            <a:ext cx="175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8" name="Google Shape;68;g2ea8ac728cc_0_18"/>
          <p:cNvSpPr txBox="1"/>
          <p:nvPr/>
        </p:nvSpPr>
        <p:spPr>
          <a:xfrm>
            <a:off x="7596828" y="1688300"/>
            <a:ext cx="1186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Data Marts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69" name="Google Shape;69;g2ea8ac728cc_0_18"/>
          <p:cNvSpPr/>
          <p:nvPr/>
        </p:nvSpPr>
        <p:spPr>
          <a:xfrm>
            <a:off x="9305133" y="1688300"/>
            <a:ext cx="1992300" cy="420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0" name="Google Shape;70;g2ea8ac728cc_0_18"/>
          <p:cNvCxnSpPr/>
          <p:nvPr/>
        </p:nvCxnSpPr>
        <p:spPr>
          <a:xfrm flipH="1" rot="10800000">
            <a:off x="9420492" y="2149672"/>
            <a:ext cx="1751100" cy="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" name="Google Shape;71;g2ea8ac728cc_0_18"/>
          <p:cNvSpPr txBox="1"/>
          <p:nvPr/>
        </p:nvSpPr>
        <p:spPr>
          <a:xfrm>
            <a:off x="9797238" y="1688300"/>
            <a:ext cx="1071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17BEBB"/>
                </a:solidFill>
              </a:rPr>
              <a:t>Consumo</a:t>
            </a:r>
            <a:endParaRPr b="1" sz="1300">
              <a:solidFill>
                <a:srgbClr val="17BEBB"/>
              </a:solidFill>
            </a:endParaRPr>
          </a:p>
        </p:txBody>
      </p:sp>
      <p:sp>
        <p:nvSpPr>
          <p:cNvPr id="72" name="Google Shape;72;g2ea8ac728cc_0_18"/>
          <p:cNvSpPr txBox="1"/>
          <p:nvPr/>
        </p:nvSpPr>
        <p:spPr>
          <a:xfrm>
            <a:off x="845400" y="2925667"/>
            <a:ext cx="1992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Sistemas transacionais ou operacionais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Arquivos estruturados de dados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Logs estruturados</a:t>
            </a:r>
            <a:endParaRPr sz="1200"/>
          </a:p>
        </p:txBody>
      </p:sp>
      <p:sp>
        <p:nvSpPr>
          <p:cNvPr id="73" name="Google Shape;73;g2ea8ac728cc_0_18"/>
          <p:cNvSpPr txBox="1"/>
          <p:nvPr/>
        </p:nvSpPr>
        <p:spPr>
          <a:xfrm>
            <a:off x="2936867" y="2717000"/>
            <a:ext cx="19923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Área onde os dados são armazenados para entrada no DW.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Ingeridos por ETL.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Ainda não estruturados dimensionalmente. Guardados em tabelas não relacionadas</a:t>
            </a:r>
            <a:endParaRPr sz="1200"/>
          </a:p>
        </p:txBody>
      </p:sp>
      <p:sp>
        <p:nvSpPr>
          <p:cNvPr id="74" name="Google Shape;74;g2ea8ac728cc_0_18"/>
          <p:cNvSpPr txBox="1"/>
          <p:nvPr/>
        </p:nvSpPr>
        <p:spPr>
          <a:xfrm>
            <a:off x="5028333" y="2937900"/>
            <a:ext cx="1992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armazenados em modelo dimensional, em estrela ou Snowflake.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Guardados no seu nível de granularidade mais baixo</a:t>
            </a:r>
            <a:endParaRPr sz="1200"/>
          </a:p>
        </p:txBody>
      </p:sp>
      <p:sp>
        <p:nvSpPr>
          <p:cNvPr id="75" name="Google Shape;75;g2ea8ac728cc_0_18"/>
          <p:cNvSpPr txBox="1"/>
          <p:nvPr/>
        </p:nvSpPr>
        <p:spPr>
          <a:xfrm>
            <a:off x="7166733" y="2429900"/>
            <a:ext cx="1992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também modelados de forma dimensional.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Agregados ou consolidados em granularidade mais alta (semana, mês, total loja, etc)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Métricas já calculadas para representar indicadores de negócio</a:t>
            </a:r>
            <a:endParaRPr sz="1200"/>
          </a:p>
        </p:txBody>
      </p:sp>
      <p:sp>
        <p:nvSpPr>
          <p:cNvPr id="76" name="Google Shape;76;g2ea8ac728cc_0_18"/>
          <p:cNvSpPr txBox="1"/>
          <p:nvPr/>
        </p:nvSpPr>
        <p:spPr>
          <a:xfrm>
            <a:off x="9305133" y="2416167"/>
            <a:ext cx="1992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são consultados no DW para compor relatórios ou dashboards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são por vezes integrados com outros sistemas de gestão estratégica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Dados podem ser usados em apresentações, indights e abordagens de story telling</a:t>
            </a:r>
            <a:endParaRPr sz="12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a8ac728cc_0_42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82" name="Google Shape;82;g2ea8ac728cc_0_42"/>
          <p:cNvSpPr txBox="1"/>
          <p:nvPr/>
        </p:nvSpPr>
        <p:spPr>
          <a:xfrm>
            <a:off x="527381" y="18084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 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ETL e ELT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a8ac728cc_0_47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Lake</a:t>
            </a:r>
            <a:endParaRPr/>
          </a:p>
        </p:txBody>
      </p:sp>
      <p:sp>
        <p:nvSpPr>
          <p:cNvPr id="88" name="Google Shape;88;g2ea8ac728cc_0_47"/>
          <p:cNvSpPr txBox="1"/>
          <p:nvPr/>
        </p:nvSpPr>
        <p:spPr>
          <a:xfrm>
            <a:off x="527374" y="1706867"/>
            <a:ext cx="58065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 data lake é um repositório centralizado projetado para armazenar, processar e proteger grandes quantidades de dados estruturados, semiestruturados e não estruturados: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Estruturado por camadas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Pode ter diferentes tipos de modelagem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Muito usado como fonte de ciência de dados e ML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Dados inseridos por processos de ELT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g2ea8ac728c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9233" y="2327533"/>
            <a:ext cx="4533098" cy="2759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a8ac728cc_0_53"/>
          <p:cNvSpPr txBox="1"/>
          <p:nvPr>
            <p:ph type="ctrTitle"/>
          </p:nvPr>
        </p:nvSpPr>
        <p:spPr>
          <a:xfrm>
            <a:off x="13150" y="26677"/>
            <a:ext cx="152544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Data Lake</a:t>
            </a:r>
            <a:endParaRPr/>
          </a:p>
        </p:txBody>
      </p:sp>
      <p:sp>
        <p:nvSpPr>
          <p:cNvPr id="95" name="Google Shape;95;g2ea8ac728cc_0_53"/>
          <p:cNvSpPr/>
          <p:nvPr/>
        </p:nvSpPr>
        <p:spPr>
          <a:xfrm>
            <a:off x="870362" y="1394630"/>
            <a:ext cx="1509900" cy="4089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6" name="Google Shape;96;g2ea8ac728cc_0_53"/>
          <p:cNvSpPr txBox="1"/>
          <p:nvPr/>
        </p:nvSpPr>
        <p:spPr>
          <a:xfrm>
            <a:off x="838904" y="1394630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Sistemas Fonte</a:t>
            </a:r>
            <a:endParaRPr sz="1500"/>
          </a:p>
        </p:txBody>
      </p:sp>
      <p:sp>
        <p:nvSpPr>
          <p:cNvPr id="97" name="Google Shape;97;g2ea8ac728cc_0_53"/>
          <p:cNvSpPr/>
          <p:nvPr/>
        </p:nvSpPr>
        <p:spPr>
          <a:xfrm>
            <a:off x="2520662" y="1394630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8" name="Google Shape;98;g2ea8ac728cc_0_53"/>
          <p:cNvSpPr txBox="1"/>
          <p:nvPr/>
        </p:nvSpPr>
        <p:spPr>
          <a:xfrm>
            <a:off x="2779465" y="1394630"/>
            <a:ext cx="992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Ingestão</a:t>
            </a:r>
            <a:endParaRPr sz="1500"/>
          </a:p>
        </p:txBody>
      </p:sp>
      <p:sp>
        <p:nvSpPr>
          <p:cNvPr id="99" name="Google Shape;99;g2ea8ac728cc_0_53"/>
          <p:cNvSpPr/>
          <p:nvPr/>
        </p:nvSpPr>
        <p:spPr>
          <a:xfrm>
            <a:off x="4233862" y="1394630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0" name="Google Shape;100;g2ea8ac728cc_0_53"/>
          <p:cNvSpPr txBox="1"/>
          <p:nvPr/>
        </p:nvSpPr>
        <p:spPr>
          <a:xfrm>
            <a:off x="4299061" y="1394630"/>
            <a:ext cx="137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Bronze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Evento</a:t>
            </a:r>
            <a:endParaRPr sz="900"/>
          </a:p>
        </p:txBody>
      </p:sp>
      <p:sp>
        <p:nvSpPr>
          <p:cNvPr id="101" name="Google Shape;101;g2ea8ac728cc_0_53"/>
          <p:cNvSpPr/>
          <p:nvPr/>
        </p:nvSpPr>
        <p:spPr>
          <a:xfrm>
            <a:off x="5947062" y="1394630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2" name="Google Shape;102;g2ea8ac728cc_0_53"/>
          <p:cNvSpPr txBox="1"/>
          <p:nvPr/>
        </p:nvSpPr>
        <p:spPr>
          <a:xfrm>
            <a:off x="5942121" y="1398630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Silver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Registro</a:t>
            </a:r>
            <a:endParaRPr sz="900"/>
          </a:p>
        </p:txBody>
      </p:sp>
      <p:sp>
        <p:nvSpPr>
          <p:cNvPr id="103" name="Google Shape;103;g2ea8ac728cc_0_53"/>
          <p:cNvSpPr/>
          <p:nvPr/>
        </p:nvSpPr>
        <p:spPr>
          <a:xfrm>
            <a:off x="7665196" y="1394630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4" name="Google Shape;104;g2ea8ac728cc_0_53"/>
          <p:cNvSpPr txBox="1"/>
          <p:nvPr/>
        </p:nvSpPr>
        <p:spPr>
          <a:xfrm>
            <a:off x="7660255" y="1398630"/>
            <a:ext cx="1509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Gold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Orientada ao Negócio</a:t>
            </a:r>
            <a:endParaRPr sz="900"/>
          </a:p>
        </p:txBody>
      </p:sp>
      <p:sp>
        <p:nvSpPr>
          <p:cNvPr id="105" name="Google Shape;105;g2ea8ac728cc_0_53"/>
          <p:cNvSpPr/>
          <p:nvPr/>
        </p:nvSpPr>
        <p:spPr>
          <a:xfrm>
            <a:off x="9423896" y="1378996"/>
            <a:ext cx="1509900" cy="3123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6" name="Google Shape;106;g2ea8ac728cc_0_53"/>
          <p:cNvSpPr txBox="1"/>
          <p:nvPr/>
        </p:nvSpPr>
        <p:spPr>
          <a:xfrm>
            <a:off x="9392504" y="1394630"/>
            <a:ext cx="15729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Consumo</a:t>
            </a:r>
            <a:endParaRPr sz="1500"/>
          </a:p>
        </p:txBody>
      </p:sp>
      <p:sp>
        <p:nvSpPr>
          <p:cNvPr id="107" name="Google Shape;107;g2ea8ac728cc_0_53"/>
          <p:cNvSpPr/>
          <p:nvPr/>
        </p:nvSpPr>
        <p:spPr>
          <a:xfrm>
            <a:off x="2520662" y="3013463"/>
            <a:ext cx="1509900" cy="1489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8" name="Google Shape;108;g2ea8ac728cc_0_53"/>
          <p:cNvSpPr txBox="1"/>
          <p:nvPr/>
        </p:nvSpPr>
        <p:spPr>
          <a:xfrm>
            <a:off x="2601290" y="3013463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Orquestrador</a:t>
            </a:r>
            <a:endParaRPr sz="1500"/>
          </a:p>
        </p:txBody>
      </p:sp>
      <p:sp>
        <p:nvSpPr>
          <p:cNvPr id="109" name="Google Shape;109;g2ea8ac728cc_0_53"/>
          <p:cNvSpPr/>
          <p:nvPr/>
        </p:nvSpPr>
        <p:spPr>
          <a:xfrm>
            <a:off x="4233862" y="3013463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0" name="Google Shape;110;g2ea8ac728cc_0_53"/>
          <p:cNvSpPr txBox="1"/>
          <p:nvPr/>
        </p:nvSpPr>
        <p:spPr>
          <a:xfrm>
            <a:off x="5560001" y="2951875"/>
            <a:ext cx="2821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em Batch</a:t>
            </a:r>
            <a:endParaRPr sz="1500"/>
          </a:p>
        </p:txBody>
      </p:sp>
      <p:sp>
        <p:nvSpPr>
          <p:cNvPr id="111" name="Google Shape;111;g2ea8ac728cc_0_53"/>
          <p:cNvSpPr/>
          <p:nvPr/>
        </p:nvSpPr>
        <p:spPr>
          <a:xfrm>
            <a:off x="4233862" y="3825463"/>
            <a:ext cx="49365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2" name="Google Shape;112;g2ea8ac728cc_0_53"/>
          <p:cNvSpPr txBox="1"/>
          <p:nvPr/>
        </p:nvSpPr>
        <p:spPr>
          <a:xfrm>
            <a:off x="5153596" y="3723865"/>
            <a:ext cx="3133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Processamento quase-tempo-real</a:t>
            </a:r>
            <a:endParaRPr sz="1500"/>
          </a:p>
        </p:txBody>
      </p:sp>
      <p:sp>
        <p:nvSpPr>
          <p:cNvPr id="113" name="Google Shape;113;g2ea8ac728cc_0_53"/>
          <p:cNvSpPr/>
          <p:nvPr/>
        </p:nvSpPr>
        <p:spPr>
          <a:xfrm>
            <a:off x="2520662" y="4617196"/>
            <a:ext cx="8413200" cy="8676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4" name="Google Shape;114;g2ea8ac728cc_0_53"/>
          <p:cNvSpPr/>
          <p:nvPr/>
        </p:nvSpPr>
        <p:spPr>
          <a:xfrm>
            <a:off x="2976229" y="4711549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5" name="Google Shape;115;g2ea8ac728cc_0_53"/>
          <p:cNvSpPr txBox="1"/>
          <p:nvPr/>
        </p:nvSpPr>
        <p:spPr>
          <a:xfrm>
            <a:off x="3234143" y="4627681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Metadados</a:t>
            </a:r>
            <a:endParaRPr sz="1200"/>
          </a:p>
        </p:txBody>
      </p:sp>
      <p:sp>
        <p:nvSpPr>
          <p:cNvPr id="116" name="Google Shape;116;g2ea8ac728cc_0_53"/>
          <p:cNvSpPr/>
          <p:nvPr/>
        </p:nvSpPr>
        <p:spPr>
          <a:xfrm>
            <a:off x="4878896" y="4722024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7" name="Google Shape;117;g2ea8ac728cc_0_53"/>
          <p:cNvSpPr txBox="1"/>
          <p:nvPr/>
        </p:nvSpPr>
        <p:spPr>
          <a:xfrm>
            <a:off x="5136809" y="4638156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Catálogo</a:t>
            </a:r>
            <a:endParaRPr sz="1200"/>
          </a:p>
        </p:txBody>
      </p:sp>
      <p:sp>
        <p:nvSpPr>
          <p:cNvPr id="118" name="Google Shape;118;g2ea8ac728cc_0_53"/>
          <p:cNvSpPr/>
          <p:nvPr/>
        </p:nvSpPr>
        <p:spPr>
          <a:xfrm>
            <a:off x="6837029" y="4722035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9" name="Google Shape;119;g2ea8ac728cc_0_53"/>
          <p:cNvSpPr txBox="1"/>
          <p:nvPr/>
        </p:nvSpPr>
        <p:spPr>
          <a:xfrm>
            <a:off x="7094943" y="4638168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Segurança</a:t>
            </a:r>
            <a:endParaRPr sz="1200"/>
          </a:p>
        </p:txBody>
      </p:sp>
      <p:sp>
        <p:nvSpPr>
          <p:cNvPr id="120" name="Google Shape;120;g2ea8ac728cc_0_53"/>
          <p:cNvSpPr/>
          <p:nvPr/>
        </p:nvSpPr>
        <p:spPr>
          <a:xfrm>
            <a:off x="8753262" y="4714800"/>
            <a:ext cx="1509900" cy="677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1" name="Google Shape;121;g2ea8ac728cc_0_53"/>
          <p:cNvSpPr txBox="1"/>
          <p:nvPr/>
        </p:nvSpPr>
        <p:spPr>
          <a:xfrm>
            <a:off x="9011176" y="4630932"/>
            <a:ext cx="10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Qualidade</a:t>
            </a:r>
            <a:endParaRPr sz="1200"/>
          </a:p>
        </p:txBody>
      </p:sp>
      <p:sp>
        <p:nvSpPr>
          <p:cNvPr id="122" name="Google Shape;122;g2ea8ac728cc_0_53"/>
          <p:cNvSpPr/>
          <p:nvPr/>
        </p:nvSpPr>
        <p:spPr>
          <a:xfrm>
            <a:off x="870362" y="5599330"/>
            <a:ext cx="10063500" cy="471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3" name="Google Shape;123;g2ea8ac728cc_0_53"/>
          <p:cNvSpPr txBox="1"/>
          <p:nvPr/>
        </p:nvSpPr>
        <p:spPr>
          <a:xfrm>
            <a:off x="5318562" y="5612863"/>
            <a:ext cx="1379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Governança</a:t>
            </a:r>
            <a:endParaRPr sz="1500"/>
          </a:p>
        </p:txBody>
      </p:sp>
      <p:sp>
        <p:nvSpPr>
          <p:cNvPr id="124" name="Google Shape;124;g2ea8ac728cc_0_53"/>
          <p:cNvSpPr txBox="1"/>
          <p:nvPr/>
        </p:nvSpPr>
        <p:spPr>
          <a:xfrm>
            <a:off x="896162" y="1702063"/>
            <a:ext cx="14583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Sistemas que gerenciam os processos de negócio e geram os dados</a:t>
            </a:r>
            <a:endParaRPr sz="1100"/>
          </a:p>
        </p:txBody>
      </p:sp>
      <p:sp>
        <p:nvSpPr>
          <p:cNvPr id="125" name="Google Shape;125;g2ea8ac728cc_0_53"/>
          <p:cNvSpPr txBox="1"/>
          <p:nvPr/>
        </p:nvSpPr>
        <p:spPr>
          <a:xfrm>
            <a:off x="2491979" y="1737363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Métodos de ingestão dos dados para a plataforma: ETL; ELT; Pub/Sub; Fila; API, etc.</a:t>
            </a:r>
            <a:endParaRPr sz="1100"/>
          </a:p>
        </p:txBody>
      </p:sp>
      <p:sp>
        <p:nvSpPr>
          <p:cNvPr id="126" name="Google Shape;126;g2ea8ac728cc_0_53"/>
          <p:cNvSpPr txBox="1"/>
          <p:nvPr/>
        </p:nvSpPr>
        <p:spPr>
          <a:xfrm>
            <a:off x="2577896" y="3265096"/>
            <a:ext cx="1458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Serviço que controla os processamentos de dados. Hora, método, frequência, etc.</a:t>
            </a:r>
            <a:endParaRPr sz="1100"/>
          </a:p>
        </p:txBody>
      </p:sp>
      <p:sp>
        <p:nvSpPr>
          <p:cNvPr id="127" name="Google Shape;127;g2ea8ac728cc_0_53"/>
          <p:cNvSpPr txBox="1"/>
          <p:nvPr/>
        </p:nvSpPr>
        <p:spPr>
          <a:xfrm>
            <a:off x="4486229" y="3179746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de forma espaçada no tempo e para um volume grande de dados</a:t>
            </a:r>
            <a:endParaRPr sz="1100"/>
          </a:p>
        </p:txBody>
      </p:sp>
      <p:sp>
        <p:nvSpPr>
          <p:cNvPr id="128" name="Google Shape;128;g2ea8ac728cc_0_53"/>
          <p:cNvSpPr txBox="1"/>
          <p:nvPr/>
        </p:nvSpPr>
        <p:spPr>
          <a:xfrm>
            <a:off x="4483898" y="3968620"/>
            <a:ext cx="452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Executa os processamentos assim que o registro chega ou em intervalos muito curtos de tempo (micro batch). Pouco volume.</a:t>
            </a:r>
            <a:endParaRPr sz="1100"/>
          </a:p>
        </p:txBody>
      </p:sp>
      <p:sp>
        <p:nvSpPr>
          <p:cNvPr id="129" name="Google Shape;129;g2ea8ac728cc_0_53"/>
          <p:cNvSpPr txBox="1"/>
          <p:nvPr/>
        </p:nvSpPr>
        <p:spPr>
          <a:xfrm>
            <a:off x="4299062" y="1974130"/>
            <a:ext cx="135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no formato que foi ingerido. Por evento</a:t>
            </a:r>
            <a:endParaRPr sz="1100"/>
          </a:p>
        </p:txBody>
      </p:sp>
      <p:sp>
        <p:nvSpPr>
          <p:cNvPr id="130" name="Google Shape;130;g2ea8ac728cc_0_53"/>
          <p:cNvSpPr txBox="1"/>
          <p:nvPr/>
        </p:nvSpPr>
        <p:spPr>
          <a:xfrm>
            <a:off x="6026529" y="1880530"/>
            <a:ext cx="135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limpo e tratado na sua granularidade mais baixa</a:t>
            </a:r>
            <a:endParaRPr sz="1100"/>
          </a:p>
        </p:txBody>
      </p:sp>
      <p:sp>
        <p:nvSpPr>
          <p:cNvPr id="131" name="Google Shape;131;g2ea8ac728cc_0_53"/>
          <p:cNvSpPr txBox="1"/>
          <p:nvPr/>
        </p:nvSpPr>
        <p:spPr>
          <a:xfrm>
            <a:off x="7728554" y="1874263"/>
            <a:ext cx="13560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 consolidado e orientado aos indicadores de negócio</a:t>
            </a:r>
            <a:endParaRPr sz="1100"/>
          </a:p>
        </p:txBody>
      </p:sp>
      <p:sp>
        <p:nvSpPr>
          <p:cNvPr id="132" name="Google Shape;132;g2ea8ac728cc_0_53"/>
          <p:cNvSpPr txBox="1"/>
          <p:nvPr/>
        </p:nvSpPr>
        <p:spPr>
          <a:xfrm>
            <a:off x="9500887" y="1784263"/>
            <a:ext cx="1356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/>
              <a:t>Dados disponibilizados em ferramentas de apresentação de dashboards, relatórios, modelos de ML e outros sistemas transacionais</a:t>
            </a:r>
            <a:endParaRPr sz="1100"/>
          </a:p>
        </p:txBody>
      </p:sp>
      <p:sp>
        <p:nvSpPr>
          <p:cNvPr id="133" name="Google Shape;133;g2ea8ac728cc_0_53"/>
          <p:cNvSpPr txBox="1"/>
          <p:nvPr/>
        </p:nvSpPr>
        <p:spPr>
          <a:xfrm>
            <a:off x="2972181" y="4821396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Informação complementar sobre os dados</a:t>
            </a:r>
            <a:endParaRPr sz="900"/>
          </a:p>
        </p:txBody>
      </p:sp>
      <p:sp>
        <p:nvSpPr>
          <p:cNvPr id="134" name="Google Shape;134;g2ea8ac728cc_0_53"/>
          <p:cNvSpPr txBox="1"/>
          <p:nvPr/>
        </p:nvSpPr>
        <p:spPr>
          <a:xfrm>
            <a:off x="4843733" y="4872804"/>
            <a:ext cx="15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Inventário, descrição e contexto dos dados</a:t>
            </a:r>
            <a:endParaRPr sz="900"/>
          </a:p>
        </p:txBody>
      </p:sp>
      <p:sp>
        <p:nvSpPr>
          <p:cNvPr id="135" name="Google Shape;135;g2ea8ac728cc_0_53"/>
          <p:cNvSpPr txBox="1"/>
          <p:nvPr/>
        </p:nvSpPr>
        <p:spPr>
          <a:xfrm>
            <a:off x="6808986" y="4818438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de acessos, encriptação de dados sensíveis</a:t>
            </a:r>
            <a:endParaRPr sz="900"/>
          </a:p>
        </p:txBody>
      </p:sp>
      <p:sp>
        <p:nvSpPr>
          <p:cNvPr id="136" name="Google Shape;136;g2ea8ac728cc_0_53"/>
          <p:cNvSpPr txBox="1"/>
          <p:nvPr/>
        </p:nvSpPr>
        <p:spPr>
          <a:xfrm>
            <a:off x="8721852" y="4813149"/>
            <a:ext cx="15729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Gestão da qualidade dos dados, consistência e precisão</a:t>
            </a:r>
            <a:endParaRPr sz="900"/>
          </a:p>
        </p:txBody>
      </p:sp>
      <p:sp>
        <p:nvSpPr>
          <p:cNvPr id="137" name="Google Shape;137;g2ea8ac728cc_0_53"/>
          <p:cNvSpPr txBox="1"/>
          <p:nvPr/>
        </p:nvSpPr>
        <p:spPr>
          <a:xfrm>
            <a:off x="6805645" y="5558563"/>
            <a:ext cx="3250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Politicas, diretrizes, processos, matriz de responsabilidade, documentação</a:t>
            </a:r>
            <a:endParaRPr sz="9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8ac728cc_0_100"/>
          <p:cNvSpPr txBox="1"/>
          <p:nvPr>
            <p:ph type="ctrTitle"/>
          </p:nvPr>
        </p:nvSpPr>
        <p:spPr>
          <a:xfrm>
            <a:off x="0" y="2"/>
            <a:ext cx="152544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143" name="Google Shape;143;g2ea8ac728cc_0_100"/>
          <p:cNvSpPr txBox="1"/>
          <p:nvPr/>
        </p:nvSpPr>
        <p:spPr>
          <a:xfrm>
            <a:off x="527381" y="1808480"/>
            <a:ext cx="11233200" cy="3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Warehouse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Data Lake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Data Lake House</a:t>
            </a:r>
            <a:endParaRPr sz="3300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ETL e ELT</a:t>
            </a:r>
            <a:endParaRPr sz="3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