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LG4rflnj5acYIxUqp62GsCwe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nfluent.io/partner/mongodb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usinesstech.bus.umich.edu/uncategorized/tech-101-internet-of-things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chvidvan.com/tutorials/architecture-of-iot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8aa5f490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ea8aa5f490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8aa5f490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ea8aa5f490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a8aa5f490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https://www.confluent.io/partner/mongodb/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ea8aa5f490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a8aa5f490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ea8aa5f490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a8aa5f490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https://businesstech.bus.umich.edu/uncategorized/tech-101-internet-of-things/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ea8aa5f490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a8aa5f490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https://techvidvan.com/tutorials/architecture-of-iot/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ea8aa5f490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a8aa5f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2ea8aa5f4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a8aa5f49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ea8aa5f49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a8aa5f49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2ea8aa5f49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a8aa5f49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ea8aa5f49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8aa5f49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ea8aa5f49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8aa5f49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ea8aa5f49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a8aa5f49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ea8aa5f49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a8aa5f490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ea8aa5f490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jpg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8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a8aa5f490_0_83"/>
          <p:cNvSpPr txBox="1"/>
          <p:nvPr>
            <p:ph type="ctrTitle"/>
          </p:nvPr>
        </p:nvSpPr>
        <p:spPr>
          <a:xfrm>
            <a:off x="0" y="2"/>
            <a:ext cx="15254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28" name="Google Shape;128;g2ea8aa5f490_0_83"/>
          <p:cNvSpPr txBox="1"/>
          <p:nvPr/>
        </p:nvSpPr>
        <p:spPr>
          <a:xfrm>
            <a:off x="527381" y="24180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Tipo de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Soluções de publicação / subscrição de eventos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Soluções IoT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a8aa5f490_0_88"/>
          <p:cNvSpPr txBox="1"/>
          <p:nvPr>
            <p:ph type="ctrTitle"/>
          </p:nvPr>
        </p:nvSpPr>
        <p:spPr>
          <a:xfrm>
            <a:off x="0" y="2"/>
            <a:ext cx="152544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Soluções de Pub / Sub</a:t>
            </a:r>
            <a:endParaRPr/>
          </a:p>
        </p:txBody>
      </p:sp>
      <p:sp>
        <p:nvSpPr>
          <p:cNvPr id="134" name="Google Shape;134;g2ea8aa5f490_0_88"/>
          <p:cNvSpPr/>
          <p:nvPr/>
        </p:nvSpPr>
        <p:spPr>
          <a:xfrm>
            <a:off x="405000" y="2768361"/>
            <a:ext cx="1740900" cy="10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Microserviço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Produtor</a:t>
            </a:r>
            <a:endParaRPr sz="1300"/>
          </a:p>
        </p:txBody>
      </p:sp>
      <p:sp>
        <p:nvSpPr>
          <p:cNvPr id="135" name="Google Shape;135;g2ea8aa5f490_0_88"/>
          <p:cNvSpPr/>
          <p:nvPr/>
        </p:nvSpPr>
        <p:spPr>
          <a:xfrm>
            <a:off x="2638567" y="2639416"/>
            <a:ext cx="1562400" cy="132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Mensagem</a:t>
            </a:r>
            <a:endParaRPr sz="1300"/>
          </a:p>
        </p:txBody>
      </p:sp>
      <p:sp>
        <p:nvSpPr>
          <p:cNvPr id="136" name="Google Shape;136;g2ea8aa5f490_0_88"/>
          <p:cNvSpPr/>
          <p:nvPr/>
        </p:nvSpPr>
        <p:spPr>
          <a:xfrm>
            <a:off x="4624433" y="2411833"/>
            <a:ext cx="2547900" cy="17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7" name="Google Shape;137;g2ea8aa5f490_0_88"/>
          <p:cNvSpPr txBox="1"/>
          <p:nvPr/>
        </p:nvSpPr>
        <p:spPr>
          <a:xfrm>
            <a:off x="5460100" y="2411833"/>
            <a:ext cx="9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Broker</a:t>
            </a:r>
            <a:endParaRPr sz="1300"/>
          </a:p>
        </p:txBody>
      </p:sp>
      <p:sp>
        <p:nvSpPr>
          <p:cNvPr id="138" name="Google Shape;138;g2ea8aa5f490_0_88"/>
          <p:cNvSpPr/>
          <p:nvPr/>
        </p:nvSpPr>
        <p:spPr>
          <a:xfrm>
            <a:off x="4889833" y="3082967"/>
            <a:ext cx="19017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Tópico</a:t>
            </a:r>
            <a:endParaRPr sz="1300"/>
          </a:p>
        </p:txBody>
      </p:sp>
      <p:sp>
        <p:nvSpPr>
          <p:cNvPr id="139" name="Google Shape;139;g2ea8aa5f490_0_88"/>
          <p:cNvSpPr/>
          <p:nvPr/>
        </p:nvSpPr>
        <p:spPr>
          <a:xfrm>
            <a:off x="7653617" y="2625167"/>
            <a:ext cx="1562400" cy="132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Mensagem</a:t>
            </a:r>
            <a:endParaRPr sz="1300"/>
          </a:p>
        </p:txBody>
      </p:sp>
      <p:sp>
        <p:nvSpPr>
          <p:cNvPr id="140" name="Google Shape;140;g2ea8aa5f490_0_88"/>
          <p:cNvSpPr/>
          <p:nvPr/>
        </p:nvSpPr>
        <p:spPr>
          <a:xfrm>
            <a:off x="9899000" y="2757767"/>
            <a:ext cx="1740900" cy="105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Microserviço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Consumidor</a:t>
            </a:r>
            <a:endParaRPr sz="1300"/>
          </a:p>
        </p:txBody>
      </p:sp>
      <p:cxnSp>
        <p:nvCxnSpPr>
          <p:cNvPr id="141" name="Google Shape;141;g2ea8aa5f490_0_88"/>
          <p:cNvCxnSpPr>
            <a:stCxn id="134" idx="3"/>
            <a:endCxn id="135" idx="2"/>
          </p:cNvCxnSpPr>
          <p:nvPr/>
        </p:nvCxnSpPr>
        <p:spPr>
          <a:xfrm>
            <a:off x="2145900" y="3298011"/>
            <a:ext cx="49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2ea8aa5f490_0_88"/>
          <p:cNvCxnSpPr>
            <a:stCxn id="135" idx="6"/>
            <a:endCxn id="138" idx="1"/>
          </p:cNvCxnSpPr>
          <p:nvPr/>
        </p:nvCxnSpPr>
        <p:spPr>
          <a:xfrm flipH="1" rot="10800000">
            <a:off x="4200967" y="3287566"/>
            <a:ext cx="688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2ea8aa5f490_0_88"/>
          <p:cNvCxnSpPr>
            <a:stCxn id="138" idx="3"/>
            <a:endCxn id="139" idx="2"/>
          </p:cNvCxnSpPr>
          <p:nvPr/>
        </p:nvCxnSpPr>
        <p:spPr>
          <a:xfrm>
            <a:off x="6791533" y="3287417"/>
            <a:ext cx="8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2ea8aa5f490_0_88"/>
          <p:cNvCxnSpPr>
            <a:stCxn id="139" idx="6"/>
            <a:endCxn id="140" idx="1"/>
          </p:cNvCxnSpPr>
          <p:nvPr/>
        </p:nvCxnSpPr>
        <p:spPr>
          <a:xfrm>
            <a:off x="9216017" y="3287417"/>
            <a:ext cx="6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8aa5f490_0_103"/>
          <p:cNvSpPr txBox="1"/>
          <p:nvPr>
            <p:ph type="ctrTitle"/>
          </p:nvPr>
        </p:nvSpPr>
        <p:spPr>
          <a:xfrm>
            <a:off x="0" y="2"/>
            <a:ext cx="15254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Soluções de Pub / Sub</a:t>
            </a:r>
            <a:endParaRPr/>
          </a:p>
        </p:txBody>
      </p:sp>
      <p:pic>
        <p:nvPicPr>
          <p:cNvPr id="150" name="Google Shape;150;g2ea8aa5f490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66" y="1660933"/>
            <a:ext cx="7509966" cy="424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a8aa5f490_0_108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56" name="Google Shape;156;g2ea8aa5f490_0_108"/>
          <p:cNvSpPr txBox="1"/>
          <p:nvPr/>
        </p:nvSpPr>
        <p:spPr>
          <a:xfrm>
            <a:off x="527381" y="24180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Tipo de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Soluções de publicação / subscrição de eventos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Soluções IoT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8aa5f490_0_113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Soluções de IoT</a:t>
            </a:r>
            <a:endParaRPr/>
          </a:p>
        </p:txBody>
      </p:sp>
      <p:sp>
        <p:nvSpPr>
          <p:cNvPr id="162" name="Google Shape;162;g2ea8aa5f490_0_113"/>
          <p:cNvSpPr txBox="1"/>
          <p:nvPr/>
        </p:nvSpPr>
        <p:spPr>
          <a:xfrm>
            <a:off x="492833" y="2677267"/>
            <a:ext cx="4530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Internet das coisas - IoT ("Internet of Things") - é uma metodologia para interligar uma ou várias rede de objetos na nossa vida cotidiana. O objetivo da Internet das Coisas é de interligar objetos, e trocar informações para cumprir tarefas para seus usuários de uma forma integrada.</a:t>
            </a:r>
            <a:endParaRPr sz="1600"/>
          </a:p>
        </p:txBody>
      </p:sp>
      <p:pic>
        <p:nvPicPr>
          <p:cNvPr id="163" name="Google Shape;163;g2ea8aa5f490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65" y="2146300"/>
            <a:ext cx="5927201" cy="333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a8aa5f490_0_119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Soluções de IoT</a:t>
            </a:r>
            <a:endParaRPr/>
          </a:p>
        </p:txBody>
      </p:sp>
      <p:pic>
        <p:nvPicPr>
          <p:cNvPr id="169" name="Google Shape;169;g2ea8aa5f490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635" y="1660333"/>
            <a:ext cx="6191100" cy="424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a8aa5f490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37" name="Google Shape;37;g2ea8aa5f490_0_0"/>
          <p:cNvSpPr txBox="1"/>
          <p:nvPr/>
        </p:nvSpPr>
        <p:spPr>
          <a:xfrm>
            <a:off x="527381" y="24180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Tipo de integração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Soluções de publicação / subscrição de eventos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Soluções IoT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a8aa5f490_0_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3" name="Google Shape;43;g2ea8aa5f490_0_5"/>
          <p:cNvSpPr txBox="1"/>
          <p:nvPr/>
        </p:nvSpPr>
        <p:spPr>
          <a:xfrm>
            <a:off x="527381" y="24180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Tipo de integração de dados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Soluções de publicação / subscrição de eventos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Soluções IoT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a8aa5f490_0_10"/>
          <p:cNvSpPr txBox="1"/>
          <p:nvPr>
            <p:ph type="ctrTitle"/>
          </p:nvPr>
        </p:nvSpPr>
        <p:spPr>
          <a:xfrm>
            <a:off x="0" y="2"/>
            <a:ext cx="15254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49" name="Google Shape;49;g2ea8aa5f490_0_10"/>
          <p:cNvSpPr/>
          <p:nvPr/>
        </p:nvSpPr>
        <p:spPr>
          <a:xfrm>
            <a:off x="3737067" y="1705127"/>
            <a:ext cx="2340000" cy="2119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ea8aa5f490_0_10"/>
          <p:cNvSpPr/>
          <p:nvPr/>
        </p:nvSpPr>
        <p:spPr>
          <a:xfrm>
            <a:off x="6434041" y="1677799"/>
            <a:ext cx="2340000" cy="2119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ea8aa5f490_0_10"/>
          <p:cNvSpPr/>
          <p:nvPr/>
        </p:nvSpPr>
        <p:spPr>
          <a:xfrm>
            <a:off x="3737067" y="4003430"/>
            <a:ext cx="2340000" cy="748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ea8aa5f490_0_10"/>
          <p:cNvSpPr/>
          <p:nvPr/>
        </p:nvSpPr>
        <p:spPr>
          <a:xfrm>
            <a:off x="6434040" y="4003430"/>
            <a:ext cx="2340000" cy="748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ea8aa5f490_0_10"/>
          <p:cNvSpPr/>
          <p:nvPr/>
        </p:nvSpPr>
        <p:spPr>
          <a:xfrm>
            <a:off x="3737067" y="4930883"/>
            <a:ext cx="5036400" cy="748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8aa5f490_0_19"/>
          <p:cNvSpPr txBox="1"/>
          <p:nvPr>
            <p:ph type="ctrTitle"/>
          </p:nvPr>
        </p:nvSpPr>
        <p:spPr>
          <a:xfrm>
            <a:off x="0" y="2"/>
            <a:ext cx="152544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59" name="Google Shape;59;g2ea8aa5f490_0_19"/>
          <p:cNvSpPr/>
          <p:nvPr/>
        </p:nvSpPr>
        <p:spPr>
          <a:xfrm>
            <a:off x="465367" y="1984754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ea8aa5f490_0_19"/>
          <p:cNvSpPr/>
          <p:nvPr/>
        </p:nvSpPr>
        <p:spPr>
          <a:xfrm>
            <a:off x="2776502" y="1960935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ea8aa5f490_0_19"/>
          <p:cNvSpPr/>
          <p:nvPr/>
        </p:nvSpPr>
        <p:spPr>
          <a:xfrm>
            <a:off x="465367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ea8aa5f490_0_19"/>
          <p:cNvSpPr/>
          <p:nvPr/>
        </p:nvSpPr>
        <p:spPr>
          <a:xfrm>
            <a:off x="2776502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2ea8aa5f490_0_19"/>
          <p:cNvSpPr/>
          <p:nvPr/>
        </p:nvSpPr>
        <p:spPr>
          <a:xfrm>
            <a:off x="465367" y="4796274"/>
            <a:ext cx="43161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ea8aa5f490_0_19"/>
          <p:cNvSpPr txBox="1"/>
          <p:nvPr/>
        </p:nvSpPr>
        <p:spPr>
          <a:xfrm>
            <a:off x="5861833" y="1529867"/>
            <a:ext cx="5379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Estruturados para suportarem o armazenamento e processamento de dados de transações de negócio como vendas, compras, pagamentos, reservas, etc.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devem estar em conformidade com o ACID (Atomicidade, Consistência, Isolamento e Durabilidade)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Otimizados para operações de criação, escrita e leitura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 ter sempre uma referência temporal associada a cada transações e ligação com todos os dados de contexto dessa transação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2ea8aa5f49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34" y="3832367"/>
            <a:ext cx="3745167" cy="17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ea8aa5f490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747" y="3448188"/>
            <a:ext cx="2832667" cy="241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a8aa5f490_0_31"/>
          <p:cNvSpPr txBox="1"/>
          <p:nvPr>
            <p:ph type="ctrTitle"/>
          </p:nvPr>
        </p:nvSpPr>
        <p:spPr>
          <a:xfrm>
            <a:off x="0" y="2"/>
            <a:ext cx="152544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72" name="Google Shape;72;g2ea8aa5f490_0_31"/>
          <p:cNvSpPr/>
          <p:nvPr/>
        </p:nvSpPr>
        <p:spPr>
          <a:xfrm>
            <a:off x="465367" y="1984754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ea8aa5f490_0_31"/>
          <p:cNvSpPr/>
          <p:nvPr/>
        </p:nvSpPr>
        <p:spPr>
          <a:xfrm>
            <a:off x="2776502" y="1960935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ea8aa5f490_0_31"/>
          <p:cNvSpPr/>
          <p:nvPr/>
        </p:nvSpPr>
        <p:spPr>
          <a:xfrm>
            <a:off x="465367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ea8aa5f490_0_31"/>
          <p:cNvSpPr/>
          <p:nvPr/>
        </p:nvSpPr>
        <p:spPr>
          <a:xfrm>
            <a:off x="2776502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ea8aa5f490_0_31"/>
          <p:cNvSpPr/>
          <p:nvPr/>
        </p:nvSpPr>
        <p:spPr>
          <a:xfrm>
            <a:off x="465367" y="4796274"/>
            <a:ext cx="43161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ea8aa5f490_0_31"/>
          <p:cNvSpPr txBox="1"/>
          <p:nvPr/>
        </p:nvSpPr>
        <p:spPr>
          <a:xfrm>
            <a:off x="5159233" y="1530333"/>
            <a:ext cx="6291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00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Garante a comunicação de dados entre produtos ou sistemas de dados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integração podem ser: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Orientadas a evento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transacional de dados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pt-BR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de histórico e/ou dados de conceitos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2ea8aa5f49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617" y="3327400"/>
            <a:ext cx="2328485" cy="9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ea8aa5f490_0_31"/>
          <p:cNvSpPr txBox="1"/>
          <p:nvPr/>
        </p:nvSpPr>
        <p:spPr>
          <a:xfrm>
            <a:off x="4986033" y="3026033"/>
            <a:ext cx="195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Integração orientada ao evento</a:t>
            </a:r>
            <a:endParaRPr sz="900"/>
          </a:p>
        </p:txBody>
      </p:sp>
      <p:pic>
        <p:nvPicPr>
          <p:cNvPr id="80" name="Google Shape;80;g2ea8aa5f49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516" y="3311233"/>
            <a:ext cx="1870317" cy="11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ea8aa5f490_0_31"/>
          <p:cNvSpPr txBox="1"/>
          <p:nvPr/>
        </p:nvSpPr>
        <p:spPr>
          <a:xfrm>
            <a:off x="8176722" y="3026033"/>
            <a:ext cx="34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Integração por consulta de dados transacional - API REST</a:t>
            </a:r>
            <a:endParaRPr sz="900"/>
          </a:p>
        </p:txBody>
      </p:sp>
      <p:pic>
        <p:nvPicPr>
          <p:cNvPr id="82" name="Google Shape;82;g2ea8aa5f490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367" y="4796267"/>
            <a:ext cx="2149900" cy="107603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ea8aa5f490_0_31"/>
          <p:cNvSpPr txBox="1"/>
          <p:nvPr/>
        </p:nvSpPr>
        <p:spPr>
          <a:xfrm>
            <a:off x="5026367" y="4452233"/>
            <a:ext cx="29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Integração por consulta de histórico - API GraphQL</a:t>
            </a:r>
            <a:endParaRPr sz="900"/>
          </a:p>
        </p:txBody>
      </p:sp>
      <p:pic>
        <p:nvPicPr>
          <p:cNvPr id="84" name="Google Shape;84;g2ea8aa5f490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1700" y="4879450"/>
            <a:ext cx="2457733" cy="9096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ea8aa5f490_0_31"/>
          <p:cNvSpPr txBox="1"/>
          <p:nvPr/>
        </p:nvSpPr>
        <p:spPr>
          <a:xfrm>
            <a:off x="8134767" y="4452233"/>
            <a:ext cx="305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Integração direta entre bancos (Monolitos - Obsoleto)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a8aa5f490_0_49"/>
          <p:cNvSpPr txBox="1"/>
          <p:nvPr>
            <p:ph type="ctrTitle"/>
          </p:nvPr>
        </p:nvSpPr>
        <p:spPr>
          <a:xfrm>
            <a:off x="0" y="777"/>
            <a:ext cx="152544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91" name="Google Shape;91;g2ea8aa5f490_0_49"/>
          <p:cNvSpPr/>
          <p:nvPr/>
        </p:nvSpPr>
        <p:spPr>
          <a:xfrm>
            <a:off x="465367" y="1984754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ea8aa5f490_0_49"/>
          <p:cNvSpPr/>
          <p:nvPr/>
        </p:nvSpPr>
        <p:spPr>
          <a:xfrm>
            <a:off x="2776502" y="1960935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ea8aa5f490_0_49"/>
          <p:cNvSpPr/>
          <p:nvPr/>
        </p:nvSpPr>
        <p:spPr>
          <a:xfrm>
            <a:off x="465367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ea8aa5f490_0_49"/>
          <p:cNvSpPr/>
          <p:nvPr/>
        </p:nvSpPr>
        <p:spPr>
          <a:xfrm>
            <a:off x="2776502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ea8aa5f490_0_49"/>
          <p:cNvSpPr/>
          <p:nvPr/>
        </p:nvSpPr>
        <p:spPr>
          <a:xfrm>
            <a:off x="465367" y="4796274"/>
            <a:ext cx="43161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ea8aa5f490_0_49"/>
          <p:cNvSpPr txBox="1"/>
          <p:nvPr/>
        </p:nvSpPr>
        <p:spPr>
          <a:xfrm>
            <a:off x="4970433" y="1582000"/>
            <a:ext cx="6886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Repositório de dados que reúne todos os dados da companhia de forma centralizada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Constituído por camadas para preparação e disponibilização de dados para diferentes finalidades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não são orientados a transação e sim a consulta de grandes volumes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constituídos por Data Lake, Data Warehouse ou Data Lakehouse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2ea8aa5f49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816" y="3091517"/>
            <a:ext cx="4657632" cy="244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a8aa5f490_0_60"/>
          <p:cNvSpPr txBox="1"/>
          <p:nvPr>
            <p:ph type="ctrTitle"/>
          </p:nvPr>
        </p:nvSpPr>
        <p:spPr>
          <a:xfrm>
            <a:off x="0" y="2"/>
            <a:ext cx="152544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103" name="Google Shape;103;g2ea8aa5f490_0_60"/>
          <p:cNvSpPr/>
          <p:nvPr/>
        </p:nvSpPr>
        <p:spPr>
          <a:xfrm>
            <a:off x="465367" y="1984754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ea8aa5f490_0_60"/>
          <p:cNvSpPr/>
          <p:nvPr/>
        </p:nvSpPr>
        <p:spPr>
          <a:xfrm>
            <a:off x="2776502" y="1960935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ea8aa5f490_0_60"/>
          <p:cNvSpPr/>
          <p:nvPr/>
        </p:nvSpPr>
        <p:spPr>
          <a:xfrm>
            <a:off x="465367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ea8aa5f490_0_60"/>
          <p:cNvSpPr/>
          <p:nvPr/>
        </p:nvSpPr>
        <p:spPr>
          <a:xfrm>
            <a:off x="2776502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ea8aa5f490_0_60"/>
          <p:cNvSpPr/>
          <p:nvPr/>
        </p:nvSpPr>
        <p:spPr>
          <a:xfrm>
            <a:off x="465367" y="4796274"/>
            <a:ext cx="43161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ea8aa5f490_0_60"/>
          <p:cNvSpPr txBox="1"/>
          <p:nvPr/>
        </p:nvSpPr>
        <p:spPr>
          <a:xfrm>
            <a:off x="5087633" y="1607700"/>
            <a:ext cx="6604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Processamentos de dados devem ser garantidos para transitar o dados entre as camadas de um repositório de dados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 transação deve acontecer orientada à transação ou bloco bloco de dados por processos batch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 cada camada os dados passam por processos de consolidação, limpeza, </a:t>
            </a:r>
            <a:r>
              <a:rPr lang="pt-BR" sz="1300">
                <a:latin typeface="Calibri"/>
                <a:ea typeface="Calibri"/>
                <a:cs typeface="Calibri"/>
                <a:sym typeface="Calibri"/>
              </a:rPr>
              <a:t>consistência</a:t>
            </a: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controle de qualidade e orientação aos indicadores de negócio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ea8aa5f49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400" y="3068652"/>
            <a:ext cx="4781701" cy="27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a8aa5f490_0_71"/>
          <p:cNvSpPr txBox="1"/>
          <p:nvPr>
            <p:ph type="ctrTitle"/>
          </p:nvPr>
        </p:nvSpPr>
        <p:spPr>
          <a:xfrm>
            <a:off x="0" y="2"/>
            <a:ext cx="152544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Tipos de integração de dados</a:t>
            </a:r>
            <a:endParaRPr/>
          </a:p>
        </p:txBody>
      </p:sp>
      <p:sp>
        <p:nvSpPr>
          <p:cNvPr id="115" name="Google Shape;115;g2ea8aa5f490_0_71"/>
          <p:cNvSpPr/>
          <p:nvPr/>
        </p:nvSpPr>
        <p:spPr>
          <a:xfrm>
            <a:off x="465367" y="1984754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DE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ea8aa5f490_0_71"/>
          <p:cNvSpPr/>
          <p:nvPr/>
        </p:nvSpPr>
        <p:spPr>
          <a:xfrm>
            <a:off x="2776502" y="1960935"/>
            <a:ext cx="2005200" cy="18477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DADOS PARA ANALYTICS E CIÊNCIA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ea8aa5f490_0_71"/>
          <p:cNvSpPr/>
          <p:nvPr/>
        </p:nvSpPr>
        <p:spPr>
          <a:xfrm>
            <a:off x="465367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SISTEMAS TRANSACIONAIS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ea8aa5f490_0_71"/>
          <p:cNvSpPr/>
          <p:nvPr/>
        </p:nvSpPr>
        <p:spPr>
          <a:xfrm>
            <a:off x="2776502" y="3987920"/>
            <a:ext cx="2005200" cy="652500"/>
          </a:xfrm>
          <a:prstGeom prst="roundRect">
            <a:avLst>
              <a:gd fmla="val 16667" name="adj"/>
            </a:avLst>
          </a:prstGeom>
          <a:solidFill>
            <a:srgbClr val="F2F9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INTEGRAÇÃO ENTRE CAMADAS DO REPOSITÓRIO DE DADOS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ea8aa5f490_0_71"/>
          <p:cNvSpPr/>
          <p:nvPr/>
        </p:nvSpPr>
        <p:spPr>
          <a:xfrm>
            <a:off x="465367" y="4796274"/>
            <a:ext cx="4316100" cy="652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INTEGRAÇÃO ENTRE SISTEMAS TRANSACIONAIS E REPOSITÓRIO DE DADOS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ea8aa5f490_0_71"/>
          <p:cNvSpPr txBox="1"/>
          <p:nvPr/>
        </p:nvSpPr>
        <p:spPr>
          <a:xfrm>
            <a:off x="4970500" y="1586700"/>
            <a:ext cx="6700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Processamentos de dados para garantir que todas as informações que são geradas, alteradas ou inativadas nos sistemas transacionais são integradas nos repositórios de dados da plataforma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dados podem ser integrados via streaming (quase tempo real) ou via Batch (por operações agendadas ou programadas em função de outros eventos)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Carregamento de dados em Batch pode acontecer por ETL (Extract, Transform and Load) ou por ELT (Extract, Load and Transform)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ea8aa5f49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569" y="3227555"/>
            <a:ext cx="3043617" cy="169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ea8aa5f49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057" y="4978168"/>
            <a:ext cx="3169064" cy="94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