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S3rTdo23395qjSyD6+zC4zfP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Process-Map-of-Data-Handling_fig3_271471827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aa883779f_1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eaa883779f_1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aa883779f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eaa883779f_1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ea8aa5f49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g2ea8aa5f49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aa883779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g2eaa883779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a8aa5f49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2ea8aa5f49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aa883779f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2eaa883779f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a883779f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eaa883779f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aa883779f_1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https://www.researchgate.net/figure/Process-Map-of-Data-Handling_fig3_271471827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eaa883779f_1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aa883779f_1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aa883779f_1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eaa883779f_1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aa883779f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aa883779f_1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eaa883779f_1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corrido">
  <p:cSld name="Título e texto corri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ea8b355c20_0_104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  <a:defRPr b="1" i="0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eaa883779f_1_19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2eaa883779f_1_19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2eaa883779f_1_19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425" lIns="108850" spcFirstLastPara="1" rIns="108850" wrap="square" tIns="54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89" l="0" r="-7017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1">
            <a:alphaModFix/>
          </a:blip>
          <a:srcRect b="85244" l="0" r="0" t="0"/>
          <a:stretch/>
        </p:blipFill>
        <p:spPr>
          <a:xfrm>
            <a:off x="0" y="1"/>
            <a:ext cx="12192001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238125" y="1133475"/>
            <a:ext cx="11715750" cy="489585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 txBox="1"/>
          <p:nvPr/>
        </p:nvSpPr>
        <p:spPr>
          <a:xfrm>
            <a:off x="-1" y="2917803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Traduzir requisitos de negócio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-2" y="39071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aa883779f_1_168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157" name="Google Shape;157;g2eaa883779f_1_168"/>
          <p:cNvSpPr txBox="1"/>
          <p:nvPr/>
        </p:nvSpPr>
        <p:spPr>
          <a:xfrm>
            <a:off x="527381" y="21132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Como identificar requisitos de negócio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Decomposição dos requisitos em especificações técnicas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Requisitos não funcionais - indicadores, métricas e alarmística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aa883779f_1_173"/>
          <p:cNvSpPr/>
          <p:nvPr/>
        </p:nvSpPr>
        <p:spPr>
          <a:xfrm>
            <a:off x="4266677" y="1769770"/>
            <a:ext cx="4632000" cy="3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Redes | Disponibilidade dos serviços | Acessos | Tentativas de invasão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eaa883779f_1_173"/>
          <p:cNvSpPr/>
          <p:nvPr/>
        </p:nvSpPr>
        <p:spPr>
          <a:xfrm>
            <a:off x="2707083" y="1767283"/>
            <a:ext cx="1489800" cy="398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INFRAESTRUTURA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eaa883779f_1_173"/>
          <p:cNvSpPr/>
          <p:nvPr/>
        </p:nvSpPr>
        <p:spPr>
          <a:xfrm>
            <a:off x="4268821" y="2960303"/>
            <a:ext cx="4632000" cy="3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Quantidade de registros processados | % de utilização de CPU por processo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eaa883779f_1_173"/>
          <p:cNvSpPr/>
          <p:nvPr/>
        </p:nvSpPr>
        <p:spPr>
          <a:xfrm>
            <a:off x="2709236" y="2957817"/>
            <a:ext cx="1489800" cy="398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PROCESSAMENTO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eaa883779f_1_173"/>
          <p:cNvSpPr/>
          <p:nvPr/>
        </p:nvSpPr>
        <p:spPr>
          <a:xfrm>
            <a:off x="4266671" y="4118686"/>
            <a:ext cx="4632000" cy="3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Quantidade de registros integrados | Tempo de integração por registro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eaa883779f_1_173"/>
          <p:cNvSpPr/>
          <p:nvPr/>
        </p:nvSpPr>
        <p:spPr>
          <a:xfrm>
            <a:off x="2707086" y="4116200"/>
            <a:ext cx="1489800" cy="398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eaa883779f_1_173"/>
          <p:cNvSpPr/>
          <p:nvPr/>
        </p:nvSpPr>
        <p:spPr>
          <a:xfrm>
            <a:off x="4266671" y="5287086"/>
            <a:ext cx="4632000" cy="39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Quantidade de entrada em produção de novos processos | Políticas violadas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eaa883779f_1_173"/>
          <p:cNvSpPr/>
          <p:nvPr/>
        </p:nvSpPr>
        <p:spPr>
          <a:xfrm>
            <a:off x="2707086" y="5284600"/>
            <a:ext cx="1489800" cy="398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GOVERNANÇA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eaa883779f_1_173"/>
          <p:cNvSpPr txBox="1"/>
          <p:nvPr/>
        </p:nvSpPr>
        <p:spPr>
          <a:xfrm>
            <a:off x="290798" y="145350"/>
            <a:ext cx="11748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Indicadores, métricas e alarmística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a8aa5f490_0_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41" name="Google Shape;41;g2ea8aa5f490_0_0"/>
          <p:cNvSpPr txBox="1"/>
          <p:nvPr/>
        </p:nvSpPr>
        <p:spPr>
          <a:xfrm>
            <a:off x="527381" y="21132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Como identificar requisitos de negócio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Decomposição dos requisitos em especificações técnicas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Requisitos não funcionais - indicadores, métricas e 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alarmística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a883779f_1_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47" name="Google Shape;47;g2eaa883779f_1_0"/>
          <p:cNvSpPr txBox="1"/>
          <p:nvPr/>
        </p:nvSpPr>
        <p:spPr>
          <a:xfrm>
            <a:off x="527381" y="21132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Como identificar requisitos de negócio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Decomposição dos requisitos em especificações técnicas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Requisitos não funcionais - indicadores, métricas e alarmística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ea8aa5f490_0_5"/>
          <p:cNvSpPr/>
          <p:nvPr/>
        </p:nvSpPr>
        <p:spPr>
          <a:xfrm>
            <a:off x="1178650" y="1321275"/>
            <a:ext cx="3513000" cy="4498500"/>
          </a:xfrm>
          <a:prstGeom prst="roundRect">
            <a:avLst>
              <a:gd fmla="val 65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2ea8aa5f490_0_5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Estratégia da empresa e estratégia de dados</a:t>
            </a:r>
            <a:endParaRPr/>
          </a:p>
        </p:txBody>
      </p:sp>
      <p:sp>
        <p:nvSpPr>
          <p:cNvPr id="54" name="Google Shape;54;g2ea8aa5f490_0_5"/>
          <p:cNvSpPr/>
          <p:nvPr/>
        </p:nvSpPr>
        <p:spPr>
          <a:xfrm>
            <a:off x="1879825" y="1886125"/>
            <a:ext cx="21447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Missão, Visão e Valores</a:t>
            </a:r>
            <a:endParaRPr sz="1200"/>
          </a:p>
        </p:txBody>
      </p:sp>
      <p:sp>
        <p:nvSpPr>
          <p:cNvPr id="55" name="Google Shape;55;g2ea8aa5f490_0_5"/>
          <p:cNvSpPr/>
          <p:nvPr/>
        </p:nvSpPr>
        <p:spPr>
          <a:xfrm>
            <a:off x="1879825" y="2465372"/>
            <a:ext cx="2144700" cy="91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Abordagem para as 4 perspectivas: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Finanças | Clientes | Interno e Inovação</a:t>
            </a:r>
            <a:endParaRPr sz="1200"/>
          </a:p>
        </p:txBody>
      </p:sp>
      <p:sp>
        <p:nvSpPr>
          <p:cNvPr id="56" name="Google Shape;56;g2ea8aa5f490_0_5"/>
          <p:cNvSpPr/>
          <p:nvPr/>
        </p:nvSpPr>
        <p:spPr>
          <a:xfrm>
            <a:off x="1879825" y="3434031"/>
            <a:ext cx="21447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Identificar as prioridades estratégicas</a:t>
            </a:r>
            <a:endParaRPr sz="1200"/>
          </a:p>
        </p:txBody>
      </p:sp>
      <p:sp>
        <p:nvSpPr>
          <p:cNvPr id="57" name="Google Shape;57;g2ea8aa5f490_0_5"/>
          <p:cNvSpPr/>
          <p:nvPr/>
        </p:nvSpPr>
        <p:spPr>
          <a:xfrm>
            <a:off x="1879825" y="3991681"/>
            <a:ext cx="21447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Objetivos Empresariais e seus fundamentos</a:t>
            </a:r>
            <a:endParaRPr sz="1200"/>
          </a:p>
        </p:txBody>
      </p:sp>
      <p:sp>
        <p:nvSpPr>
          <p:cNvPr id="58" name="Google Shape;58;g2ea8aa5f490_0_5"/>
          <p:cNvSpPr/>
          <p:nvPr/>
        </p:nvSpPr>
        <p:spPr>
          <a:xfrm>
            <a:off x="1879825" y="4549331"/>
            <a:ext cx="21447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Indicadores, métricas e metas</a:t>
            </a:r>
            <a:endParaRPr sz="1200"/>
          </a:p>
        </p:txBody>
      </p:sp>
      <p:sp>
        <p:nvSpPr>
          <p:cNvPr id="59" name="Google Shape;59;g2ea8aa5f490_0_5"/>
          <p:cNvSpPr/>
          <p:nvPr/>
        </p:nvSpPr>
        <p:spPr>
          <a:xfrm>
            <a:off x="1879825" y="5106981"/>
            <a:ext cx="21447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Projetos e iniciativas em curso e planejadas</a:t>
            </a:r>
            <a:endParaRPr sz="1200"/>
          </a:p>
        </p:txBody>
      </p:sp>
      <p:sp>
        <p:nvSpPr>
          <p:cNvPr id="60" name="Google Shape;60;g2ea8aa5f490_0_5"/>
          <p:cNvSpPr txBox="1"/>
          <p:nvPr/>
        </p:nvSpPr>
        <p:spPr>
          <a:xfrm>
            <a:off x="1825225" y="1409725"/>
            <a:ext cx="2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Estratégia empresarial</a:t>
            </a:r>
            <a:endParaRPr sz="1600"/>
          </a:p>
        </p:txBody>
      </p:sp>
      <p:sp>
        <p:nvSpPr>
          <p:cNvPr id="61" name="Google Shape;61;g2ea8aa5f490_0_5"/>
          <p:cNvSpPr/>
          <p:nvPr/>
        </p:nvSpPr>
        <p:spPr>
          <a:xfrm>
            <a:off x="6301525" y="1321275"/>
            <a:ext cx="4415400" cy="4498500"/>
          </a:xfrm>
          <a:prstGeom prst="roundRect">
            <a:avLst>
              <a:gd fmla="val 65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ea8aa5f490_0_5"/>
          <p:cNvSpPr txBox="1"/>
          <p:nvPr/>
        </p:nvSpPr>
        <p:spPr>
          <a:xfrm>
            <a:off x="7405300" y="1333525"/>
            <a:ext cx="2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Estratégia de dados</a:t>
            </a:r>
            <a:endParaRPr sz="1600"/>
          </a:p>
        </p:txBody>
      </p:sp>
      <p:sp>
        <p:nvSpPr>
          <p:cNvPr id="63" name="Google Shape;63;g2ea8aa5f490_0_5"/>
          <p:cNvSpPr/>
          <p:nvPr/>
        </p:nvSpPr>
        <p:spPr>
          <a:xfrm>
            <a:off x="7442875" y="3128075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Plataforma</a:t>
            </a:r>
            <a:endParaRPr sz="1200"/>
          </a:p>
        </p:txBody>
      </p:sp>
      <p:sp>
        <p:nvSpPr>
          <p:cNvPr id="64" name="Google Shape;64;g2ea8aa5f490_0_5"/>
          <p:cNvSpPr/>
          <p:nvPr/>
        </p:nvSpPr>
        <p:spPr>
          <a:xfrm>
            <a:off x="8714529" y="3128075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Integração</a:t>
            </a:r>
            <a:endParaRPr sz="1200"/>
          </a:p>
        </p:txBody>
      </p:sp>
      <p:sp>
        <p:nvSpPr>
          <p:cNvPr id="65" name="Google Shape;65;g2ea8aa5f490_0_5"/>
          <p:cNvSpPr/>
          <p:nvPr/>
        </p:nvSpPr>
        <p:spPr>
          <a:xfrm>
            <a:off x="7442875" y="3713575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Governança</a:t>
            </a:r>
            <a:endParaRPr sz="1200"/>
          </a:p>
        </p:txBody>
      </p:sp>
      <p:sp>
        <p:nvSpPr>
          <p:cNvPr id="66" name="Google Shape;66;g2ea8aa5f490_0_5"/>
          <p:cNvSpPr/>
          <p:nvPr/>
        </p:nvSpPr>
        <p:spPr>
          <a:xfrm>
            <a:off x="8714525" y="3713575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67" name="Google Shape;67;g2ea8aa5f490_0_5"/>
          <p:cNvSpPr/>
          <p:nvPr/>
        </p:nvSpPr>
        <p:spPr>
          <a:xfrm>
            <a:off x="8069975" y="4299075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FinOps</a:t>
            </a:r>
            <a:endParaRPr sz="1200"/>
          </a:p>
        </p:txBody>
      </p:sp>
      <p:sp>
        <p:nvSpPr>
          <p:cNvPr id="68" name="Google Shape;68;g2ea8aa5f490_0_5"/>
          <p:cNvSpPr/>
          <p:nvPr/>
        </p:nvSpPr>
        <p:spPr>
          <a:xfrm>
            <a:off x="6607471" y="2056997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Aplicação</a:t>
            </a:r>
            <a:endParaRPr sz="1200"/>
          </a:p>
        </p:txBody>
      </p:sp>
      <p:sp>
        <p:nvSpPr>
          <p:cNvPr id="69" name="Google Shape;69;g2ea8aa5f490_0_5"/>
          <p:cNvSpPr/>
          <p:nvPr/>
        </p:nvSpPr>
        <p:spPr>
          <a:xfrm>
            <a:off x="9164735" y="2069981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Dashboards</a:t>
            </a:r>
            <a:endParaRPr sz="1200"/>
          </a:p>
        </p:txBody>
      </p:sp>
      <p:sp>
        <p:nvSpPr>
          <p:cNvPr id="70" name="Google Shape;70;g2ea8aa5f490_0_5"/>
          <p:cNvSpPr/>
          <p:nvPr/>
        </p:nvSpPr>
        <p:spPr>
          <a:xfrm>
            <a:off x="7874271" y="2056997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AI e Ciência de dados</a:t>
            </a:r>
            <a:endParaRPr sz="1200"/>
          </a:p>
        </p:txBody>
      </p:sp>
      <p:sp>
        <p:nvSpPr>
          <p:cNvPr id="71" name="Google Shape;71;g2ea8aa5f490_0_5"/>
          <p:cNvSpPr/>
          <p:nvPr/>
        </p:nvSpPr>
        <p:spPr>
          <a:xfrm>
            <a:off x="7144646" y="5141547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Capacitação</a:t>
            </a:r>
            <a:endParaRPr sz="1200"/>
          </a:p>
        </p:txBody>
      </p:sp>
      <p:sp>
        <p:nvSpPr>
          <p:cNvPr id="72" name="Google Shape;72;g2ea8aa5f490_0_5"/>
          <p:cNvSpPr/>
          <p:nvPr/>
        </p:nvSpPr>
        <p:spPr>
          <a:xfrm>
            <a:off x="8729171" y="5128572"/>
            <a:ext cx="1117500" cy="50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Gestão de mudança</a:t>
            </a:r>
            <a:endParaRPr sz="1200"/>
          </a:p>
        </p:txBody>
      </p:sp>
      <p:sp>
        <p:nvSpPr>
          <p:cNvPr id="73" name="Google Shape;73;g2ea8aa5f490_0_5"/>
          <p:cNvSpPr/>
          <p:nvPr/>
        </p:nvSpPr>
        <p:spPr>
          <a:xfrm>
            <a:off x="6522450" y="1782653"/>
            <a:ext cx="4026600" cy="91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ea8aa5f490_0_5"/>
          <p:cNvSpPr/>
          <p:nvPr/>
        </p:nvSpPr>
        <p:spPr>
          <a:xfrm>
            <a:off x="6522450" y="2773247"/>
            <a:ext cx="4026600" cy="2082300"/>
          </a:xfrm>
          <a:prstGeom prst="roundRect">
            <a:avLst>
              <a:gd fmla="val 9064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ea8aa5f490_0_5"/>
          <p:cNvSpPr/>
          <p:nvPr/>
        </p:nvSpPr>
        <p:spPr>
          <a:xfrm>
            <a:off x="6531275" y="4928449"/>
            <a:ext cx="4026600" cy="82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ea8aa5f490_0_5"/>
          <p:cNvSpPr txBox="1"/>
          <p:nvPr/>
        </p:nvSpPr>
        <p:spPr>
          <a:xfrm>
            <a:off x="7024300" y="1714525"/>
            <a:ext cx="30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e geração de valor</a:t>
            </a:r>
            <a:endParaRPr/>
          </a:p>
        </p:txBody>
      </p:sp>
      <p:sp>
        <p:nvSpPr>
          <p:cNvPr id="77" name="Google Shape;77;g2ea8aa5f490_0_5"/>
          <p:cNvSpPr txBox="1"/>
          <p:nvPr/>
        </p:nvSpPr>
        <p:spPr>
          <a:xfrm>
            <a:off x="7006124" y="2705125"/>
            <a:ext cx="30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Fundação técnica</a:t>
            </a:r>
            <a:endParaRPr/>
          </a:p>
        </p:txBody>
      </p:sp>
      <p:sp>
        <p:nvSpPr>
          <p:cNvPr id="78" name="Google Shape;78;g2ea8aa5f490_0_5"/>
          <p:cNvSpPr txBox="1"/>
          <p:nvPr/>
        </p:nvSpPr>
        <p:spPr>
          <a:xfrm>
            <a:off x="7006124" y="4838725"/>
            <a:ext cx="30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Cultura</a:t>
            </a:r>
            <a:endParaRPr/>
          </a:p>
        </p:txBody>
      </p:sp>
      <p:sp>
        <p:nvSpPr>
          <p:cNvPr id="79" name="Google Shape;79;g2ea8aa5f490_0_5"/>
          <p:cNvSpPr txBox="1"/>
          <p:nvPr/>
        </p:nvSpPr>
        <p:spPr>
          <a:xfrm>
            <a:off x="4828205" y="3067350"/>
            <a:ext cx="1244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/>
              <a:t>&lt;&gt;</a:t>
            </a:r>
            <a:endParaRPr b="1" sz="4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aa883779f_1_34"/>
          <p:cNvSpPr/>
          <p:nvPr/>
        </p:nvSpPr>
        <p:spPr>
          <a:xfrm>
            <a:off x="7968125" y="1205925"/>
            <a:ext cx="2904600" cy="4733700"/>
          </a:xfrm>
          <a:prstGeom prst="roundRect">
            <a:avLst>
              <a:gd fmla="val 722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eaa883779f_1_34"/>
          <p:cNvSpPr/>
          <p:nvPr/>
        </p:nvSpPr>
        <p:spPr>
          <a:xfrm>
            <a:off x="8269675" y="2565230"/>
            <a:ext cx="2224500" cy="2166000"/>
          </a:xfrm>
          <a:prstGeom prst="roundRect">
            <a:avLst>
              <a:gd fmla="val 7669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eaa883779f_1_34"/>
          <p:cNvSpPr/>
          <p:nvPr/>
        </p:nvSpPr>
        <p:spPr>
          <a:xfrm>
            <a:off x="4555900" y="1205925"/>
            <a:ext cx="2904600" cy="4733700"/>
          </a:xfrm>
          <a:prstGeom prst="roundRect">
            <a:avLst>
              <a:gd fmla="val 722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eaa883779f_1_34"/>
          <p:cNvSpPr/>
          <p:nvPr/>
        </p:nvSpPr>
        <p:spPr>
          <a:xfrm>
            <a:off x="4895950" y="4097551"/>
            <a:ext cx="2224500" cy="1716600"/>
          </a:xfrm>
          <a:prstGeom prst="roundRect">
            <a:avLst>
              <a:gd fmla="val 7669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eaa883779f_1_34"/>
          <p:cNvSpPr/>
          <p:nvPr/>
        </p:nvSpPr>
        <p:spPr>
          <a:xfrm>
            <a:off x="4895950" y="1590755"/>
            <a:ext cx="2224500" cy="2166000"/>
          </a:xfrm>
          <a:prstGeom prst="roundRect">
            <a:avLst>
              <a:gd fmla="val 7669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eaa883779f_1_34"/>
          <p:cNvSpPr/>
          <p:nvPr/>
        </p:nvSpPr>
        <p:spPr>
          <a:xfrm>
            <a:off x="1160475" y="1205925"/>
            <a:ext cx="2904600" cy="4733700"/>
          </a:xfrm>
          <a:prstGeom prst="roundRect">
            <a:avLst>
              <a:gd fmla="val 722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eaa883779f_1_34"/>
          <p:cNvSpPr/>
          <p:nvPr/>
        </p:nvSpPr>
        <p:spPr>
          <a:xfrm>
            <a:off x="1457142" y="4125300"/>
            <a:ext cx="2224500" cy="1716600"/>
          </a:xfrm>
          <a:prstGeom prst="roundRect">
            <a:avLst>
              <a:gd fmla="val 76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eaa883779f_1_34"/>
          <p:cNvSpPr/>
          <p:nvPr/>
        </p:nvSpPr>
        <p:spPr>
          <a:xfrm>
            <a:off x="1451284" y="1572925"/>
            <a:ext cx="2224500" cy="2412000"/>
          </a:xfrm>
          <a:prstGeom prst="roundRect">
            <a:avLst>
              <a:gd fmla="val 766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eaa883779f_1_34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Mapeamento de requisitos</a:t>
            </a:r>
            <a:endParaRPr/>
          </a:p>
        </p:txBody>
      </p:sp>
      <p:sp>
        <p:nvSpPr>
          <p:cNvPr id="93" name="Google Shape;93;g2eaa883779f_1_34"/>
          <p:cNvSpPr txBox="1"/>
          <p:nvPr/>
        </p:nvSpPr>
        <p:spPr>
          <a:xfrm>
            <a:off x="1444925" y="1557213"/>
            <a:ext cx="2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Conhecer o que existe</a:t>
            </a:r>
            <a:endParaRPr sz="1600"/>
          </a:p>
        </p:txBody>
      </p:sp>
      <p:sp>
        <p:nvSpPr>
          <p:cNvPr id="94" name="Google Shape;94;g2eaa883779f_1_34"/>
          <p:cNvSpPr txBox="1"/>
          <p:nvPr/>
        </p:nvSpPr>
        <p:spPr>
          <a:xfrm>
            <a:off x="1410675" y="2041263"/>
            <a:ext cx="2275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Entrevistas com todos os profissionais envolvidos nos processos</a:t>
            </a:r>
            <a:endParaRPr sz="1100"/>
          </a:p>
        </p:txBody>
      </p:sp>
      <p:sp>
        <p:nvSpPr>
          <p:cNvPr id="95" name="Google Shape;95;g2eaa883779f_1_34"/>
          <p:cNvSpPr txBox="1"/>
          <p:nvPr/>
        </p:nvSpPr>
        <p:spPr>
          <a:xfrm>
            <a:off x="1368725" y="2710725"/>
            <a:ext cx="227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Análise da documentação existente</a:t>
            </a:r>
            <a:endParaRPr sz="1100"/>
          </a:p>
        </p:txBody>
      </p:sp>
      <p:sp>
        <p:nvSpPr>
          <p:cNvPr id="96" name="Google Shape;96;g2eaa883779f_1_34"/>
          <p:cNvSpPr txBox="1"/>
          <p:nvPr/>
        </p:nvSpPr>
        <p:spPr>
          <a:xfrm>
            <a:off x="1368725" y="3286500"/>
            <a:ext cx="227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Explorar os dados existentes e suas estruturas</a:t>
            </a:r>
            <a:endParaRPr sz="1100"/>
          </a:p>
        </p:txBody>
      </p:sp>
      <p:sp>
        <p:nvSpPr>
          <p:cNvPr id="97" name="Google Shape;97;g2eaa883779f_1_34"/>
          <p:cNvSpPr txBox="1"/>
          <p:nvPr/>
        </p:nvSpPr>
        <p:spPr>
          <a:xfrm>
            <a:off x="4894875" y="1582038"/>
            <a:ext cx="227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Estruturar </a:t>
            </a:r>
            <a:r>
              <a:rPr lang="pt-BR" sz="1600"/>
              <a:t>as necessidades e pontos de melhoria</a:t>
            </a:r>
            <a:endParaRPr sz="1600"/>
          </a:p>
        </p:txBody>
      </p:sp>
      <p:sp>
        <p:nvSpPr>
          <p:cNvPr id="98" name="Google Shape;98;g2eaa883779f_1_34"/>
          <p:cNvSpPr txBox="1"/>
          <p:nvPr/>
        </p:nvSpPr>
        <p:spPr>
          <a:xfrm>
            <a:off x="4894875" y="2541900"/>
            <a:ext cx="227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Descrição clara dos objetivos a atingir</a:t>
            </a:r>
            <a:endParaRPr sz="1100"/>
          </a:p>
        </p:txBody>
      </p:sp>
      <p:sp>
        <p:nvSpPr>
          <p:cNvPr id="99" name="Google Shape;99;g2eaa883779f_1_34"/>
          <p:cNvSpPr txBox="1"/>
          <p:nvPr/>
        </p:nvSpPr>
        <p:spPr>
          <a:xfrm>
            <a:off x="4866225" y="3101550"/>
            <a:ext cx="227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Identificar e registrar as prioridades</a:t>
            </a:r>
            <a:endParaRPr sz="1100"/>
          </a:p>
        </p:txBody>
      </p:sp>
      <p:sp>
        <p:nvSpPr>
          <p:cNvPr id="100" name="Google Shape;100;g2eaa883779f_1_34"/>
          <p:cNvSpPr txBox="1"/>
          <p:nvPr/>
        </p:nvSpPr>
        <p:spPr>
          <a:xfrm>
            <a:off x="1435481" y="4125288"/>
            <a:ext cx="2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Mapeamento dos processos AS IS</a:t>
            </a:r>
            <a:endParaRPr sz="1600"/>
          </a:p>
        </p:txBody>
      </p:sp>
      <p:sp>
        <p:nvSpPr>
          <p:cNvPr id="101" name="Google Shape;101;g2eaa883779f_1_34"/>
          <p:cNvSpPr txBox="1"/>
          <p:nvPr/>
        </p:nvSpPr>
        <p:spPr>
          <a:xfrm>
            <a:off x="1435481" y="4856550"/>
            <a:ext cx="227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Desenhar os processos</a:t>
            </a:r>
            <a:endParaRPr sz="1100"/>
          </a:p>
        </p:txBody>
      </p:sp>
      <p:sp>
        <p:nvSpPr>
          <p:cNvPr id="102" name="Google Shape;102;g2eaa883779f_1_34"/>
          <p:cNvSpPr txBox="1"/>
          <p:nvPr/>
        </p:nvSpPr>
        <p:spPr>
          <a:xfrm>
            <a:off x="1406831" y="5340000"/>
            <a:ext cx="227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Identificar as estruturas de dados existentes</a:t>
            </a:r>
            <a:endParaRPr sz="1100"/>
          </a:p>
        </p:txBody>
      </p:sp>
      <p:sp>
        <p:nvSpPr>
          <p:cNvPr id="103" name="Google Shape;103;g2eaa883779f_1_34"/>
          <p:cNvSpPr txBox="1"/>
          <p:nvPr/>
        </p:nvSpPr>
        <p:spPr>
          <a:xfrm>
            <a:off x="4868297" y="4054132"/>
            <a:ext cx="2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Mapeamento dos processos TO BE</a:t>
            </a:r>
            <a:endParaRPr sz="1600"/>
          </a:p>
        </p:txBody>
      </p:sp>
      <p:sp>
        <p:nvSpPr>
          <p:cNvPr id="104" name="Google Shape;104;g2eaa883779f_1_34"/>
          <p:cNvSpPr txBox="1"/>
          <p:nvPr/>
        </p:nvSpPr>
        <p:spPr>
          <a:xfrm>
            <a:off x="4868297" y="4816854"/>
            <a:ext cx="2275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Desenhar os processos</a:t>
            </a:r>
            <a:endParaRPr sz="1100"/>
          </a:p>
        </p:txBody>
      </p:sp>
      <p:sp>
        <p:nvSpPr>
          <p:cNvPr id="105" name="Google Shape;105;g2eaa883779f_1_34"/>
          <p:cNvSpPr txBox="1"/>
          <p:nvPr/>
        </p:nvSpPr>
        <p:spPr>
          <a:xfrm>
            <a:off x="4839647" y="5195441"/>
            <a:ext cx="227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Identificar as estruturas de dados </a:t>
            </a:r>
            <a:r>
              <a:rPr lang="pt-BR" sz="1100"/>
              <a:t>necessárias</a:t>
            </a:r>
            <a:endParaRPr sz="1100"/>
          </a:p>
        </p:txBody>
      </p:sp>
      <p:sp>
        <p:nvSpPr>
          <p:cNvPr id="106" name="Google Shape;106;g2eaa883779f_1_34"/>
          <p:cNvSpPr txBox="1"/>
          <p:nvPr/>
        </p:nvSpPr>
        <p:spPr>
          <a:xfrm>
            <a:off x="8244175" y="2743357"/>
            <a:ext cx="227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Gap Analysis e lista de requisitos de negócio</a:t>
            </a:r>
            <a:endParaRPr sz="1600"/>
          </a:p>
        </p:txBody>
      </p:sp>
      <p:sp>
        <p:nvSpPr>
          <p:cNvPr id="107" name="Google Shape;107;g2eaa883779f_1_34"/>
          <p:cNvSpPr txBox="1"/>
          <p:nvPr/>
        </p:nvSpPr>
        <p:spPr>
          <a:xfrm>
            <a:off x="8244175" y="3506079"/>
            <a:ext cx="227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Avaliar o que falta entre o AS IS e o TO BE - Gap Analysis</a:t>
            </a:r>
            <a:endParaRPr sz="1100"/>
          </a:p>
        </p:txBody>
      </p:sp>
      <p:sp>
        <p:nvSpPr>
          <p:cNvPr id="108" name="Google Shape;108;g2eaa883779f_1_34"/>
          <p:cNvSpPr txBox="1"/>
          <p:nvPr/>
        </p:nvSpPr>
        <p:spPr>
          <a:xfrm>
            <a:off x="8215525" y="4037066"/>
            <a:ext cx="227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Construção do documento de requisitos de negócio</a:t>
            </a:r>
            <a:endParaRPr sz="1100"/>
          </a:p>
        </p:txBody>
      </p:sp>
      <p:sp>
        <p:nvSpPr>
          <p:cNvPr id="109" name="Google Shape;109;g2eaa883779f_1_34"/>
          <p:cNvSpPr txBox="1"/>
          <p:nvPr/>
        </p:nvSpPr>
        <p:spPr>
          <a:xfrm>
            <a:off x="1444925" y="1176213"/>
            <a:ext cx="227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Onde estamos</a:t>
            </a:r>
            <a:endParaRPr sz="1600"/>
          </a:p>
        </p:txBody>
      </p:sp>
      <p:sp>
        <p:nvSpPr>
          <p:cNvPr id="110" name="Google Shape;110;g2eaa883779f_1_34"/>
          <p:cNvSpPr txBox="1"/>
          <p:nvPr/>
        </p:nvSpPr>
        <p:spPr>
          <a:xfrm>
            <a:off x="4790025" y="1171650"/>
            <a:ext cx="24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Onde queremos chegar</a:t>
            </a:r>
            <a:endParaRPr sz="1600"/>
          </a:p>
        </p:txBody>
      </p:sp>
      <p:sp>
        <p:nvSpPr>
          <p:cNvPr id="111" name="Google Shape;111;g2eaa883779f_1_34"/>
          <p:cNvSpPr txBox="1"/>
          <p:nvPr/>
        </p:nvSpPr>
        <p:spPr>
          <a:xfrm>
            <a:off x="8142825" y="1216391"/>
            <a:ext cx="24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Como chegar lá</a:t>
            </a:r>
            <a:endParaRPr sz="16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aa883779f_1_93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117" name="Google Shape;117;g2eaa883779f_1_93"/>
          <p:cNvSpPr txBox="1"/>
          <p:nvPr/>
        </p:nvSpPr>
        <p:spPr>
          <a:xfrm>
            <a:off x="527381" y="21132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Como identificar requisitos de negócio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rPr>
              <a:t>Decomposição dos requisitos em especificações técnicas</a:t>
            </a:r>
            <a:endParaRPr sz="3300">
              <a:solidFill>
                <a:schemeClr val="lt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Requisitos não funcionais - indicadores, métricas e alarmística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a883779f_1_98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Decompor os requisitos em especificações</a:t>
            </a:r>
            <a:endParaRPr/>
          </a:p>
        </p:txBody>
      </p:sp>
      <p:pic>
        <p:nvPicPr>
          <p:cNvPr id="123" name="Google Shape;123;g2eaa883779f_1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" y="1981325"/>
            <a:ext cx="6170776" cy="264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eaa883779f_1_98"/>
          <p:cNvSpPr txBox="1"/>
          <p:nvPr/>
        </p:nvSpPr>
        <p:spPr>
          <a:xfrm>
            <a:off x="7141129" y="1295525"/>
            <a:ext cx="42525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Identificar as fontes de dados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Identificar as entidades e atributos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Estabelecer relacionamentos e regras dos dados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Desenhar os modelos de dados e esquemas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Alinhar a arquitetura com a estratégia de dados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Rever e validar os requisitos de dados</a:t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aa883779f_1_133"/>
          <p:cNvSpPr txBox="1"/>
          <p:nvPr>
            <p:ph type="ctrTitle"/>
          </p:nvPr>
        </p:nvSpPr>
        <p:spPr>
          <a:xfrm>
            <a:off x="187333" y="59631"/>
            <a:ext cx="11440800" cy="9888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Canvas de produto de dados</a:t>
            </a:r>
            <a:endParaRPr/>
          </a:p>
        </p:txBody>
      </p:sp>
      <p:pic>
        <p:nvPicPr>
          <p:cNvPr descr="Diagrama&#10;&#10;Descrição gerada automaticamente" id="131" name="Google Shape;131;g2eaa883779f_1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733" y="1153700"/>
            <a:ext cx="6743901" cy="477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a883779f_1_139"/>
          <p:cNvSpPr/>
          <p:nvPr/>
        </p:nvSpPr>
        <p:spPr>
          <a:xfrm>
            <a:off x="8753161" y="1237369"/>
            <a:ext cx="2772600" cy="4698000"/>
          </a:xfrm>
          <a:prstGeom prst="roundRect">
            <a:avLst>
              <a:gd fmla="val 438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eaa883779f_1_139"/>
          <p:cNvSpPr/>
          <p:nvPr/>
        </p:nvSpPr>
        <p:spPr>
          <a:xfrm>
            <a:off x="5857561" y="1237369"/>
            <a:ext cx="2772600" cy="4698000"/>
          </a:xfrm>
          <a:prstGeom prst="roundRect">
            <a:avLst>
              <a:gd fmla="val 438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eaa883779f_1_139"/>
          <p:cNvSpPr/>
          <p:nvPr/>
        </p:nvSpPr>
        <p:spPr>
          <a:xfrm>
            <a:off x="360675" y="1237369"/>
            <a:ext cx="5427600" cy="4698000"/>
          </a:xfrm>
          <a:prstGeom prst="roundRect">
            <a:avLst>
              <a:gd fmla="val 4388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eaa883779f_1_139"/>
          <p:cNvSpPr txBox="1"/>
          <p:nvPr>
            <p:ph type="ctrTitle"/>
          </p:nvPr>
        </p:nvSpPr>
        <p:spPr>
          <a:xfrm>
            <a:off x="187333" y="59631"/>
            <a:ext cx="11440800" cy="988800"/>
          </a:xfrm>
          <a:prstGeom prst="rect">
            <a:avLst/>
          </a:prstGeom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requisitos e especificação</a:t>
            </a:r>
            <a:endParaRPr/>
          </a:p>
        </p:txBody>
      </p:sp>
      <p:sp>
        <p:nvSpPr>
          <p:cNvPr id="141" name="Google Shape;141;g2eaa883779f_1_139"/>
          <p:cNvSpPr/>
          <p:nvPr/>
        </p:nvSpPr>
        <p:spPr>
          <a:xfrm>
            <a:off x="500525" y="1334569"/>
            <a:ext cx="2511900" cy="844500"/>
          </a:xfrm>
          <a:prstGeom prst="roundRect">
            <a:avLst>
              <a:gd fmla="val 722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Requisito de Negócio: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sistema deve registrar todos os pedidos dos clientes.</a:t>
            </a:r>
            <a:endParaRPr sz="1200"/>
          </a:p>
        </p:txBody>
      </p:sp>
      <p:sp>
        <p:nvSpPr>
          <p:cNvPr id="142" name="Google Shape;142;g2eaa883779f_1_139"/>
          <p:cNvSpPr/>
          <p:nvPr/>
        </p:nvSpPr>
        <p:spPr>
          <a:xfrm>
            <a:off x="500525" y="2255269"/>
            <a:ext cx="2511900" cy="3224100"/>
          </a:xfrm>
          <a:prstGeom prst="roundRect">
            <a:avLst>
              <a:gd fmla="val 398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/>
              <a:t>Especificação Técnica: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Criar uma tabela no banco de dados chamada "Pedidos" com os seguintes campos: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ID do pedido (chave primária)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ID do cliente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Data do pedido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/>
              <a:t>Status do pedido (por exemplo, "pendente", "processando", "enviado", "entregue")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3" name="Google Shape;143;g2eaa883779f_1_139"/>
          <p:cNvSpPr/>
          <p:nvPr/>
        </p:nvSpPr>
        <p:spPr>
          <a:xfrm>
            <a:off x="3169625" y="1334569"/>
            <a:ext cx="2511900" cy="844500"/>
          </a:xfrm>
          <a:prstGeom prst="roundRect">
            <a:avLst>
              <a:gd fmla="val 722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Requisito de Negócio: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sistema deve calcular o total do pedido, incluindo impostos e frete.</a:t>
            </a:r>
            <a:endParaRPr sz="1200"/>
          </a:p>
        </p:txBody>
      </p:sp>
      <p:sp>
        <p:nvSpPr>
          <p:cNvPr id="144" name="Google Shape;144;g2eaa883779f_1_139"/>
          <p:cNvSpPr/>
          <p:nvPr/>
        </p:nvSpPr>
        <p:spPr>
          <a:xfrm>
            <a:off x="5998800" y="1334569"/>
            <a:ext cx="2511900" cy="844500"/>
          </a:xfrm>
          <a:prstGeom prst="roundRect">
            <a:avLst>
              <a:gd fmla="val 722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Requisito de Negócio: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sistema deve se integrar com o sistema de estoque da empresa.</a:t>
            </a:r>
            <a:endParaRPr sz="1200"/>
          </a:p>
        </p:txBody>
      </p:sp>
      <p:sp>
        <p:nvSpPr>
          <p:cNvPr id="145" name="Google Shape;145;g2eaa883779f_1_139"/>
          <p:cNvSpPr/>
          <p:nvPr/>
        </p:nvSpPr>
        <p:spPr>
          <a:xfrm>
            <a:off x="8872716" y="1334569"/>
            <a:ext cx="2511900" cy="844500"/>
          </a:xfrm>
          <a:prstGeom prst="roundRect">
            <a:avLst>
              <a:gd fmla="val 7220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Requisito de Negócio: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sistema deve gerar relatórios de vendas para a gerência.</a:t>
            </a:r>
            <a:endParaRPr sz="1200"/>
          </a:p>
        </p:txBody>
      </p:sp>
      <p:sp>
        <p:nvSpPr>
          <p:cNvPr id="146" name="Google Shape;146;g2eaa883779f_1_139"/>
          <p:cNvSpPr/>
          <p:nvPr/>
        </p:nvSpPr>
        <p:spPr>
          <a:xfrm>
            <a:off x="3167525" y="2255269"/>
            <a:ext cx="2511900" cy="3224100"/>
          </a:xfrm>
          <a:prstGeom prst="roundRect">
            <a:avLst>
              <a:gd fmla="val 398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Especificação Técnica: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Implementar lógica no sistema para calcular o total do pedido da seguinte forma: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Total do pedido = Soma(preço unitário * quantidade) para todos os itens do pedido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Imposto = Total do pedido * taxa de imposto (varia de acordo com a localização do cliente)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Total com impostos = Total do pedido + Imposto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Total final = Total com impostos + Frete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7" name="Google Shape;147;g2eaa883779f_1_139"/>
          <p:cNvSpPr/>
          <p:nvPr/>
        </p:nvSpPr>
        <p:spPr>
          <a:xfrm>
            <a:off x="5986925" y="2255269"/>
            <a:ext cx="2511900" cy="3224100"/>
          </a:xfrm>
          <a:prstGeom prst="roundRect">
            <a:avLst>
              <a:gd fmla="val 398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Especificação Técnica: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Desenvolver uma interface de integração entre o sistema de gerenciamento de pedidos e o sistema de estoque.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 interface deve enviar informações sobre os itens vendidos para o sistema de estoque após a conclusão de um pedido.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sistema de estoque deve atualizar os níveis de estoque de acordo com as informações recebidas.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8" name="Google Shape;148;g2eaa883779f_1_139"/>
          <p:cNvSpPr/>
          <p:nvPr/>
        </p:nvSpPr>
        <p:spPr>
          <a:xfrm>
            <a:off x="8882525" y="2255269"/>
            <a:ext cx="2511900" cy="3224100"/>
          </a:xfrm>
          <a:prstGeom prst="roundRect">
            <a:avLst>
              <a:gd fmla="val 3980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Especificação Técnica: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Implementar funcionalidades no sistema para gerar relatórios de vendas que incluem: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Volume de vendas por período (por exemplo, mês, trimestre, ano)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Receita por período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Produtos mais vendidos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Tendências de vendas ao longo do tempo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49" name="Google Shape;149;g2eaa883779f_1_139"/>
          <p:cNvSpPr txBox="1"/>
          <p:nvPr/>
        </p:nvSpPr>
        <p:spPr>
          <a:xfrm>
            <a:off x="1597325" y="5467194"/>
            <a:ext cx="298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Banco de dados transacionais</a:t>
            </a:r>
            <a:endParaRPr sz="1600"/>
          </a:p>
        </p:txBody>
      </p:sp>
      <p:sp>
        <p:nvSpPr>
          <p:cNvPr id="150" name="Google Shape;150;g2eaa883779f_1_139"/>
          <p:cNvSpPr txBox="1"/>
          <p:nvPr/>
        </p:nvSpPr>
        <p:spPr>
          <a:xfrm>
            <a:off x="5940725" y="5467194"/>
            <a:ext cx="25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Integração de dados</a:t>
            </a:r>
            <a:endParaRPr sz="1600"/>
          </a:p>
        </p:txBody>
      </p:sp>
      <p:sp>
        <p:nvSpPr>
          <p:cNvPr id="151" name="Google Shape;151;g2eaa883779f_1_139"/>
          <p:cNvSpPr txBox="1"/>
          <p:nvPr/>
        </p:nvSpPr>
        <p:spPr>
          <a:xfrm>
            <a:off x="8836325" y="5467194"/>
            <a:ext cx="257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Plataforma de dados - BI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