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VCS80oMHDmjCo48e+6P0wxbxW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bm.com/br-pt/data-security?utm_content=SRCWW&amp;p1=Search&amp;p4=43700078893192602&amp;p5=p&amp;p9=58700008629011371&amp;gclid=CjwKCAjw4_K0BhBsEiwAfVVZ_3nXvIYMAZXsVAByC0TOf5QvEosXNfGB7aOfdhhe8Pdz7gQBVLNfchoCBO4QAvD_BwE&amp;gclsrc=aw.d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panicpotatoe/business-requirements-vs-stakeholder-requirements-8a5127c4fb12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mplicable.com/new/business-requirement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c18ea9f4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ec18ea9f4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c18ea9f4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ec18ea9f4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c18ea9f4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ec18ea9f4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c18ea9f4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ec18ea9f4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c18ea9f4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https://www.ibm.com/br-pt/data-security?utm_content=SRCWW&amp;p1=Search&amp;p4=43700078893192602&amp;p5=p&amp;p9=58700008629011371&amp;gclid=CjwKCAjw4_K0BhBsEiwAfVVZ_3nXvIYMAZXsVAByC0TOf5QvEosXNfGB7aOfdhhe8Pdz7gQBVLNfchoCBO4QAvD_BwE&amp;gclsrc=aw.ds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ec18ea9f4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ea8aa5f4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g2ea8aa5f4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c18ea9f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2ec18ea9f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a8aa5f49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https://medium.com/@panicpotatoe/business-requirements-vs-stakeholder-requirements-8a5127c4fb12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2ea8aa5f49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c2ddd31b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https://simplicable.com/new/business-requirements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ec2ddd31b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c18ea9f4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ec18ea9f4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c18ea9f4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2ec18ea9f4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c6e134a0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ec6e134a0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c18ea9f4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ec18ea9f4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a8b355c20_0_10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aa883779f_1_19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eaa883779f_1_19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2eaa883779f_1_19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7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/>
        </p:nvSpPr>
        <p:spPr>
          <a:xfrm>
            <a:off x="-1" y="29178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arquiteturais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-2" y="39071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c18ea9f4d_0_19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Ingestão e integração de dados</a:t>
            </a:r>
            <a:endParaRPr/>
          </a:p>
        </p:txBody>
      </p:sp>
      <p:sp>
        <p:nvSpPr>
          <p:cNvPr id="104" name="Google Shape;104;g2ec18ea9f4d_0_19"/>
          <p:cNvSpPr/>
          <p:nvPr/>
        </p:nvSpPr>
        <p:spPr>
          <a:xfrm>
            <a:off x="455800" y="1318475"/>
            <a:ext cx="3638700" cy="26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ec18ea9f4d_0_19"/>
          <p:cNvSpPr txBox="1"/>
          <p:nvPr/>
        </p:nvSpPr>
        <p:spPr>
          <a:xfrm>
            <a:off x="608200" y="1318475"/>
            <a:ext cx="21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SERVIÇO PRODUTOR</a:t>
            </a:r>
            <a:endParaRPr sz="1200"/>
          </a:p>
        </p:txBody>
      </p:sp>
      <p:sp>
        <p:nvSpPr>
          <p:cNvPr id="106" name="Google Shape;106;g2ec18ea9f4d_0_19"/>
          <p:cNvSpPr/>
          <p:nvPr/>
        </p:nvSpPr>
        <p:spPr>
          <a:xfrm>
            <a:off x="510325" y="3017939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relacionais</a:t>
            </a:r>
            <a:endParaRPr sz="1100"/>
          </a:p>
        </p:txBody>
      </p:sp>
      <p:sp>
        <p:nvSpPr>
          <p:cNvPr id="107" name="Google Shape;107;g2ec18ea9f4d_0_19"/>
          <p:cNvSpPr/>
          <p:nvPr/>
        </p:nvSpPr>
        <p:spPr>
          <a:xfrm>
            <a:off x="1647038" y="3017939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No SQL</a:t>
            </a:r>
            <a:endParaRPr sz="1100"/>
          </a:p>
        </p:txBody>
      </p:sp>
      <p:sp>
        <p:nvSpPr>
          <p:cNvPr id="108" name="Google Shape;108;g2ec18ea9f4d_0_19"/>
          <p:cNvSpPr/>
          <p:nvPr/>
        </p:nvSpPr>
        <p:spPr>
          <a:xfrm>
            <a:off x="1647038" y="2204072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estruturados/ </a:t>
            </a:r>
            <a:r>
              <a:rPr lang="pt-BR" sz="1100"/>
              <a:t>semiestruturados</a:t>
            </a:r>
            <a:endParaRPr sz="1100"/>
          </a:p>
        </p:txBody>
      </p:sp>
      <p:sp>
        <p:nvSpPr>
          <p:cNvPr id="109" name="Google Shape;109;g2ec18ea9f4d_0_19"/>
          <p:cNvSpPr/>
          <p:nvPr/>
        </p:nvSpPr>
        <p:spPr>
          <a:xfrm>
            <a:off x="510325" y="2204072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não estruturados (audio, video)</a:t>
            </a:r>
            <a:endParaRPr sz="1100"/>
          </a:p>
        </p:txBody>
      </p:sp>
      <p:sp>
        <p:nvSpPr>
          <p:cNvPr id="110" name="Google Shape;110;g2ec18ea9f4d_0_19"/>
          <p:cNvSpPr/>
          <p:nvPr/>
        </p:nvSpPr>
        <p:spPr>
          <a:xfrm>
            <a:off x="2906800" y="1376500"/>
            <a:ext cx="10905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Envio de dados por demanda</a:t>
            </a:r>
            <a:endParaRPr sz="1100"/>
          </a:p>
        </p:txBody>
      </p:sp>
      <p:sp>
        <p:nvSpPr>
          <p:cNvPr id="111" name="Google Shape;111;g2ec18ea9f4d_0_19"/>
          <p:cNvSpPr/>
          <p:nvPr/>
        </p:nvSpPr>
        <p:spPr>
          <a:xfrm>
            <a:off x="2906800" y="2194300"/>
            <a:ext cx="10905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Envio de dados por evento</a:t>
            </a:r>
            <a:endParaRPr sz="1100"/>
          </a:p>
        </p:txBody>
      </p:sp>
      <p:sp>
        <p:nvSpPr>
          <p:cNvPr id="112" name="Google Shape;112;g2ec18ea9f4d_0_19"/>
          <p:cNvSpPr/>
          <p:nvPr/>
        </p:nvSpPr>
        <p:spPr>
          <a:xfrm>
            <a:off x="2906800" y="3012100"/>
            <a:ext cx="10905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Processos de ingestão de dados para DL/DW</a:t>
            </a:r>
            <a:endParaRPr sz="1100"/>
          </a:p>
        </p:txBody>
      </p:sp>
      <p:sp>
        <p:nvSpPr>
          <p:cNvPr id="113" name="Google Shape;113;g2ec18ea9f4d_0_19"/>
          <p:cNvSpPr/>
          <p:nvPr/>
        </p:nvSpPr>
        <p:spPr>
          <a:xfrm>
            <a:off x="8165275" y="1350117"/>
            <a:ext cx="3638700" cy="26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ec18ea9f4d_0_19"/>
          <p:cNvSpPr txBox="1"/>
          <p:nvPr/>
        </p:nvSpPr>
        <p:spPr>
          <a:xfrm>
            <a:off x="9384475" y="1356100"/>
            <a:ext cx="24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SERVIÇO CONSUMIDOR</a:t>
            </a:r>
            <a:endParaRPr sz="1200"/>
          </a:p>
        </p:txBody>
      </p:sp>
      <p:sp>
        <p:nvSpPr>
          <p:cNvPr id="115" name="Google Shape;115;g2ec18ea9f4d_0_19"/>
          <p:cNvSpPr/>
          <p:nvPr/>
        </p:nvSpPr>
        <p:spPr>
          <a:xfrm>
            <a:off x="9439000" y="3055564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relacionais</a:t>
            </a:r>
            <a:endParaRPr sz="1100"/>
          </a:p>
        </p:txBody>
      </p:sp>
      <p:sp>
        <p:nvSpPr>
          <p:cNvPr id="116" name="Google Shape;116;g2ec18ea9f4d_0_19"/>
          <p:cNvSpPr/>
          <p:nvPr/>
        </p:nvSpPr>
        <p:spPr>
          <a:xfrm>
            <a:off x="10575713" y="3055564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No SQL</a:t>
            </a:r>
            <a:endParaRPr sz="1100"/>
          </a:p>
        </p:txBody>
      </p:sp>
      <p:sp>
        <p:nvSpPr>
          <p:cNvPr id="117" name="Google Shape;117;g2ec18ea9f4d_0_19"/>
          <p:cNvSpPr/>
          <p:nvPr/>
        </p:nvSpPr>
        <p:spPr>
          <a:xfrm>
            <a:off x="10575713" y="2241697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estruturados/ semiestruturados</a:t>
            </a:r>
            <a:endParaRPr sz="1100"/>
          </a:p>
        </p:txBody>
      </p:sp>
      <p:sp>
        <p:nvSpPr>
          <p:cNvPr id="118" name="Google Shape;118;g2ec18ea9f4d_0_19"/>
          <p:cNvSpPr/>
          <p:nvPr/>
        </p:nvSpPr>
        <p:spPr>
          <a:xfrm>
            <a:off x="9439000" y="2241697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não estruturados (audio, video)</a:t>
            </a:r>
            <a:endParaRPr sz="1100"/>
          </a:p>
        </p:txBody>
      </p:sp>
      <p:sp>
        <p:nvSpPr>
          <p:cNvPr id="119" name="Google Shape;119;g2ec18ea9f4d_0_19"/>
          <p:cNvSpPr/>
          <p:nvPr/>
        </p:nvSpPr>
        <p:spPr>
          <a:xfrm>
            <a:off x="8222616" y="1414125"/>
            <a:ext cx="10905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Recebe</a:t>
            </a:r>
            <a:r>
              <a:rPr lang="pt-BR" sz="1100"/>
              <a:t> dados por demanda</a:t>
            </a:r>
            <a:endParaRPr sz="1100"/>
          </a:p>
        </p:txBody>
      </p:sp>
      <p:sp>
        <p:nvSpPr>
          <p:cNvPr id="120" name="Google Shape;120;g2ec18ea9f4d_0_19"/>
          <p:cNvSpPr/>
          <p:nvPr/>
        </p:nvSpPr>
        <p:spPr>
          <a:xfrm>
            <a:off x="8222616" y="2231925"/>
            <a:ext cx="10905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Recebe </a:t>
            </a:r>
            <a:r>
              <a:rPr lang="pt-BR" sz="1100"/>
              <a:t> dados por evento</a:t>
            </a:r>
            <a:endParaRPr sz="1100"/>
          </a:p>
        </p:txBody>
      </p:sp>
      <p:sp>
        <p:nvSpPr>
          <p:cNvPr id="121" name="Google Shape;121;g2ec18ea9f4d_0_19"/>
          <p:cNvSpPr/>
          <p:nvPr/>
        </p:nvSpPr>
        <p:spPr>
          <a:xfrm>
            <a:off x="8222616" y="3049725"/>
            <a:ext cx="10905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Recebe dados</a:t>
            </a:r>
            <a:r>
              <a:rPr lang="pt-BR" sz="1100"/>
              <a:t> da plataforma de dados</a:t>
            </a:r>
            <a:endParaRPr sz="1100"/>
          </a:p>
        </p:txBody>
      </p:sp>
      <p:sp>
        <p:nvSpPr>
          <p:cNvPr id="122" name="Google Shape;122;g2ec18ea9f4d_0_19"/>
          <p:cNvSpPr/>
          <p:nvPr/>
        </p:nvSpPr>
        <p:spPr>
          <a:xfrm>
            <a:off x="5089350" y="1456070"/>
            <a:ext cx="10905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API</a:t>
            </a:r>
            <a:endParaRPr sz="1100"/>
          </a:p>
        </p:txBody>
      </p:sp>
      <p:sp>
        <p:nvSpPr>
          <p:cNvPr id="123" name="Google Shape;123;g2ec18ea9f4d_0_19"/>
          <p:cNvSpPr/>
          <p:nvPr/>
        </p:nvSpPr>
        <p:spPr>
          <a:xfrm>
            <a:off x="5089350" y="1811135"/>
            <a:ext cx="10905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GraphQL</a:t>
            </a:r>
            <a:endParaRPr sz="1100"/>
          </a:p>
        </p:txBody>
      </p:sp>
      <p:sp>
        <p:nvSpPr>
          <p:cNvPr id="124" name="Google Shape;124;g2ec18ea9f4d_0_19"/>
          <p:cNvSpPr/>
          <p:nvPr/>
        </p:nvSpPr>
        <p:spPr>
          <a:xfrm>
            <a:off x="5089350" y="2307553"/>
            <a:ext cx="10905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PUB/SUB</a:t>
            </a:r>
            <a:endParaRPr sz="1100"/>
          </a:p>
        </p:txBody>
      </p:sp>
      <p:sp>
        <p:nvSpPr>
          <p:cNvPr id="125" name="Google Shape;125;g2ec18ea9f4d_0_19"/>
          <p:cNvSpPr/>
          <p:nvPr/>
        </p:nvSpPr>
        <p:spPr>
          <a:xfrm>
            <a:off x="5089350" y="2652267"/>
            <a:ext cx="10905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Fila</a:t>
            </a:r>
            <a:endParaRPr sz="1100"/>
          </a:p>
        </p:txBody>
      </p:sp>
      <p:sp>
        <p:nvSpPr>
          <p:cNvPr id="126" name="Google Shape;126;g2ec18ea9f4d_0_19"/>
          <p:cNvSpPr/>
          <p:nvPr/>
        </p:nvSpPr>
        <p:spPr>
          <a:xfrm>
            <a:off x="2754400" y="4110600"/>
            <a:ext cx="5431800" cy="17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ec18ea9f4d_0_19"/>
          <p:cNvSpPr/>
          <p:nvPr/>
        </p:nvSpPr>
        <p:spPr>
          <a:xfrm>
            <a:off x="3004000" y="4635375"/>
            <a:ext cx="906600" cy="11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Ingestão</a:t>
            </a:r>
            <a:endParaRPr sz="1100"/>
          </a:p>
        </p:txBody>
      </p:sp>
      <p:sp>
        <p:nvSpPr>
          <p:cNvPr id="128" name="Google Shape;128;g2ec18ea9f4d_0_19"/>
          <p:cNvSpPr/>
          <p:nvPr/>
        </p:nvSpPr>
        <p:spPr>
          <a:xfrm>
            <a:off x="3997300" y="4635375"/>
            <a:ext cx="2107800" cy="11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9" name="Google Shape;129;g2ec18ea9f4d_0_19"/>
          <p:cNvSpPr/>
          <p:nvPr/>
        </p:nvSpPr>
        <p:spPr>
          <a:xfrm>
            <a:off x="4073500" y="4907799"/>
            <a:ext cx="19371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Repositório por camadas</a:t>
            </a:r>
            <a:endParaRPr sz="1100"/>
          </a:p>
        </p:txBody>
      </p:sp>
      <p:sp>
        <p:nvSpPr>
          <p:cNvPr id="130" name="Google Shape;130;g2ec18ea9f4d_0_19"/>
          <p:cNvSpPr/>
          <p:nvPr/>
        </p:nvSpPr>
        <p:spPr>
          <a:xfrm>
            <a:off x="4073500" y="5331762"/>
            <a:ext cx="1937100" cy="3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Processamento</a:t>
            </a:r>
            <a:endParaRPr sz="1100"/>
          </a:p>
        </p:txBody>
      </p:sp>
      <p:sp>
        <p:nvSpPr>
          <p:cNvPr id="131" name="Google Shape;131;g2ec18ea9f4d_0_19"/>
          <p:cNvSpPr txBox="1"/>
          <p:nvPr/>
        </p:nvSpPr>
        <p:spPr>
          <a:xfrm>
            <a:off x="4095550" y="4110600"/>
            <a:ext cx="23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PLATAFORMA DE DADOS</a:t>
            </a:r>
            <a:endParaRPr sz="1200"/>
          </a:p>
        </p:txBody>
      </p:sp>
      <p:sp>
        <p:nvSpPr>
          <p:cNvPr id="132" name="Google Shape;132;g2ec18ea9f4d_0_19"/>
          <p:cNvSpPr txBox="1"/>
          <p:nvPr/>
        </p:nvSpPr>
        <p:spPr>
          <a:xfrm>
            <a:off x="4028759" y="4590634"/>
            <a:ext cx="9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Producer</a:t>
            </a:r>
            <a:endParaRPr sz="1100"/>
          </a:p>
        </p:txBody>
      </p:sp>
      <p:sp>
        <p:nvSpPr>
          <p:cNvPr id="133" name="Google Shape;133;g2ec18ea9f4d_0_19"/>
          <p:cNvSpPr/>
          <p:nvPr/>
        </p:nvSpPr>
        <p:spPr>
          <a:xfrm>
            <a:off x="6207100" y="4635375"/>
            <a:ext cx="1659600" cy="11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" name="Google Shape;134;g2ec18ea9f4d_0_19"/>
          <p:cNvSpPr txBox="1"/>
          <p:nvPr/>
        </p:nvSpPr>
        <p:spPr>
          <a:xfrm>
            <a:off x="6238559" y="4590634"/>
            <a:ext cx="9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Consumer</a:t>
            </a:r>
            <a:endParaRPr sz="1100"/>
          </a:p>
        </p:txBody>
      </p:sp>
      <p:sp>
        <p:nvSpPr>
          <p:cNvPr id="135" name="Google Shape;135;g2ec18ea9f4d_0_19"/>
          <p:cNvSpPr/>
          <p:nvPr/>
        </p:nvSpPr>
        <p:spPr>
          <a:xfrm>
            <a:off x="6259522" y="4907800"/>
            <a:ext cx="7341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Envio de dados por evento</a:t>
            </a:r>
            <a:endParaRPr sz="900"/>
          </a:p>
        </p:txBody>
      </p:sp>
      <p:sp>
        <p:nvSpPr>
          <p:cNvPr id="136" name="Google Shape;136;g2ec18ea9f4d_0_19"/>
          <p:cNvSpPr/>
          <p:nvPr/>
        </p:nvSpPr>
        <p:spPr>
          <a:xfrm>
            <a:off x="7000550" y="4907800"/>
            <a:ext cx="7341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Envio de dados por demanda</a:t>
            </a:r>
            <a:endParaRPr sz="900"/>
          </a:p>
        </p:txBody>
      </p:sp>
      <p:cxnSp>
        <p:nvCxnSpPr>
          <p:cNvPr id="137" name="Google Shape;137;g2ec18ea9f4d_0_19"/>
          <p:cNvCxnSpPr>
            <a:stCxn id="110" idx="3"/>
            <a:endCxn id="122" idx="1"/>
          </p:cNvCxnSpPr>
          <p:nvPr/>
        </p:nvCxnSpPr>
        <p:spPr>
          <a:xfrm flipH="1" rot="10800000">
            <a:off x="3997300" y="1630600"/>
            <a:ext cx="1092000" cy="154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g2ec18ea9f4d_0_19"/>
          <p:cNvCxnSpPr>
            <a:stCxn id="110" idx="3"/>
            <a:endCxn id="123" idx="1"/>
          </p:cNvCxnSpPr>
          <p:nvPr/>
        </p:nvCxnSpPr>
        <p:spPr>
          <a:xfrm>
            <a:off x="3997300" y="1785400"/>
            <a:ext cx="1092000" cy="200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g2ec18ea9f4d_0_19"/>
          <p:cNvCxnSpPr>
            <a:stCxn id="122" idx="3"/>
            <a:endCxn id="119" idx="1"/>
          </p:cNvCxnSpPr>
          <p:nvPr/>
        </p:nvCxnSpPr>
        <p:spPr>
          <a:xfrm>
            <a:off x="6179850" y="1630520"/>
            <a:ext cx="2042700" cy="192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g2ec18ea9f4d_0_19"/>
          <p:cNvCxnSpPr>
            <a:stCxn id="123" idx="3"/>
            <a:endCxn id="119" idx="1"/>
          </p:cNvCxnSpPr>
          <p:nvPr/>
        </p:nvCxnSpPr>
        <p:spPr>
          <a:xfrm flipH="1" rot="10800000">
            <a:off x="6179850" y="1822985"/>
            <a:ext cx="2042700" cy="162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g2ec18ea9f4d_0_19"/>
          <p:cNvCxnSpPr>
            <a:stCxn id="111" idx="3"/>
            <a:endCxn id="124" idx="1"/>
          </p:cNvCxnSpPr>
          <p:nvPr/>
        </p:nvCxnSpPr>
        <p:spPr>
          <a:xfrm flipH="1" rot="10800000">
            <a:off x="3997300" y="2477200"/>
            <a:ext cx="1092000" cy="12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g2ec18ea9f4d_0_19"/>
          <p:cNvCxnSpPr>
            <a:stCxn id="111" idx="3"/>
            <a:endCxn id="125" idx="1"/>
          </p:cNvCxnSpPr>
          <p:nvPr/>
        </p:nvCxnSpPr>
        <p:spPr>
          <a:xfrm>
            <a:off x="3997300" y="2603200"/>
            <a:ext cx="1092000" cy="218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g2ec18ea9f4d_0_19"/>
          <p:cNvCxnSpPr>
            <a:stCxn id="124" idx="3"/>
            <a:endCxn id="120" idx="1"/>
          </p:cNvCxnSpPr>
          <p:nvPr/>
        </p:nvCxnSpPr>
        <p:spPr>
          <a:xfrm>
            <a:off x="6179850" y="2477053"/>
            <a:ext cx="2042700" cy="163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" name="Google Shape;144;g2ec18ea9f4d_0_19"/>
          <p:cNvCxnSpPr>
            <a:stCxn id="125" idx="3"/>
            <a:endCxn id="120" idx="1"/>
          </p:cNvCxnSpPr>
          <p:nvPr/>
        </p:nvCxnSpPr>
        <p:spPr>
          <a:xfrm flipH="1" rot="10800000">
            <a:off x="6179850" y="2640867"/>
            <a:ext cx="2042700" cy="180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g2ec18ea9f4d_0_19"/>
          <p:cNvCxnSpPr>
            <a:stCxn id="112" idx="2"/>
            <a:endCxn id="127" idx="0"/>
          </p:cNvCxnSpPr>
          <p:nvPr/>
        </p:nvCxnSpPr>
        <p:spPr>
          <a:xfrm flipH="1" rot="-5400000">
            <a:off x="3052000" y="4229950"/>
            <a:ext cx="805500" cy="5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g2ec18ea9f4d_0_19"/>
          <p:cNvCxnSpPr>
            <a:stCxn id="123" idx="3"/>
            <a:endCxn id="127" idx="0"/>
          </p:cNvCxnSpPr>
          <p:nvPr/>
        </p:nvCxnSpPr>
        <p:spPr>
          <a:xfrm flipH="1">
            <a:off x="3457350" y="1985585"/>
            <a:ext cx="2722500" cy="2649900"/>
          </a:xfrm>
          <a:prstGeom prst="bentConnector4">
            <a:avLst>
              <a:gd fmla="val -7489" name="adj1"/>
              <a:gd fmla="val 762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g2ec18ea9f4d_0_19"/>
          <p:cNvCxnSpPr>
            <a:stCxn id="124" idx="3"/>
            <a:endCxn id="127" idx="0"/>
          </p:cNvCxnSpPr>
          <p:nvPr/>
        </p:nvCxnSpPr>
        <p:spPr>
          <a:xfrm flipH="1">
            <a:off x="3457350" y="2477053"/>
            <a:ext cx="2722500" cy="2158200"/>
          </a:xfrm>
          <a:prstGeom prst="bentConnector4">
            <a:avLst>
              <a:gd fmla="val -7489" name="adj1"/>
              <a:gd fmla="val 7083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" name="Google Shape;148;g2ec18ea9f4d_0_19"/>
          <p:cNvCxnSpPr>
            <a:stCxn id="135" idx="0"/>
            <a:endCxn id="149" idx="1"/>
          </p:cNvCxnSpPr>
          <p:nvPr/>
        </p:nvCxnSpPr>
        <p:spPr>
          <a:xfrm rot="-5400000">
            <a:off x="5922472" y="4003300"/>
            <a:ext cx="1608600" cy="2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g2ec18ea9f4d_0_19"/>
          <p:cNvCxnSpPr>
            <a:stCxn id="136" idx="0"/>
            <a:endCxn id="151" idx="2"/>
          </p:cNvCxnSpPr>
          <p:nvPr/>
        </p:nvCxnSpPr>
        <p:spPr>
          <a:xfrm rot="-5400000">
            <a:off x="6824750" y="4360450"/>
            <a:ext cx="1090200" cy="4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g2ec18ea9f4d_0_19"/>
          <p:cNvSpPr/>
          <p:nvPr/>
        </p:nvSpPr>
        <p:spPr>
          <a:xfrm>
            <a:off x="6826906" y="3468655"/>
            <a:ext cx="10905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GraphQL</a:t>
            </a:r>
            <a:endParaRPr sz="1100"/>
          </a:p>
        </p:txBody>
      </p:sp>
      <p:sp>
        <p:nvSpPr>
          <p:cNvPr id="149" name="Google Shape;149;g2ec18ea9f4d_0_19"/>
          <p:cNvSpPr/>
          <p:nvPr/>
        </p:nvSpPr>
        <p:spPr>
          <a:xfrm>
            <a:off x="6826906" y="3129647"/>
            <a:ext cx="10905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PUB/SUB</a:t>
            </a:r>
            <a:endParaRPr sz="1100"/>
          </a:p>
        </p:txBody>
      </p:sp>
      <p:cxnSp>
        <p:nvCxnSpPr>
          <p:cNvPr id="152" name="Google Shape;152;g2ec18ea9f4d_0_19"/>
          <p:cNvCxnSpPr>
            <a:stCxn id="149" idx="3"/>
            <a:endCxn id="121" idx="1"/>
          </p:cNvCxnSpPr>
          <p:nvPr/>
        </p:nvCxnSpPr>
        <p:spPr>
          <a:xfrm>
            <a:off x="7917406" y="3299147"/>
            <a:ext cx="305100" cy="159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g2ec18ea9f4d_0_19"/>
          <p:cNvCxnSpPr>
            <a:stCxn id="151" idx="3"/>
            <a:endCxn id="121" idx="1"/>
          </p:cNvCxnSpPr>
          <p:nvPr/>
        </p:nvCxnSpPr>
        <p:spPr>
          <a:xfrm flipH="1" rot="10800000">
            <a:off x="7917406" y="3458605"/>
            <a:ext cx="305100" cy="1845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18ea9f4d_0_23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nesta aula</a:t>
            </a:r>
            <a:endParaRPr/>
          </a:p>
        </p:txBody>
      </p:sp>
      <p:sp>
        <p:nvSpPr>
          <p:cNvPr id="159" name="Google Shape;159;g2ec18ea9f4d_0_23"/>
          <p:cNvSpPr txBox="1"/>
          <p:nvPr/>
        </p:nvSpPr>
        <p:spPr>
          <a:xfrm>
            <a:off x="527381" y="1198880"/>
            <a:ext cx="112332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Dimensionalidade dos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Ingestão 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Processamento e armazenamento de dados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Governança, acessos e segurança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c18ea9f4d_0_28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Processamento e armazenamento de dados</a:t>
            </a:r>
            <a:endParaRPr/>
          </a:p>
        </p:txBody>
      </p:sp>
      <p:sp>
        <p:nvSpPr>
          <p:cNvPr id="165" name="Google Shape;165;g2ec18ea9f4d_0_28"/>
          <p:cNvSpPr/>
          <p:nvPr/>
        </p:nvSpPr>
        <p:spPr>
          <a:xfrm>
            <a:off x="587225" y="1394675"/>
            <a:ext cx="2957100" cy="44568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ec18ea9f4d_0_28"/>
          <p:cNvSpPr/>
          <p:nvPr/>
        </p:nvSpPr>
        <p:spPr>
          <a:xfrm>
            <a:off x="3927450" y="1394675"/>
            <a:ext cx="7607400" cy="44568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ec18ea9f4d_0_28"/>
          <p:cNvSpPr/>
          <p:nvPr/>
        </p:nvSpPr>
        <p:spPr>
          <a:xfrm>
            <a:off x="856375" y="4821564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relacionais</a:t>
            </a:r>
            <a:endParaRPr sz="1100"/>
          </a:p>
        </p:txBody>
      </p:sp>
      <p:sp>
        <p:nvSpPr>
          <p:cNvPr id="168" name="Google Shape;168;g2ec18ea9f4d_0_28"/>
          <p:cNvSpPr/>
          <p:nvPr/>
        </p:nvSpPr>
        <p:spPr>
          <a:xfrm>
            <a:off x="1993088" y="4821564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No SQL</a:t>
            </a:r>
            <a:endParaRPr sz="1100"/>
          </a:p>
        </p:txBody>
      </p:sp>
      <p:sp>
        <p:nvSpPr>
          <p:cNvPr id="169" name="Google Shape;169;g2ec18ea9f4d_0_28"/>
          <p:cNvSpPr/>
          <p:nvPr/>
        </p:nvSpPr>
        <p:spPr>
          <a:xfrm>
            <a:off x="1993088" y="4007697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estruturados/ semiestruturados</a:t>
            </a:r>
            <a:endParaRPr sz="1100"/>
          </a:p>
        </p:txBody>
      </p:sp>
      <p:sp>
        <p:nvSpPr>
          <p:cNvPr id="170" name="Google Shape;170;g2ec18ea9f4d_0_28"/>
          <p:cNvSpPr/>
          <p:nvPr/>
        </p:nvSpPr>
        <p:spPr>
          <a:xfrm>
            <a:off x="856375" y="4007697"/>
            <a:ext cx="1136700" cy="8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não estruturados (audio, video)</a:t>
            </a:r>
            <a:endParaRPr sz="1100"/>
          </a:p>
        </p:txBody>
      </p:sp>
      <p:sp>
        <p:nvSpPr>
          <p:cNvPr id="171" name="Google Shape;171;g2ec18ea9f4d_0_28"/>
          <p:cNvSpPr txBox="1"/>
          <p:nvPr/>
        </p:nvSpPr>
        <p:spPr>
          <a:xfrm>
            <a:off x="608200" y="1394675"/>
            <a:ext cx="28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Sistema Transacional / App / Serviço</a:t>
            </a:r>
            <a:endParaRPr b="1" sz="1200"/>
          </a:p>
        </p:txBody>
      </p:sp>
      <p:sp>
        <p:nvSpPr>
          <p:cNvPr id="172" name="Google Shape;172;g2ec18ea9f4d_0_28"/>
          <p:cNvSpPr txBox="1"/>
          <p:nvPr/>
        </p:nvSpPr>
        <p:spPr>
          <a:xfrm>
            <a:off x="915128" y="1769375"/>
            <a:ext cx="234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Tipo de dados gerados (Formulário, texto, chat, imagem, </a:t>
            </a:r>
            <a:r>
              <a:rPr lang="pt-BR" sz="1000"/>
              <a:t>vídeo</a:t>
            </a:r>
            <a:r>
              <a:rPr lang="pt-BR" sz="1000"/>
              <a:t>, </a:t>
            </a:r>
            <a:r>
              <a:rPr lang="pt-BR" sz="1000"/>
              <a:t>áudio</a:t>
            </a:r>
            <a:r>
              <a:rPr lang="pt-BR" sz="1000"/>
              <a:t>)?</a:t>
            </a:r>
            <a:endParaRPr sz="1000"/>
          </a:p>
        </p:txBody>
      </p:sp>
      <p:sp>
        <p:nvSpPr>
          <p:cNvPr id="173" name="Google Shape;173;g2ec18ea9f4d_0_28"/>
          <p:cNvSpPr txBox="1"/>
          <p:nvPr/>
        </p:nvSpPr>
        <p:spPr>
          <a:xfrm>
            <a:off x="891275" y="2356619"/>
            <a:ext cx="23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Destinatário dos dados e forma de interação (unilateral, bilateral, B2C, B2B)?</a:t>
            </a:r>
            <a:endParaRPr sz="1000"/>
          </a:p>
        </p:txBody>
      </p:sp>
      <p:sp>
        <p:nvSpPr>
          <p:cNvPr id="174" name="Google Shape;174;g2ec18ea9f4d_0_28"/>
          <p:cNvSpPr txBox="1"/>
          <p:nvPr/>
        </p:nvSpPr>
        <p:spPr>
          <a:xfrm>
            <a:off x="859900" y="3123436"/>
            <a:ext cx="234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Volume dos dados, </a:t>
            </a:r>
            <a:r>
              <a:rPr lang="pt-BR" sz="1000"/>
              <a:t>frequência</a:t>
            </a:r>
            <a:r>
              <a:rPr lang="pt-BR" sz="1000"/>
              <a:t> de consulta e disponibilização?</a:t>
            </a:r>
            <a:endParaRPr sz="1000"/>
          </a:p>
        </p:txBody>
      </p:sp>
      <p:sp>
        <p:nvSpPr>
          <p:cNvPr id="175" name="Google Shape;175;g2ec18ea9f4d_0_28"/>
          <p:cNvSpPr/>
          <p:nvPr/>
        </p:nvSpPr>
        <p:spPr>
          <a:xfrm>
            <a:off x="4105700" y="1547075"/>
            <a:ext cx="1766700" cy="40923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c18ea9f4d_0_28"/>
          <p:cNvSpPr txBox="1"/>
          <p:nvPr/>
        </p:nvSpPr>
        <p:spPr>
          <a:xfrm>
            <a:off x="4202901" y="1769375"/>
            <a:ext cx="14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Dados são disponibilizados em tópicos ou filas?</a:t>
            </a:r>
            <a:endParaRPr sz="1000"/>
          </a:p>
        </p:txBody>
      </p:sp>
      <p:sp>
        <p:nvSpPr>
          <p:cNvPr id="177" name="Google Shape;177;g2ec18ea9f4d_0_28"/>
          <p:cNvSpPr txBox="1"/>
          <p:nvPr/>
        </p:nvSpPr>
        <p:spPr>
          <a:xfrm>
            <a:off x="4243551" y="2424400"/>
            <a:ext cx="14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Existem apenas em banco de dados relacionais ou NoSQL</a:t>
            </a:r>
            <a:endParaRPr sz="1000"/>
          </a:p>
        </p:txBody>
      </p:sp>
      <p:sp>
        <p:nvSpPr>
          <p:cNvPr id="178" name="Google Shape;178;g2ec18ea9f4d_0_28"/>
          <p:cNvSpPr txBox="1"/>
          <p:nvPr/>
        </p:nvSpPr>
        <p:spPr>
          <a:xfrm>
            <a:off x="4243551" y="3150750"/>
            <a:ext cx="14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Estão </a:t>
            </a:r>
            <a:r>
              <a:rPr lang="pt-BR" sz="1000"/>
              <a:t>disponíveis</a:t>
            </a:r>
            <a:r>
              <a:rPr lang="pt-BR" sz="1000"/>
              <a:t> apenas em arquivo</a:t>
            </a:r>
            <a:endParaRPr sz="1000"/>
          </a:p>
        </p:txBody>
      </p:sp>
      <p:sp>
        <p:nvSpPr>
          <p:cNvPr id="179" name="Google Shape;179;g2ec18ea9f4d_0_28"/>
          <p:cNvSpPr txBox="1"/>
          <p:nvPr/>
        </p:nvSpPr>
        <p:spPr>
          <a:xfrm>
            <a:off x="4113409" y="1502334"/>
            <a:ext cx="9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Ingestão</a:t>
            </a:r>
            <a:endParaRPr b="1" sz="1200"/>
          </a:p>
        </p:txBody>
      </p:sp>
      <p:sp>
        <p:nvSpPr>
          <p:cNvPr id="180" name="Google Shape;180;g2ec18ea9f4d_0_28"/>
          <p:cNvSpPr/>
          <p:nvPr/>
        </p:nvSpPr>
        <p:spPr>
          <a:xfrm>
            <a:off x="4403150" y="3762330"/>
            <a:ext cx="10905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API</a:t>
            </a:r>
            <a:endParaRPr sz="1100"/>
          </a:p>
        </p:txBody>
      </p:sp>
      <p:sp>
        <p:nvSpPr>
          <p:cNvPr id="181" name="Google Shape;181;g2ec18ea9f4d_0_28"/>
          <p:cNvSpPr/>
          <p:nvPr/>
        </p:nvSpPr>
        <p:spPr>
          <a:xfrm>
            <a:off x="4403150" y="4117395"/>
            <a:ext cx="10905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GraphQL</a:t>
            </a:r>
            <a:endParaRPr sz="1100"/>
          </a:p>
        </p:txBody>
      </p:sp>
      <p:sp>
        <p:nvSpPr>
          <p:cNvPr id="182" name="Google Shape;182;g2ec18ea9f4d_0_28"/>
          <p:cNvSpPr/>
          <p:nvPr/>
        </p:nvSpPr>
        <p:spPr>
          <a:xfrm>
            <a:off x="4403150" y="4800468"/>
            <a:ext cx="10905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PUB/SUB</a:t>
            </a:r>
            <a:endParaRPr sz="1100"/>
          </a:p>
        </p:txBody>
      </p:sp>
      <p:sp>
        <p:nvSpPr>
          <p:cNvPr id="183" name="Google Shape;183;g2ec18ea9f4d_0_28"/>
          <p:cNvSpPr/>
          <p:nvPr/>
        </p:nvSpPr>
        <p:spPr>
          <a:xfrm>
            <a:off x="4403150" y="4461413"/>
            <a:ext cx="10905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ELT</a:t>
            </a:r>
            <a:endParaRPr sz="1100"/>
          </a:p>
        </p:txBody>
      </p:sp>
      <p:sp>
        <p:nvSpPr>
          <p:cNvPr id="184" name="Google Shape;184;g2ec18ea9f4d_0_28"/>
          <p:cNvSpPr/>
          <p:nvPr/>
        </p:nvSpPr>
        <p:spPr>
          <a:xfrm>
            <a:off x="4403150" y="5136726"/>
            <a:ext cx="10905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CDC</a:t>
            </a:r>
            <a:endParaRPr sz="1100"/>
          </a:p>
        </p:txBody>
      </p:sp>
      <p:sp>
        <p:nvSpPr>
          <p:cNvPr id="185" name="Google Shape;185;g2ec18ea9f4d_0_28"/>
          <p:cNvSpPr/>
          <p:nvPr/>
        </p:nvSpPr>
        <p:spPr>
          <a:xfrm>
            <a:off x="6135125" y="1576925"/>
            <a:ext cx="5274000" cy="2039100"/>
          </a:xfrm>
          <a:prstGeom prst="roundRect">
            <a:avLst>
              <a:gd fmla="val 3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ec18ea9f4d_0_28"/>
          <p:cNvSpPr txBox="1"/>
          <p:nvPr/>
        </p:nvSpPr>
        <p:spPr>
          <a:xfrm>
            <a:off x="6116252" y="1523284"/>
            <a:ext cx="15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Armazenamento</a:t>
            </a:r>
            <a:endParaRPr b="1" sz="1200"/>
          </a:p>
        </p:txBody>
      </p:sp>
      <p:sp>
        <p:nvSpPr>
          <p:cNvPr id="187" name="Google Shape;187;g2ec18ea9f4d_0_28"/>
          <p:cNvSpPr txBox="1"/>
          <p:nvPr/>
        </p:nvSpPr>
        <p:spPr>
          <a:xfrm>
            <a:off x="6272976" y="1892575"/>
            <a:ext cx="14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Dados são apenas incrementais?</a:t>
            </a:r>
            <a:endParaRPr sz="1000"/>
          </a:p>
        </p:txBody>
      </p:sp>
      <p:sp>
        <p:nvSpPr>
          <p:cNvPr id="188" name="Google Shape;188;g2ec18ea9f4d_0_28"/>
          <p:cNvSpPr txBox="1"/>
          <p:nvPr/>
        </p:nvSpPr>
        <p:spPr>
          <a:xfrm>
            <a:off x="7873176" y="1816375"/>
            <a:ext cx="14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Preciso processar retroativos ou atualizar dados dimensionais?</a:t>
            </a:r>
            <a:endParaRPr sz="1000"/>
          </a:p>
        </p:txBody>
      </p:sp>
      <p:sp>
        <p:nvSpPr>
          <p:cNvPr id="189" name="Google Shape;189;g2ec18ea9f4d_0_28"/>
          <p:cNvSpPr txBox="1"/>
          <p:nvPr/>
        </p:nvSpPr>
        <p:spPr>
          <a:xfrm>
            <a:off x="9778176" y="1740175"/>
            <a:ext cx="14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Preciso consultar muitos dados no detalhe ou dados consolidados?</a:t>
            </a:r>
            <a:endParaRPr sz="1000"/>
          </a:p>
        </p:txBody>
      </p:sp>
      <p:sp>
        <p:nvSpPr>
          <p:cNvPr id="190" name="Google Shape;190;g2ec18ea9f4d_0_28"/>
          <p:cNvSpPr/>
          <p:nvPr/>
        </p:nvSpPr>
        <p:spPr>
          <a:xfrm>
            <a:off x="6286575" y="2734675"/>
            <a:ext cx="1575000" cy="70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g2ec18ea9f4d_0_28"/>
          <p:cNvSpPr/>
          <p:nvPr/>
        </p:nvSpPr>
        <p:spPr>
          <a:xfrm>
            <a:off x="7994425" y="2734675"/>
            <a:ext cx="1617900" cy="70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2" name="Google Shape;192;g2ec18ea9f4d_0_28"/>
          <p:cNvSpPr/>
          <p:nvPr/>
        </p:nvSpPr>
        <p:spPr>
          <a:xfrm>
            <a:off x="9673625" y="2734675"/>
            <a:ext cx="1617900" cy="70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g2ec18ea9f4d_0_28"/>
          <p:cNvSpPr/>
          <p:nvPr/>
        </p:nvSpPr>
        <p:spPr>
          <a:xfrm>
            <a:off x="6320825" y="3039475"/>
            <a:ext cx="14910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PARQUET | ORC</a:t>
            </a:r>
            <a:endParaRPr sz="1100"/>
          </a:p>
        </p:txBody>
      </p:sp>
      <p:sp>
        <p:nvSpPr>
          <p:cNvPr id="194" name="Google Shape;194;g2ec18ea9f4d_0_28"/>
          <p:cNvSpPr/>
          <p:nvPr/>
        </p:nvSpPr>
        <p:spPr>
          <a:xfrm>
            <a:off x="8062250" y="3039475"/>
            <a:ext cx="14910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Open Table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Iceberg | Delta Table</a:t>
            </a:r>
            <a:endParaRPr sz="1100"/>
          </a:p>
        </p:txBody>
      </p:sp>
      <p:sp>
        <p:nvSpPr>
          <p:cNvPr id="195" name="Google Shape;195;g2ec18ea9f4d_0_28"/>
          <p:cNvSpPr/>
          <p:nvPr/>
        </p:nvSpPr>
        <p:spPr>
          <a:xfrm>
            <a:off x="9738650" y="3039475"/>
            <a:ext cx="14910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Banco de dados colunar</a:t>
            </a:r>
            <a:endParaRPr sz="1100"/>
          </a:p>
        </p:txBody>
      </p:sp>
      <p:sp>
        <p:nvSpPr>
          <p:cNvPr id="196" name="Google Shape;196;g2ec18ea9f4d_0_28"/>
          <p:cNvSpPr txBox="1"/>
          <p:nvPr/>
        </p:nvSpPr>
        <p:spPr>
          <a:xfrm>
            <a:off x="6272976" y="2730775"/>
            <a:ext cx="14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Orientado ao evento</a:t>
            </a:r>
            <a:endParaRPr sz="1000"/>
          </a:p>
        </p:txBody>
      </p:sp>
      <p:sp>
        <p:nvSpPr>
          <p:cNvPr id="197" name="Google Shape;197;g2ec18ea9f4d_0_28"/>
          <p:cNvSpPr txBox="1"/>
          <p:nvPr/>
        </p:nvSpPr>
        <p:spPr>
          <a:xfrm>
            <a:off x="7991321" y="2730775"/>
            <a:ext cx="14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Orientado ao registro</a:t>
            </a:r>
            <a:endParaRPr sz="1000"/>
          </a:p>
        </p:txBody>
      </p:sp>
      <p:sp>
        <p:nvSpPr>
          <p:cNvPr id="198" name="Google Shape;198;g2ec18ea9f4d_0_28"/>
          <p:cNvSpPr txBox="1"/>
          <p:nvPr/>
        </p:nvSpPr>
        <p:spPr>
          <a:xfrm>
            <a:off x="9667721" y="2730775"/>
            <a:ext cx="14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Orientado ao negócio</a:t>
            </a:r>
            <a:endParaRPr sz="1000"/>
          </a:p>
        </p:txBody>
      </p:sp>
      <p:sp>
        <p:nvSpPr>
          <p:cNvPr id="199" name="Google Shape;199;g2ec18ea9f4d_0_28"/>
          <p:cNvSpPr/>
          <p:nvPr/>
        </p:nvSpPr>
        <p:spPr>
          <a:xfrm>
            <a:off x="6135125" y="3703050"/>
            <a:ext cx="5274000" cy="1936200"/>
          </a:xfrm>
          <a:prstGeom prst="roundRect">
            <a:avLst>
              <a:gd fmla="val 3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ec18ea9f4d_0_28"/>
          <p:cNvSpPr txBox="1"/>
          <p:nvPr/>
        </p:nvSpPr>
        <p:spPr>
          <a:xfrm>
            <a:off x="6116252" y="3656884"/>
            <a:ext cx="15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Processamento</a:t>
            </a:r>
            <a:endParaRPr b="1" sz="1200"/>
          </a:p>
        </p:txBody>
      </p:sp>
      <p:sp>
        <p:nvSpPr>
          <p:cNvPr id="201" name="Google Shape;201;g2ec18ea9f4d_0_28"/>
          <p:cNvSpPr/>
          <p:nvPr/>
        </p:nvSpPr>
        <p:spPr>
          <a:xfrm>
            <a:off x="6309650" y="4563475"/>
            <a:ext cx="48492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Processamento por batch (Jobs Spark por exemplo)</a:t>
            </a:r>
            <a:endParaRPr sz="1100"/>
          </a:p>
        </p:txBody>
      </p:sp>
      <p:sp>
        <p:nvSpPr>
          <p:cNvPr id="202" name="Google Shape;202;g2ec18ea9f4d_0_28"/>
          <p:cNvSpPr/>
          <p:nvPr/>
        </p:nvSpPr>
        <p:spPr>
          <a:xfrm>
            <a:off x="6309650" y="5020675"/>
            <a:ext cx="48492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Processamento NRT (Streaming)</a:t>
            </a:r>
            <a:endParaRPr sz="1100"/>
          </a:p>
        </p:txBody>
      </p:sp>
      <p:sp>
        <p:nvSpPr>
          <p:cNvPr id="203" name="Google Shape;203;g2ec18ea9f4d_0_28"/>
          <p:cNvSpPr txBox="1"/>
          <p:nvPr/>
        </p:nvSpPr>
        <p:spPr>
          <a:xfrm>
            <a:off x="6196775" y="3908030"/>
            <a:ext cx="176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Quando o dado consolidado deve estar </a:t>
            </a:r>
            <a:r>
              <a:rPr lang="pt-BR" sz="1000"/>
              <a:t>disponível</a:t>
            </a:r>
            <a:r>
              <a:rPr lang="pt-BR" sz="1000"/>
              <a:t>?</a:t>
            </a:r>
            <a:endParaRPr sz="1000"/>
          </a:p>
        </p:txBody>
      </p:sp>
      <p:sp>
        <p:nvSpPr>
          <p:cNvPr id="204" name="Google Shape;204;g2ec18ea9f4d_0_28"/>
          <p:cNvSpPr txBox="1"/>
          <p:nvPr/>
        </p:nvSpPr>
        <p:spPr>
          <a:xfrm>
            <a:off x="7873175" y="3908030"/>
            <a:ext cx="176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Que informações preciso para consolidar o dado e onde estão </a:t>
            </a:r>
            <a:r>
              <a:rPr lang="pt-BR" sz="1000"/>
              <a:t>disponíveis</a:t>
            </a:r>
            <a:r>
              <a:rPr lang="pt-BR" sz="1000"/>
              <a:t>?</a:t>
            </a:r>
            <a:endParaRPr sz="1000"/>
          </a:p>
        </p:txBody>
      </p:sp>
      <p:sp>
        <p:nvSpPr>
          <p:cNvPr id="205" name="Google Shape;205;g2ec18ea9f4d_0_28"/>
          <p:cNvSpPr txBox="1"/>
          <p:nvPr/>
        </p:nvSpPr>
        <p:spPr>
          <a:xfrm>
            <a:off x="9625775" y="3908030"/>
            <a:ext cx="176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Quem vai consultar o dado consolidado e com qual frequência?</a:t>
            </a:r>
            <a:endParaRPr sz="10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c18ea9f4d_0_32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nesta aula</a:t>
            </a:r>
            <a:endParaRPr/>
          </a:p>
        </p:txBody>
      </p:sp>
      <p:sp>
        <p:nvSpPr>
          <p:cNvPr id="211" name="Google Shape;211;g2ec18ea9f4d_0_32"/>
          <p:cNvSpPr txBox="1"/>
          <p:nvPr/>
        </p:nvSpPr>
        <p:spPr>
          <a:xfrm>
            <a:off x="527381" y="1198880"/>
            <a:ext cx="112332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Dimensionalidade dos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Ingestão 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Processamento e armazenamento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Governança, acessos e segurança de dados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c18ea9f4d_0_37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Governança, acesso e segurança de dados</a:t>
            </a:r>
            <a:endParaRPr/>
          </a:p>
        </p:txBody>
      </p:sp>
      <p:sp>
        <p:nvSpPr>
          <p:cNvPr id="217" name="Google Shape;217;g2ec18ea9f4d_0_37"/>
          <p:cNvSpPr/>
          <p:nvPr/>
        </p:nvSpPr>
        <p:spPr>
          <a:xfrm>
            <a:off x="1120625" y="1470875"/>
            <a:ext cx="9981600" cy="725400"/>
          </a:xfrm>
          <a:prstGeom prst="roundRect">
            <a:avLst>
              <a:gd fmla="val 5674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Governança</a:t>
            </a:r>
            <a:endParaRPr/>
          </a:p>
        </p:txBody>
      </p:sp>
      <p:sp>
        <p:nvSpPr>
          <p:cNvPr id="218" name="Google Shape;218;g2ec18ea9f4d_0_37"/>
          <p:cNvSpPr/>
          <p:nvPr/>
        </p:nvSpPr>
        <p:spPr>
          <a:xfrm>
            <a:off x="1120625" y="250007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</a:t>
            </a:r>
            <a:endParaRPr/>
          </a:p>
        </p:txBody>
      </p:sp>
      <p:sp>
        <p:nvSpPr>
          <p:cNvPr id="219" name="Google Shape;219;g2ec18ea9f4d_0_37"/>
          <p:cNvSpPr/>
          <p:nvPr/>
        </p:nvSpPr>
        <p:spPr>
          <a:xfrm>
            <a:off x="1120625" y="3654550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Políticas e diretrizes</a:t>
            </a:r>
            <a:endParaRPr/>
          </a:p>
        </p:txBody>
      </p:sp>
      <p:sp>
        <p:nvSpPr>
          <p:cNvPr id="220" name="Google Shape;220;g2ec18ea9f4d_0_37"/>
          <p:cNvSpPr/>
          <p:nvPr/>
        </p:nvSpPr>
        <p:spPr>
          <a:xfrm>
            <a:off x="1120625" y="480902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Papéis</a:t>
            </a:r>
            <a:r>
              <a:rPr lang="pt-BR"/>
              <a:t> e responsabilidades</a:t>
            </a:r>
            <a:endParaRPr/>
          </a:p>
        </p:txBody>
      </p:sp>
      <p:sp>
        <p:nvSpPr>
          <p:cNvPr id="221" name="Google Shape;221;g2ec18ea9f4d_0_37"/>
          <p:cNvSpPr/>
          <p:nvPr/>
        </p:nvSpPr>
        <p:spPr>
          <a:xfrm>
            <a:off x="3840850" y="250007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Acessos</a:t>
            </a:r>
            <a:endParaRPr/>
          </a:p>
        </p:txBody>
      </p:sp>
      <p:sp>
        <p:nvSpPr>
          <p:cNvPr id="222" name="Google Shape;222;g2ec18ea9f4d_0_37"/>
          <p:cNvSpPr/>
          <p:nvPr/>
        </p:nvSpPr>
        <p:spPr>
          <a:xfrm>
            <a:off x="3840850" y="3654550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 e compartilhamento</a:t>
            </a:r>
            <a:endParaRPr/>
          </a:p>
        </p:txBody>
      </p:sp>
      <p:sp>
        <p:nvSpPr>
          <p:cNvPr id="223" name="Google Shape;223;g2ec18ea9f4d_0_37"/>
          <p:cNvSpPr/>
          <p:nvPr/>
        </p:nvSpPr>
        <p:spPr>
          <a:xfrm>
            <a:off x="3840850" y="480902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Perfis e roles</a:t>
            </a:r>
            <a:endParaRPr/>
          </a:p>
        </p:txBody>
      </p:sp>
      <p:sp>
        <p:nvSpPr>
          <p:cNvPr id="224" name="Google Shape;224;g2ec18ea9f4d_0_37"/>
          <p:cNvSpPr/>
          <p:nvPr/>
        </p:nvSpPr>
        <p:spPr>
          <a:xfrm>
            <a:off x="6460877" y="250007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</a:t>
            </a:r>
            <a:endParaRPr/>
          </a:p>
        </p:txBody>
      </p:sp>
      <p:sp>
        <p:nvSpPr>
          <p:cNvPr id="225" name="Google Shape;225;g2ec18ea9f4d_0_37"/>
          <p:cNvSpPr/>
          <p:nvPr/>
        </p:nvSpPr>
        <p:spPr>
          <a:xfrm>
            <a:off x="6460877" y="3654550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Aderência</a:t>
            </a:r>
            <a:r>
              <a:rPr lang="pt-BR"/>
              <a:t> às leis e regulamentos (LGPD, HIPAA, SBIS, DORA)</a:t>
            </a:r>
            <a:endParaRPr/>
          </a:p>
        </p:txBody>
      </p:sp>
      <p:sp>
        <p:nvSpPr>
          <p:cNvPr id="226" name="Google Shape;226;g2ec18ea9f4d_0_37"/>
          <p:cNvSpPr/>
          <p:nvPr/>
        </p:nvSpPr>
        <p:spPr>
          <a:xfrm>
            <a:off x="6460877" y="480902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</a:t>
            </a:r>
            <a:r>
              <a:rPr lang="pt-BR"/>
              <a:t>sensíveis</a:t>
            </a:r>
            <a:r>
              <a:rPr lang="pt-BR"/>
              <a:t>, encriptação e expurgo de dados</a:t>
            </a:r>
            <a:endParaRPr/>
          </a:p>
        </p:txBody>
      </p:sp>
      <p:sp>
        <p:nvSpPr>
          <p:cNvPr id="227" name="Google Shape;227;g2ec18ea9f4d_0_37"/>
          <p:cNvSpPr/>
          <p:nvPr/>
        </p:nvSpPr>
        <p:spPr>
          <a:xfrm>
            <a:off x="8993225" y="250007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das </a:t>
            </a:r>
            <a:r>
              <a:rPr lang="pt-BR"/>
              <a:t>políticas</a:t>
            </a:r>
            <a:r>
              <a:rPr lang="pt-BR"/>
              <a:t> e diretrizes em pipeline</a:t>
            </a:r>
            <a:endParaRPr/>
          </a:p>
        </p:txBody>
      </p:sp>
      <p:sp>
        <p:nvSpPr>
          <p:cNvPr id="228" name="Google Shape;228;g2ec18ea9f4d_0_37"/>
          <p:cNvSpPr/>
          <p:nvPr/>
        </p:nvSpPr>
        <p:spPr>
          <a:xfrm>
            <a:off x="8993225" y="364307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e alertas</a:t>
            </a:r>
            <a:endParaRPr/>
          </a:p>
        </p:txBody>
      </p:sp>
      <p:sp>
        <p:nvSpPr>
          <p:cNvPr id="229" name="Google Shape;229;g2ec18ea9f4d_0_37"/>
          <p:cNvSpPr/>
          <p:nvPr/>
        </p:nvSpPr>
        <p:spPr>
          <a:xfrm>
            <a:off x="8993225" y="4786075"/>
            <a:ext cx="2109000" cy="725400"/>
          </a:xfrm>
          <a:prstGeom prst="roundRect">
            <a:avLst>
              <a:gd fmla="val 56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Auditoria interna e externa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a8aa5f490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nesta aula</a:t>
            </a:r>
            <a:endParaRPr/>
          </a:p>
        </p:txBody>
      </p:sp>
      <p:sp>
        <p:nvSpPr>
          <p:cNvPr id="41" name="Google Shape;41;g2ea8aa5f490_0_0"/>
          <p:cNvSpPr txBox="1"/>
          <p:nvPr/>
        </p:nvSpPr>
        <p:spPr>
          <a:xfrm>
            <a:off x="527381" y="1198880"/>
            <a:ext cx="112332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Dimensionalidade dos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Ingestão 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Processamento e armazenamento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Governança, acessos e segurança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c18ea9f4d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nesta aula</a:t>
            </a:r>
            <a:endParaRPr/>
          </a:p>
        </p:txBody>
      </p:sp>
      <p:sp>
        <p:nvSpPr>
          <p:cNvPr id="47" name="Google Shape;47;g2ec18ea9f4d_0_0"/>
          <p:cNvSpPr txBox="1"/>
          <p:nvPr/>
        </p:nvSpPr>
        <p:spPr>
          <a:xfrm>
            <a:off x="527381" y="1198880"/>
            <a:ext cx="112332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Requisitos de negócio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Dimensionalidade dos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Ingestão 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Processamento e armazenamento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Governança, acessos e segurança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ea8aa5f490_0_5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Requisitos de negócio</a:t>
            </a:r>
            <a:endParaRPr/>
          </a:p>
        </p:txBody>
      </p:sp>
      <p:pic>
        <p:nvPicPr>
          <p:cNvPr id="53" name="Google Shape;53;g2ea8aa5f49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11600"/>
            <a:ext cx="4461550" cy="44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2ea8aa5f49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800" y="1885625"/>
            <a:ext cx="6274274" cy="3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c2ddd31ba_0_4"/>
          <p:cNvSpPr/>
          <p:nvPr/>
        </p:nvSpPr>
        <p:spPr>
          <a:xfrm>
            <a:off x="327175" y="1310775"/>
            <a:ext cx="2273100" cy="46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Requisitos dos intervenientes no sistema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49849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Precisamos de um novo sistema de vendas</a:t>
            </a:r>
            <a:endParaRPr sz="1100"/>
          </a:p>
          <a:p>
            <a:pPr indent="-249849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Precisamos que os dados sejam consistentes</a:t>
            </a:r>
            <a:endParaRPr sz="1100"/>
          </a:p>
          <a:p>
            <a:pPr indent="-249849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Precisamos de uma tela para inserir os dados de contato do cliente</a:t>
            </a:r>
            <a:endParaRPr sz="1100"/>
          </a:p>
          <a:p>
            <a:pPr indent="-249849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Precisamos que seja possível </a:t>
            </a:r>
            <a:r>
              <a:rPr lang="pt-BR" sz="1100"/>
              <a:t>atribuir</a:t>
            </a:r>
            <a:r>
              <a:rPr lang="pt-BR" sz="1100"/>
              <a:t> uma oportunidade de um cliente para outro vendedor</a:t>
            </a:r>
            <a:endParaRPr sz="1100"/>
          </a:p>
          <a:p>
            <a:pPr indent="-249849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Precisamos de um relatório com a previsão assertiva das vendas do próximo mês</a:t>
            </a:r>
            <a:endParaRPr sz="1100"/>
          </a:p>
          <a:p>
            <a:pPr indent="-249849" lvl="0" marL="8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Essa previsão de vendas deve ser segura e apenas pessoas autorizadas pode ver</a:t>
            </a:r>
            <a:endParaRPr sz="1100"/>
          </a:p>
        </p:txBody>
      </p:sp>
      <p:sp>
        <p:nvSpPr>
          <p:cNvPr id="60" name="Google Shape;60;g2ec2ddd31ba_0_4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Requisitos de negócio - Exemplos</a:t>
            </a:r>
            <a:endParaRPr/>
          </a:p>
        </p:txBody>
      </p:sp>
      <p:sp>
        <p:nvSpPr>
          <p:cNvPr id="61" name="Google Shape;61;g2ec2ddd31ba_0_4"/>
          <p:cNvSpPr/>
          <p:nvPr/>
        </p:nvSpPr>
        <p:spPr>
          <a:xfrm>
            <a:off x="2648598" y="1310775"/>
            <a:ext cx="2273100" cy="46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Casos de uso (Histórias do usuário)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Como CFO eu quero ver um relatório atualizado das previsões de vendas mensais para poder gerenciar meus recursos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Como diretor eu preciso de uma ferramenta para revisar e aprovar propostas para gerenciar minhas margens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Como gerente de vendas eu preciso de ter a possibilidade de redistribuir as oportunidades entre vendedores para poder alterar resolver alterações de plano e rotatividade</a:t>
            </a:r>
            <a:endParaRPr sz="1100"/>
          </a:p>
        </p:txBody>
      </p:sp>
      <p:sp>
        <p:nvSpPr>
          <p:cNvPr id="62" name="Google Shape;62;g2ec2ddd31ba_0_4"/>
          <p:cNvSpPr/>
          <p:nvPr/>
        </p:nvSpPr>
        <p:spPr>
          <a:xfrm>
            <a:off x="4970022" y="1310775"/>
            <a:ext cx="2273100" cy="46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Regras de negócio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Se um vendedor atingir 120% da sua meta de vendas indica para prêmio mensal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Se uma conta for re-distribuída para outro vendedor mais de 3 vezes avisa o gerente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Caso as previsão de vendas do próximo mês for abaixo da meta sinaliza o diretor</a:t>
            </a:r>
            <a:endParaRPr sz="1100"/>
          </a:p>
        </p:txBody>
      </p:sp>
      <p:sp>
        <p:nvSpPr>
          <p:cNvPr id="63" name="Google Shape;63;g2ec2ddd31ba_0_4"/>
          <p:cNvSpPr/>
          <p:nvPr/>
        </p:nvSpPr>
        <p:spPr>
          <a:xfrm>
            <a:off x="7279894" y="1310775"/>
            <a:ext cx="2273100" cy="46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Requisitos funcionais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sistema deve entregar um relatório diário de vendas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relatório de vendas deve ser enviado por mail para uma lista de distribuição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 tela de criação de encomendas deve ter um botão de cancelamento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campo de motivo de cancelamento é de preenchimento obrigatório</a:t>
            </a:r>
            <a:endParaRPr sz="1100"/>
          </a:p>
        </p:txBody>
      </p:sp>
      <p:sp>
        <p:nvSpPr>
          <p:cNvPr id="64" name="Google Shape;64;g2ec2ddd31ba_0_4"/>
          <p:cNvSpPr/>
          <p:nvPr/>
        </p:nvSpPr>
        <p:spPr>
          <a:xfrm>
            <a:off x="9607839" y="1310775"/>
            <a:ext cx="2273100" cy="46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Requisitos não funcionais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time de operações de TI será treinado para sustentação e suporte do sistema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 aplicação deve ter um runbook baseado na stack tecnológica escolhida</a:t>
            </a:r>
            <a:endParaRPr sz="1100"/>
          </a:p>
          <a:p>
            <a:pPr indent="-24984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grupo de operações deve ter uma escala de reporte de um incidente mediante a sua criticidade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c18ea9f4d_0_5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nesta aula</a:t>
            </a:r>
            <a:endParaRPr/>
          </a:p>
        </p:txBody>
      </p:sp>
      <p:sp>
        <p:nvSpPr>
          <p:cNvPr id="70" name="Google Shape;70;g2ec18ea9f4d_0_5"/>
          <p:cNvSpPr txBox="1"/>
          <p:nvPr/>
        </p:nvSpPr>
        <p:spPr>
          <a:xfrm>
            <a:off x="527381" y="1198880"/>
            <a:ext cx="112332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Dimensionalidade dos dados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Ingestão 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Processamento e armazenamento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Governança, acessos e segurança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c18ea9f4d_0_1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Dimensionalidade dos dados</a:t>
            </a:r>
            <a:endParaRPr/>
          </a:p>
        </p:txBody>
      </p:sp>
      <p:sp>
        <p:nvSpPr>
          <p:cNvPr id="76" name="Google Shape;76;g2ec18ea9f4d_0_10"/>
          <p:cNvSpPr txBox="1"/>
          <p:nvPr/>
        </p:nvSpPr>
        <p:spPr>
          <a:xfrm>
            <a:off x="581625" y="1202425"/>
            <a:ext cx="10087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</a:t>
            </a:r>
            <a:r>
              <a:rPr lang="pt-BR" sz="2000"/>
              <a:t> dimensionalidade de dados refere-se ao </a:t>
            </a:r>
            <a:r>
              <a:rPr b="1" lang="pt-BR" sz="2300"/>
              <a:t>número de atributos ou características</a:t>
            </a:r>
            <a:r>
              <a:rPr lang="pt-BR" sz="2000"/>
              <a:t> (também chamados de features) que cada ponto de dados possui.</a:t>
            </a:r>
            <a:endParaRPr sz="2000"/>
          </a:p>
        </p:txBody>
      </p:sp>
      <p:sp>
        <p:nvSpPr>
          <p:cNvPr id="77" name="Google Shape;77;g2ec18ea9f4d_0_10"/>
          <p:cNvSpPr txBox="1"/>
          <p:nvPr/>
        </p:nvSpPr>
        <p:spPr>
          <a:xfrm>
            <a:off x="550175" y="2028050"/>
            <a:ext cx="1008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Dados com alta dimensionalidade trazer vários desafios, entre eles:</a:t>
            </a:r>
            <a:endParaRPr sz="2000"/>
          </a:p>
        </p:txBody>
      </p:sp>
      <p:sp>
        <p:nvSpPr>
          <p:cNvPr id="78" name="Google Shape;78;g2ec18ea9f4d_0_10"/>
          <p:cNvSpPr/>
          <p:nvPr/>
        </p:nvSpPr>
        <p:spPr>
          <a:xfrm>
            <a:off x="615900" y="2604775"/>
            <a:ext cx="3292800" cy="21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Complexidade computacional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dimensões significam mais cálculos, o que pode aumentar o tempo de processamento.</a:t>
            </a:r>
            <a:endParaRPr/>
          </a:p>
        </p:txBody>
      </p:sp>
      <p:sp>
        <p:nvSpPr>
          <p:cNvPr id="79" name="Google Shape;79;g2ec18ea9f4d_0_10"/>
          <p:cNvSpPr/>
          <p:nvPr/>
        </p:nvSpPr>
        <p:spPr>
          <a:xfrm>
            <a:off x="4134400" y="2605592"/>
            <a:ext cx="3292800" cy="21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Maldição da dimensionalidade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À medida que o número de dimensões aumenta, o volume do espaço de dados cresce exponencialmente, tornando mais difícil encontrar padrões significativos</a:t>
            </a:r>
            <a:r>
              <a:rPr lang="pt-BR"/>
              <a:t>.</a:t>
            </a:r>
            <a:endParaRPr/>
          </a:p>
        </p:txBody>
      </p:sp>
      <p:sp>
        <p:nvSpPr>
          <p:cNvPr id="80" name="Google Shape;80;g2ec18ea9f4d_0_10"/>
          <p:cNvSpPr/>
          <p:nvPr/>
        </p:nvSpPr>
        <p:spPr>
          <a:xfrm>
            <a:off x="7715800" y="2605592"/>
            <a:ext cx="3292800" cy="21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Maldição da dimensionalidade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treinados de machine learning com muitos atributos podem se ajustar muito bem aos dados de treinamento, mas falhar em generalizar para novos dados.</a:t>
            </a:r>
            <a:endParaRPr/>
          </a:p>
        </p:txBody>
      </p:sp>
      <p:sp>
        <p:nvSpPr>
          <p:cNvPr id="81" name="Google Shape;81;g2ec18ea9f4d_0_10"/>
          <p:cNvSpPr txBox="1"/>
          <p:nvPr/>
        </p:nvSpPr>
        <p:spPr>
          <a:xfrm>
            <a:off x="550175" y="4923650"/>
            <a:ext cx="10087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Importante: 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Considerar apenas os atributos necessários para satisfazer os requisitos de negócio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Equilíbrio</a:t>
            </a:r>
            <a:r>
              <a:rPr lang="pt-BR" sz="1900"/>
              <a:t> na criação de entidades, seus atributos e relacionamentos</a:t>
            </a:r>
            <a:endParaRPr sz="1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c6e134a06_0_15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Exemplos de </a:t>
            </a:r>
            <a:r>
              <a:rPr lang="pt-BR"/>
              <a:t>Dimensionalidade dos dados</a:t>
            </a:r>
            <a:endParaRPr/>
          </a:p>
        </p:txBody>
      </p:sp>
      <p:sp>
        <p:nvSpPr>
          <p:cNvPr id="87" name="Google Shape;87;g2ec6e134a06_0_15"/>
          <p:cNvSpPr/>
          <p:nvPr/>
        </p:nvSpPr>
        <p:spPr>
          <a:xfrm>
            <a:off x="1225500" y="1385575"/>
            <a:ext cx="2876100" cy="2117400"/>
          </a:xfrm>
          <a:prstGeom prst="roundRect">
            <a:avLst>
              <a:gd fmla="val 557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Vendas de produtos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 do 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Categoria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da venda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Canal da venda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88" name="Google Shape;88;g2ec6e134a06_0_15"/>
          <p:cNvSpPr/>
          <p:nvPr/>
        </p:nvSpPr>
        <p:spPr>
          <a:xfrm>
            <a:off x="4349700" y="1385575"/>
            <a:ext cx="2876100" cy="2117400"/>
          </a:xfrm>
          <a:prstGeom prst="roundRect">
            <a:avLst>
              <a:gd fmla="val 557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Tratamento de saúde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 do paciente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Sexo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Anamnese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Medicamentos em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Doenças crónicas</a:t>
            </a:r>
            <a:endParaRPr/>
          </a:p>
        </p:txBody>
      </p:sp>
      <p:sp>
        <p:nvSpPr>
          <p:cNvPr id="89" name="Google Shape;89;g2ec6e134a06_0_15"/>
          <p:cNvSpPr/>
          <p:nvPr/>
        </p:nvSpPr>
        <p:spPr>
          <a:xfrm>
            <a:off x="7527025" y="1385575"/>
            <a:ext cx="2876100" cy="2117400"/>
          </a:xfrm>
          <a:prstGeom prst="roundRect">
            <a:avLst>
              <a:gd fmla="val 557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Tráfego de Website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 da página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 do visitante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 do tráfego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 Geográfica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e hora da visita</a:t>
            </a:r>
            <a:endParaRPr/>
          </a:p>
        </p:txBody>
      </p:sp>
      <p:sp>
        <p:nvSpPr>
          <p:cNvPr id="90" name="Google Shape;90;g2ec6e134a06_0_15"/>
          <p:cNvSpPr/>
          <p:nvPr/>
        </p:nvSpPr>
        <p:spPr>
          <a:xfrm>
            <a:off x="1225500" y="3671575"/>
            <a:ext cx="2876100" cy="2117400"/>
          </a:xfrm>
          <a:prstGeom prst="roundRect">
            <a:avLst>
              <a:gd fmla="val 5579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Vendas de produtos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(PK) </a:t>
            </a:r>
            <a:r>
              <a:rPr lang="pt-BR"/>
              <a:t>Id do produto 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 </a:t>
            </a:r>
            <a:r>
              <a:rPr lang="pt-BR">
                <a:solidFill>
                  <a:schemeClr val="dk1"/>
                </a:solidFill>
              </a:rPr>
              <a:t>[Varchar]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Categoria </a:t>
            </a:r>
            <a:r>
              <a:rPr lang="pt-BR">
                <a:solidFill>
                  <a:schemeClr val="dk1"/>
                </a:solidFill>
              </a:rPr>
              <a:t>[Varchar]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Região </a:t>
            </a:r>
            <a:r>
              <a:rPr lang="pt-BR">
                <a:solidFill>
                  <a:schemeClr val="dk1"/>
                </a:solidFill>
              </a:rPr>
              <a:t>[Varchar]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da venda </a:t>
            </a:r>
            <a:r>
              <a:rPr lang="pt-BR">
                <a:solidFill>
                  <a:schemeClr val="dk1"/>
                </a:solidFill>
              </a:rPr>
              <a:t>[Datetime]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Canal da venda </a:t>
            </a:r>
            <a:r>
              <a:rPr lang="pt-BR">
                <a:solidFill>
                  <a:schemeClr val="dk1"/>
                </a:solidFill>
              </a:rPr>
              <a:t>[Varchar]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Cliente </a:t>
            </a:r>
            <a:r>
              <a:rPr lang="pt-BR">
                <a:solidFill>
                  <a:schemeClr val="dk1"/>
                </a:solidFill>
              </a:rPr>
              <a:t>[Int]</a:t>
            </a:r>
            <a:endParaRPr/>
          </a:p>
        </p:txBody>
      </p:sp>
      <p:sp>
        <p:nvSpPr>
          <p:cNvPr id="91" name="Google Shape;91;g2ec6e134a06_0_15"/>
          <p:cNvSpPr/>
          <p:nvPr/>
        </p:nvSpPr>
        <p:spPr>
          <a:xfrm>
            <a:off x="4349700" y="3671575"/>
            <a:ext cx="2876100" cy="2117400"/>
          </a:xfrm>
          <a:prstGeom prst="roundRect">
            <a:avLst>
              <a:gd fmla="val 5579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Tratamento de saúde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(PK) </a:t>
            </a:r>
            <a:r>
              <a:rPr lang="pt-BR"/>
              <a:t>Id do paciente 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nascimento </a:t>
            </a:r>
            <a:r>
              <a:rPr lang="pt-BR">
                <a:solidFill>
                  <a:schemeClr val="dk1"/>
                </a:solidFill>
              </a:rPr>
              <a:t>[Date]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Sexo [Varchar]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Diagnóstico 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Anamnese [Varchar]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Prescrição 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Doenças crónicas [Varchar]</a:t>
            </a:r>
            <a:endParaRPr/>
          </a:p>
        </p:txBody>
      </p:sp>
      <p:sp>
        <p:nvSpPr>
          <p:cNvPr id="92" name="Google Shape;92;g2ec6e134a06_0_15"/>
          <p:cNvSpPr/>
          <p:nvPr/>
        </p:nvSpPr>
        <p:spPr>
          <a:xfrm>
            <a:off x="7527025" y="3671575"/>
            <a:ext cx="2876100" cy="2117400"/>
          </a:xfrm>
          <a:prstGeom prst="roundRect">
            <a:avLst>
              <a:gd fmla="val 5579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Tráfego de Website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(PK) </a:t>
            </a:r>
            <a:r>
              <a:rPr lang="pt-BR"/>
              <a:t>Id da página 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Id do visitante </a:t>
            </a:r>
            <a:r>
              <a:rPr lang="pt-BR">
                <a:solidFill>
                  <a:schemeClr val="dk1"/>
                </a:solidFill>
              </a:rPr>
              <a:t>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Fonte do tráfego </a:t>
            </a:r>
            <a:r>
              <a:rPr lang="pt-BR">
                <a:solidFill>
                  <a:schemeClr val="dk1"/>
                </a:solidFill>
              </a:rPr>
              <a:t>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(FK) Dispositivo </a:t>
            </a:r>
            <a:r>
              <a:rPr lang="pt-BR">
                <a:solidFill>
                  <a:schemeClr val="dk1"/>
                </a:solidFill>
              </a:rPr>
              <a:t>[Int]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 Geográfica </a:t>
            </a:r>
            <a:r>
              <a:rPr lang="pt-BR">
                <a:solidFill>
                  <a:schemeClr val="dk1"/>
                </a:solidFill>
              </a:rPr>
              <a:t>[Varchar]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e hora da visita </a:t>
            </a:r>
            <a:r>
              <a:rPr lang="pt-BR">
                <a:solidFill>
                  <a:schemeClr val="dk1"/>
                </a:solidFill>
              </a:rPr>
              <a:t>[Datatime]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18ea9f4d_0_14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nesta aula</a:t>
            </a:r>
            <a:endParaRPr/>
          </a:p>
        </p:txBody>
      </p:sp>
      <p:sp>
        <p:nvSpPr>
          <p:cNvPr id="98" name="Google Shape;98;g2ec18ea9f4d_0_14"/>
          <p:cNvSpPr txBox="1"/>
          <p:nvPr/>
        </p:nvSpPr>
        <p:spPr>
          <a:xfrm>
            <a:off x="527381" y="1198880"/>
            <a:ext cx="112332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Dimensionalidade dos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Ingestão e integração de dados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Processamento e armazenamento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Governança, acessos e segurança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