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0">
          <p15:clr>
            <a:srgbClr val="747775"/>
          </p15:clr>
        </p15:guide>
      </p15:sldGuideLst>
    </p:ext>
    <p:ext uri="GoogleSlidesCustomDataVersion2">
      <go:slidesCustomData xmlns:go="http://customooxmlschemas.google.com/" r:id="rId12" roundtripDataSignature="AMtx7mjV/L6jAHCZDpvpN69/l8YWnvJR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2" Type="http://customschemas.google.com/relationships/presentationmetadata" Target="metadata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ed5e516ff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" name="Google Shape;38;g2ed5e516ff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a8aa5f49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https://www.infotech.com/research/ss/build-a-data-architecture-roadmap</a:t>
            </a:r>
            <a:endParaRPr/>
          </a:p>
        </p:txBody>
      </p:sp>
      <p:sp>
        <p:nvSpPr>
          <p:cNvPr id="67" name="Google Shape;67;g2ea8aa5f49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corrido">
  <p:cSld name="Título e texto corrid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ea8b355c20_0_104"/>
          <p:cNvSpPr txBox="1"/>
          <p:nvPr>
            <p:ph type="ctrTitle"/>
          </p:nvPr>
        </p:nvSpPr>
        <p:spPr>
          <a:xfrm>
            <a:off x="415933" y="135831"/>
            <a:ext cx="114408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  <a:defRPr b="1" i="0" sz="4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eaa883779f_1_194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425" lIns="108850" spcFirstLastPara="1" rIns="108850" wrap="square" tIns="54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2eaa883779f_1_194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425" lIns="108850" spcFirstLastPara="1" rIns="108850" wrap="square" tIns="54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2eaa883779f_1_19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425" lIns="108850" spcFirstLastPara="1" rIns="108850" wrap="square" tIns="54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2">
            <a:alphaModFix/>
          </a:blip>
          <a:srcRect b="0" l="48224" r="0" t="0"/>
          <a:stretch/>
        </p:blipFill>
        <p:spPr>
          <a:xfrm>
            <a:off x="5879592" y="-1016"/>
            <a:ext cx="6312408" cy="686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0"/>
          <p:cNvPicPr preferRelativeResize="0"/>
          <p:nvPr/>
        </p:nvPicPr>
        <p:blipFill rotWithShape="1">
          <a:blip r:embed="rId3">
            <a:alphaModFix/>
          </a:blip>
          <a:srcRect b="0" l="0" r="84922" t="64662"/>
          <a:stretch/>
        </p:blipFill>
        <p:spPr>
          <a:xfrm>
            <a:off x="0" y="4425696"/>
            <a:ext cx="1838325" cy="24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0"/>
          <p:cNvPicPr preferRelativeResize="0"/>
          <p:nvPr/>
        </p:nvPicPr>
        <p:blipFill rotWithShape="1">
          <a:blip r:embed="rId4">
            <a:alphaModFix/>
          </a:blip>
          <a:srcRect b="14789" l="0" r="-7017" t="0"/>
          <a:stretch/>
        </p:blipFill>
        <p:spPr>
          <a:xfrm>
            <a:off x="801046" y="713766"/>
            <a:ext cx="1375226" cy="1147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/>
          <p:nvPr/>
        </p:nvSpPr>
        <p:spPr>
          <a:xfrm>
            <a:off x="0" y="2461486"/>
            <a:ext cx="12192000" cy="2238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61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1">
            <a:alphaModFix/>
          </a:blip>
          <a:srcRect b="85244" l="0" r="0" t="0"/>
          <a:stretch/>
        </p:blipFill>
        <p:spPr>
          <a:xfrm>
            <a:off x="0" y="1"/>
            <a:ext cx="12192001" cy="1014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4"/>
          <p:cNvPicPr preferRelativeResize="0"/>
          <p:nvPr/>
        </p:nvPicPr>
        <p:blipFill rotWithShape="1">
          <a:blip r:embed="rId2">
            <a:alphaModFix/>
          </a:blip>
          <a:srcRect b="-5288" l="0" r="32048" t="-1"/>
          <a:stretch/>
        </p:blipFill>
        <p:spPr>
          <a:xfrm>
            <a:off x="10429388" y="6147910"/>
            <a:ext cx="1449185" cy="52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4"/>
          <p:cNvSpPr/>
          <p:nvPr/>
        </p:nvSpPr>
        <p:spPr>
          <a:xfrm>
            <a:off x="238125" y="1133475"/>
            <a:ext cx="11715750" cy="4895850"/>
          </a:xfrm>
          <a:prstGeom prst="rect">
            <a:avLst/>
          </a:prstGeom>
          <a:noFill/>
          <a:ln cap="flat" cmpd="sng" w="12700">
            <a:solidFill>
              <a:srgbClr val="01BD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6B9E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011"/>
            <a:ext cx="12192000" cy="687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4"/>
          <p:cNvPicPr preferRelativeResize="0"/>
          <p:nvPr/>
        </p:nvPicPr>
        <p:blipFill rotWithShape="1">
          <a:blip r:embed="rId2">
            <a:alphaModFix/>
          </a:blip>
          <a:srcRect b="41409" l="39300" r="39575" t="26070"/>
          <a:stretch/>
        </p:blipFill>
        <p:spPr>
          <a:xfrm>
            <a:off x="4791456" y="1783080"/>
            <a:ext cx="2575502" cy="223683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/>
          <p:nvPr/>
        </p:nvSpPr>
        <p:spPr>
          <a:xfrm>
            <a:off x="-1" y="2384403"/>
            <a:ext cx="12192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pt-BR" sz="6000">
                <a:solidFill>
                  <a:srgbClr val="4A6B9E"/>
                </a:solidFill>
                <a:latin typeface="Trebuchet MS"/>
                <a:ea typeface="Trebuchet MS"/>
                <a:cs typeface="Trebuchet MS"/>
                <a:sym typeface="Trebuchet MS"/>
              </a:rPr>
              <a:t>Elaboração de uma arquitetura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-2" y="4135713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01BDC4"/>
                </a:solidFill>
                <a:latin typeface="Trebuchet MS"/>
                <a:ea typeface="Trebuchet MS"/>
                <a:cs typeface="Trebuchet MS"/>
                <a:sym typeface="Trebuchet MS"/>
              </a:rPr>
              <a:t>Marco Teixeira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ed5e516ffe_0_0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Elaboração de uma arquitetura de dados</a:t>
            </a:r>
            <a:endParaRPr/>
          </a:p>
        </p:txBody>
      </p:sp>
      <p:sp>
        <p:nvSpPr>
          <p:cNvPr id="41" name="Google Shape;41;g2ed5e516ffe_0_0"/>
          <p:cNvSpPr/>
          <p:nvPr/>
        </p:nvSpPr>
        <p:spPr>
          <a:xfrm>
            <a:off x="434125" y="1321275"/>
            <a:ext cx="4415400" cy="4498500"/>
          </a:xfrm>
          <a:prstGeom prst="roundRect">
            <a:avLst>
              <a:gd fmla="val 6567" name="adj"/>
            </a:avLst>
          </a:prstGeom>
          <a:solidFill>
            <a:srgbClr val="CFE2F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2ed5e516ffe_0_0"/>
          <p:cNvSpPr txBox="1"/>
          <p:nvPr/>
        </p:nvSpPr>
        <p:spPr>
          <a:xfrm>
            <a:off x="1537900" y="1333525"/>
            <a:ext cx="22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Estratégia de dados</a:t>
            </a:r>
            <a:endParaRPr sz="1600"/>
          </a:p>
        </p:txBody>
      </p:sp>
      <p:sp>
        <p:nvSpPr>
          <p:cNvPr id="43" name="Google Shape;43;g2ed5e516ffe_0_0"/>
          <p:cNvSpPr/>
          <p:nvPr/>
        </p:nvSpPr>
        <p:spPr>
          <a:xfrm>
            <a:off x="1575475" y="3128075"/>
            <a:ext cx="1117500" cy="5067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Plataforma</a:t>
            </a:r>
            <a:endParaRPr sz="1200"/>
          </a:p>
        </p:txBody>
      </p:sp>
      <p:sp>
        <p:nvSpPr>
          <p:cNvPr id="44" name="Google Shape;44;g2ed5e516ffe_0_0"/>
          <p:cNvSpPr/>
          <p:nvPr/>
        </p:nvSpPr>
        <p:spPr>
          <a:xfrm>
            <a:off x="2847129" y="3128075"/>
            <a:ext cx="1117500" cy="5067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Integração</a:t>
            </a:r>
            <a:endParaRPr sz="1200"/>
          </a:p>
        </p:txBody>
      </p:sp>
      <p:sp>
        <p:nvSpPr>
          <p:cNvPr id="45" name="Google Shape;45;g2ed5e516ffe_0_0"/>
          <p:cNvSpPr/>
          <p:nvPr/>
        </p:nvSpPr>
        <p:spPr>
          <a:xfrm>
            <a:off x="1575475" y="3713575"/>
            <a:ext cx="1117500" cy="5067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Governança</a:t>
            </a:r>
            <a:endParaRPr sz="1200"/>
          </a:p>
        </p:txBody>
      </p:sp>
      <p:sp>
        <p:nvSpPr>
          <p:cNvPr id="46" name="Google Shape;46;g2ed5e516ffe_0_0"/>
          <p:cNvSpPr/>
          <p:nvPr/>
        </p:nvSpPr>
        <p:spPr>
          <a:xfrm>
            <a:off x="2847125" y="3713575"/>
            <a:ext cx="1117500" cy="5067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Segurança</a:t>
            </a:r>
            <a:endParaRPr sz="1200"/>
          </a:p>
        </p:txBody>
      </p:sp>
      <p:sp>
        <p:nvSpPr>
          <p:cNvPr id="47" name="Google Shape;47;g2ed5e516ffe_0_0"/>
          <p:cNvSpPr/>
          <p:nvPr/>
        </p:nvSpPr>
        <p:spPr>
          <a:xfrm>
            <a:off x="2202575" y="4299075"/>
            <a:ext cx="1117500" cy="5067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FinOps</a:t>
            </a:r>
            <a:endParaRPr sz="1200"/>
          </a:p>
        </p:txBody>
      </p:sp>
      <p:sp>
        <p:nvSpPr>
          <p:cNvPr id="48" name="Google Shape;48;g2ed5e516ffe_0_0"/>
          <p:cNvSpPr/>
          <p:nvPr/>
        </p:nvSpPr>
        <p:spPr>
          <a:xfrm>
            <a:off x="740071" y="2056997"/>
            <a:ext cx="1117500" cy="5067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Aplicação</a:t>
            </a:r>
            <a:endParaRPr sz="1200"/>
          </a:p>
        </p:txBody>
      </p:sp>
      <p:sp>
        <p:nvSpPr>
          <p:cNvPr id="49" name="Google Shape;49;g2ed5e516ffe_0_0"/>
          <p:cNvSpPr/>
          <p:nvPr/>
        </p:nvSpPr>
        <p:spPr>
          <a:xfrm>
            <a:off x="3297335" y="2069981"/>
            <a:ext cx="1117500" cy="5067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00"/>
                </a:solidFill>
              </a:rPr>
              <a:t>Dashboards</a:t>
            </a:r>
            <a:endParaRPr sz="1200"/>
          </a:p>
        </p:txBody>
      </p:sp>
      <p:sp>
        <p:nvSpPr>
          <p:cNvPr id="50" name="Google Shape;50;g2ed5e516ffe_0_0"/>
          <p:cNvSpPr/>
          <p:nvPr/>
        </p:nvSpPr>
        <p:spPr>
          <a:xfrm>
            <a:off x="2006871" y="2056997"/>
            <a:ext cx="1117500" cy="5067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AI e Ciência de dados</a:t>
            </a:r>
            <a:endParaRPr sz="1200"/>
          </a:p>
        </p:txBody>
      </p:sp>
      <p:sp>
        <p:nvSpPr>
          <p:cNvPr id="51" name="Google Shape;51;g2ed5e516ffe_0_0"/>
          <p:cNvSpPr/>
          <p:nvPr/>
        </p:nvSpPr>
        <p:spPr>
          <a:xfrm>
            <a:off x="1277246" y="5141547"/>
            <a:ext cx="1117500" cy="5067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Capacitação</a:t>
            </a:r>
            <a:endParaRPr sz="1200"/>
          </a:p>
        </p:txBody>
      </p:sp>
      <p:sp>
        <p:nvSpPr>
          <p:cNvPr id="52" name="Google Shape;52;g2ed5e516ffe_0_0"/>
          <p:cNvSpPr/>
          <p:nvPr/>
        </p:nvSpPr>
        <p:spPr>
          <a:xfrm>
            <a:off x="2861771" y="5128572"/>
            <a:ext cx="1117500" cy="5067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Gestão de mudança</a:t>
            </a:r>
            <a:endParaRPr sz="1200"/>
          </a:p>
        </p:txBody>
      </p:sp>
      <p:sp>
        <p:nvSpPr>
          <p:cNvPr id="53" name="Google Shape;53;g2ed5e516ffe_0_0"/>
          <p:cNvSpPr/>
          <p:nvPr/>
        </p:nvSpPr>
        <p:spPr>
          <a:xfrm>
            <a:off x="655050" y="1782653"/>
            <a:ext cx="4026600" cy="91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4546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2ed5e516ffe_0_0"/>
          <p:cNvSpPr/>
          <p:nvPr/>
        </p:nvSpPr>
        <p:spPr>
          <a:xfrm>
            <a:off x="655050" y="2773247"/>
            <a:ext cx="4026600" cy="2082300"/>
          </a:xfrm>
          <a:prstGeom prst="roundRect">
            <a:avLst>
              <a:gd fmla="val 9064" name="adj"/>
            </a:avLst>
          </a:prstGeom>
          <a:noFill/>
          <a:ln cap="flat" cmpd="sng" w="9525">
            <a:solidFill>
              <a:srgbClr val="44546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2ed5e516ffe_0_0"/>
          <p:cNvSpPr/>
          <p:nvPr/>
        </p:nvSpPr>
        <p:spPr>
          <a:xfrm>
            <a:off x="663875" y="4928449"/>
            <a:ext cx="4026600" cy="82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4546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2ed5e516ffe_0_0"/>
          <p:cNvSpPr txBox="1"/>
          <p:nvPr/>
        </p:nvSpPr>
        <p:spPr>
          <a:xfrm>
            <a:off x="1156900" y="1714525"/>
            <a:ext cx="30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 e geração de valor</a:t>
            </a:r>
            <a:endParaRPr/>
          </a:p>
        </p:txBody>
      </p:sp>
      <p:sp>
        <p:nvSpPr>
          <p:cNvPr id="57" name="Google Shape;57;g2ed5e516ffe_0_0"/>
          <p:cNvSpPr txBox="1"/>
          <p:nvPr/>
        </p:nvSpPr>
        <p:spPr>
          <a:xfrm>
            <a:off x="1138724" y="2705125"/>
            <a:ext cx="30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Fundação técnica</a:t>
            </a:r>
            <a:endParaRPr/>
          </a:p>
        </p:txBody>
      </p:sp>
      <p:sp>
        <p:nvSpPr>
          <p:cNvPr id="58" name="Google Shape;58;g2ed5e516ffe_0_0"/>
          <p:cNvSpPr txBox="1"/>
          <p:nvPr/>
        </p:nvSpPr>
        <p:spPr>
          <a:xfrm>
            <a:off x="1138724" y="4838725"/>
            <a:ext cx="30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Cultura</a:t>
            </a:r>
            <a:endParaRPr/>
          </a:p>
        </p:txBody>
      </p:sp>
      <p:sp>
        <p:nvSpPr>
          <p:cNvPr id="59" name="Google Shape;59;g2ed5e516ffe_0_0"/>
          <p:cNvSpPr txBox="1"/>
          <p:nvPr/>
        </p:nvSpPr>
        <p:spPr>
          <a:xfrm>
            <a:off x="5087800" y="1269575"/>
            <a:ext cx="665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1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Identificar uma iniciativa de negócio alinhada aos objetivos estratégicos da empresa com alto retorno e nível de complexidade não muito alto</a:t>
            </a:r>
            <a:endParaRPr b="0" i="0" sz="17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2ed5e516ffe_0_0"/>
          <p:cNvSpPr txBox="1"/>
          <p:nvPr/>
        </p:nvSpPr>
        <p:spPr>
          <a:xfrm>
            <a:off x="5087800" y="2031575"/>
            <a:ext cx="665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1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Identificar um blueprint da arquitetura com principais ferramentas a serem avaliadas e implementadas para cada pacote da fundação técnica.</a:t>
            </a:r>
            <a:endParaRPr b="0" i="0" sz="17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2ed5e516ffe_0_0"/>
          <p:cNvSpPr txBox="1"/>
          <p:nvPr/>
        </p:nvSpPr>
        <p:spPr>
          <a:xfrm>
            <a:off x="5087800" y="3631775"/>
            <a:ext cx="665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1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Determinar a baseline da arquitetura ou situação atual da organização para melhor evolução de forma estruturada</a:t>
            </a:r>
            <a:r>
              <a:rPr lang="pt-BR" sz="1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7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2ed5e516ffe_0_0"/>
          <p:cNvSpPr txBox="1"/>
          <p:nvPr/>
        </p:nvSpPr>
        <p:spPr>
          <a:xfrm>
            <a:off x="5087800" y="2869775"/>
            <a:ext cx="665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1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Determinar as </a:t>
            </a:r>
            <a:r>
              <a:rPr lang="pt-BR" sz="1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métricas</a:t>
            </a:r>
            <a:r>
              <a:rPr lang="pt-BR" sz="1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e indicadores para medir o sucesso da implantação</a:t>
            </a:r>
            <a:r>
              <a:rPr lang="pt-BR" sz="1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7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g2ed5e516ffe_0_0"/>
          <p:cNvSpPr txBox="1"/>
          <p:nvPr/>
        </p:nvSpPr>
        <p:spPr>
          <a:xfrm>
            <a:off x="5087800" y="4469975"/>
            <a:ext cx="665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1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Determinar os níveis de capacitação e os perfis de profissionais a serem treinados</a:t>
            </a:r>
            <a:r>
              <a:rPr lang="pt-BR" sz="1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7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2ed5e516ffe_0_0"/>
          <p:cNvSpPr txBox="1"/>
          <p:nvPr/>
        </p:nvSpPr>
        <p:spPr>
          <a:xfrm>
            <a:off x="5087800" y="5192675"/>
            <a:ext cx="665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1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Criar o plano de comunicação, relatórios de acompanhamento e operação assistida junto do profissionais em cada fase</a:t>
            </a:r>
            <a:r>
              <a:rPr lang="pt-BR" sz="1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7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a8aa5f490_0_0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Elaboração de uma arquitetura de dados</a:t>
            </a:r>
            <a:endParaRPr/>
          </a:p>
        </p:txBody>
      </p:sp>
      <p:sp>
        <p:nvSpPr>
          <p:cNvPr id="70" name="Google Shape;70;g2ea8aa5f490_0_0"/>
          <p:cNvSpPr/>
          <p:nvPr/>
        </p:nvSpPr>
        <p:spPr>
          <a:xfrm>
            <a:off x="357925" y="1549875"/>
            <a:ext cx="2799000" cy="3879600"/>
          </a:xfrm>
          <a:prstGeom prst="roundRect">
            <a:avLst>
              <a:gd fmla="val 6567" name="adj"/>
            </a:avLst>
          </a:prstGeom>
          <a:solidFill>
            <a:srgbClr val="CFE2F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ea8aa5f490_0_0"/>
          <p:cNvSpPr txBox="1"/>
          <p:nvPr/>
        </p:nvSpPr>
        <p:spPr>
          <a:xfrm>
            <a:off x="553250" y="1552200"/>
            <a:ext cx="2486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Fase 1 - Setup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Planejamento e determinação de objetivos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Identificação de conteúdos e perfis para capacitação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Blueprint e ferramentas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comunicação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Identificação do piloto</a:t>
            </a:r>
            <a:endParaRPr/>
          </a:p>
        </p:txBody>
      </p:sp>
      <p:sp>
        <p:nvSpPr>
          <p:cNvPr id="72" name="Google Shape;72;g2ea8aa5f490_0_0"/>
          <p:cNvSpPr/>
          <p:nvPr/>
        </p:nvSpPr>
        <p:spPr>
          <a:xfrm>
            <a:off x="3248947" y="1549875"/>
            <a:ext cx="2799000" cy="3879600"/>
          </a:xfrm>
          <a:prstGeom prst="roundRect">
            <a:avLst>
              <a:gd fmla="val 6567" name="adj"/>
            </a:avLst>
          </a:prstGeom>
          <a:solidFill>
            <a:srgbClr val="CFE2F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2ea8aa5f490_0_0"/>
          <p:cNvSpPr txBox="1"/>
          <p:nvPr/>
        </p:nvSpPr>
        <p:spPr>
          <a:xfrm>
            <a:off x="3412791" y="1552200"/>
            <a:ext cx="2486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Fase 2 - Piloto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Implantação da arquitetura de </a:t>
            </a:r>
            <a:r>
              <a:rPr lang="pt-BR"/>
              <a:t>referência</a:t>
            </a:r>
            <a:r>
              <a:rPr lang="pt-BR"/>
              <a:t> e resolução do caso piloto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Treinamento nos departamentos envolvidos no caso piloto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Construção dos templates e produtização das soluções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Documentação. Definição e implantação de acessos</a:t>
            </a:r>
            <a:endParaRPr/>
          </a:p>
        </p:txBody>
      </p:sp>
      <p:sp>
        <p:nvSpPr>
          <p:cNvPr id="74" name="Google Shape;74;g2ea8aa5f490_0_0"/>
          <p:cNvSpPr/>
          <p:nvPr/>
        </p:nvSpPr>
        <p:spPr>
          <a:xfrm>
            <a:off x="6139970" y="1549875"/>
            <a:ext cx="2799000" cy="3879600"/>
          </a:xfrm>
          <a:prstGeom prst="roundRect">
            <a:avLst>
              <a:gd fmla="val 6567" name="adj"/>
            </a:avLst>
          </a:prstGeom>
          <a:solidFill>
            <a:srgbClr val="CFE2F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ea8aa5f490_0_0"/>
          <p:cNvSpPr txBox="1"/>
          <p:nvPr/>
        </p:nvSpPr>
        <p:spPr>
          <a:xfrm>
            <a:off x="6272333" y="1552200"/>
            <a:ext cx="2486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Fase 3 - Rollout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Expansão</a:t>
            </a:r>
            <a:r>
              <a:rPr lang="pt-BR"/>
              <a:t> da arquitetura para outros departamentos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dos templates e frameworks para agilizar o processo de desenvolvimento e implantação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Capacitação e gestão de mudança nos restantes departamentos com agentes multiplicadores e facilitadores</a:t>
            </a:r>
            <a:endParaRPr/>
          </a:p>
        </p:txBody>
      </p:sp>
      <p:sp>
        <p:nvSpPr>
          <p:cNvPr id="76" name="Google Shape;76;g2ea8aa5f490_0_0"/>
          <p:cNvSpPr/>
          <p:nvPr/>
        </p:nvSpPr>
        <p:spPr>
          <a:xfrm>
            <a:off x="9087700" y="1549875"/>
            <a:ext cx="2630400" cy="3783900"/>
          </a:xfrm>
          <a:prstGeom prst="roundRect">
            <a:avLst>
              <a:gd fmla="val 6567" name="adj"/>
            </a:avLst>
          </a:prstGeom>
          <a:solidFill>
            <a:srgbClr val="CFE2F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ea8aa5f490_0_0"/>
          <p:cNvSpPr txBox="1"/>
          <p:nvPr/>
        </p:nvSpPr>
        <p:spPr>
          <a:xfrm>
            <a:off x="9167917" y="1552943"/>
            <a:ext cx="2486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Fase 4 - Operação assistida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Acompanhamento próximo da operação da plataforma implantada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Monitoramento e alarmistica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e processo de evolução e correção da plataforma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escalada de atuação na resolução de problemas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e acompanhamento de SLA, SLI e SLO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6 - Fin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 - Título e tex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1 - Cap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2020-01-14T17:16:45Z</dcterms:created>
  <dc:creator>Fernando José Ferreira</dc:creator>
</cp:coreProperties>
</file>