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50" r:id="rId4"/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8" roundtripDataSignature="AMtx7miSMf9f8ZeS0S7P9Qv3sXbIcyAi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18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" name="Google Shape;3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ed60141821_0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g2ed60141821_0_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ea8aa5f49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" name="Google Shape;38;g2ea8aa5f49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ed6014182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" name="Google Shape;44;g2ed6014182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ed60141821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2ed60141821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ed60141821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g2ed60141821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d60141821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g2ed60141821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ed60141821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g2ed60141821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ed60141821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g2ed60141821_0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ed60141821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g2ed60141821_0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">
  <p:cSld name="Layout Personalizado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corrido">
  <p:cSld name="Título e texto corrido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2ea8b355c20_0_104"/>
          <p:cNvSpPr txBox="1"/>
          <p:nvPr>
            <p:ph type="ctrTitle"/>
          </p:nvPr>
        </p:nvSpPr>
        <p:spPr>
          <a:xfrm>
            <a:off x="415933" y="135831"/>
            <a:ext cx="114408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None/>
              <a:defRPr b="1" i="0" sz="4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2eaa883779f_1_194"/>
          <p:cNvSpPr txBox="1"/>
          <p:nvPr>
            <p:ph idx="10" type="dt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425" lIns="108850" spcFirstLastPara="1" rIns="108850" wrap="square" tIns="54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g2eaa883779f_1_194"/>
          <p:cNvSpPr txBox="1"/>
          <p:nvPr>
            <p:ph idx="11" type="ftr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425" lIns="108850" spcFirstLastPara="1" rIns="108850" wrap="square" tIns="54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g2eaa883779f_1_194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425" lIns="108850" spcFirstLastPara="1" rIns="108850" wrap="square" tIns="54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>
  <p:cSld name="Texto e Título Vertical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>
  <p:cSld name="Texto e Título Vertical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7.jpg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.xml"/><Relationship Id="rId6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5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0"/>
          <p:cNvPicPr preferRelativeResize="0"/>
          <p:nvPr/>
        </p:nvPicPr>
        <p:blipFill rotWithShape="1">
          <a:blip r:embed="rId2">
            <a:alphaModFix/>
          </a:blip>
          <a:srcRect b="0" l="48224" r="0" t="0"/>
          <a:stretch/>
        </p:blipFill>
        <p:spPr>
          <a:xfrm>
            <a:off x="5879592" y="-1016"/>
            <a:ext cx="6312408" cy="6860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0"/>
          <p:cNvPicPr preferRelativeResize="0"/>
          <p:nvPr/>
        </p:nvPicPr>
        <p:blipFill rotWithShape="1">
          <a:blip r:embed="rId3">
            <a:alphaModFix/>
          </a:blip>
          <a:srcRect b="0" l="0" r="84922" t="64662"/>
          <a:stretch/>
        </p:blipFill>
        <p:spPr>
          <a:xfrm>
            <a:off x="0" y="4425696"/>
            <a:ext cx="1838325" cy="242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0"/>
          <p:cNvPicPr preferRelativeResize="0"/>
          <p:nvPr/>
        </p:nvPicPr>
        <p:blipFill rotWithShape="1">
          <a:blip r:embed="rId4">
            <a:alphaModFix/>
          </a:blip>
          <a:srcRect b="14789" l="0" r="-7017" t="0"/>
          <a:stretch/>
        </p:blipFill>
        <p:spPr>
          <a:xfrm>
            <a:off x="801046" y="713766"/>
            <a:ext cx="1375226" cy="114742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0"/>
          <p:cNvSpPr/>
          <p:nvPr/>
        </p:nvSpPr>
        <p:spPr>
          <a:xfrm>
            <a:off x="0" y="2461486"/>
            <a:ext cx="12192000" cy="22383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61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4"/>
          <p:cNvPicPr preferRelativeResize="0"/>
          <p:nvPr/>
        </p:nvPicPr>
        <p:blipFill rotWithShape="1">
          <a:blip r:embed="rId1">
            <a:alphaModFix/>
          </a:blip>
          <a:srcRect b="85244" l="0" r="0" t="0"/>
          <a:stretch/>
        </p:blipFill>
        <p:spPr>
          <a:xfrm>
            <a:off x="0" y="1"/>
            <a:ext cx="12192001" cy="1014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4"/>
          <p:cNvPicPr preferRelativeResize="0"/>
          <p:nvPr/>
        </p:nvPicPr>
        <p:blipFill rotWithShape="1">
          <a:blip r:embed="rId2">
            <a:alphaModFix/>
          </a:blip>
          <a:srcRect b="-5288" l="0" r="32048" t="-1"/>
          <a:stretch/>
        </p:blipFill>
        <p:spPr>
          <a:xfrm>
            <a:off x="10429388" y="6147910"/>
            <a:ext cx="1449185" cy="52479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4"/>
          <p:cNvSpPr/>
          <p:nvPr/>
        </p:nvSpPr>
        <p:spPr>
          <a:xfrm>
            <a:off x="238125" y="1133475"/>
            <a:ext cx="11715750" cy="4895850"/>
          </a:xfrm>
          <a:prstGeom prst="rect">
            <a:avLst/>
          </a:prstGeom>
          <a:noFill/>
          <a:ln cap="flat" cmpd="sng" w="12700">
            <a:solidFill>
              <a:srgbClr val="01BD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6B9E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2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10011"/>
            <a:ext cx="12192000" cy="6878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24"/>
          <p:cNvPicPr preferRelativeResize="0"/>
          <p:nvPr/>
        </p:nvPicPr>
        <p:blipFill rotWithShape="1">
          <a:blip r:embed="rId2">
            <a:alphaModFix/>
          </a:blip>
          <a:srcRect b="41409" l="39300" r="39575" t="26070"/>
          <a:stretch/>
        </p:blipFill>
        <p:spPr>
          <a:xfrm>
            <a:off x="4791456" y="1783080"/>
            <a:ext cx="2575502" cy="223683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6.png"/><Relationship Id="rId10" Type="http://schemas.openxmlformats.org/officeDocument/2006/relationships/image" Target="../media/image15.png"/><Relationship Id="rId9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9.png"/><Relationship Id="rId7" Type="http://schemas.openxmlformats.org/officeDocument/2006/relationships/image" Target="../media/image8.png"/><Relationship Id="rId8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"/>
          <p:cNvSpPr txBox="1"/>
          <p:nvPr/>
        </p:nvSpPr>
        <p:spPr>
          <a:xfrm>
            <a:off x="-1" y="2917803"/>
            <a:ext cx="12192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pt-BR" sz="6000">
                <a:solidFill>
                  <a:srgbClr val="4A6B9E"/>
                </a:solidFill>
                <a:latin typeface="Trebuchet MS"/>
                <a:ea typeface="Trebuchet MS"/>
                <a:cs typeface="Trebuchet MS"/>
                <a:sym typeface="Trebuchet MS"/>
              </a:rPr>
              <a:t>Arquiteturas de referência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"/>
          <p:cNvSpPr txBox="1"/>
          <p:nvPr/>
        </p:nvSpPr>
        <p:spPr>
          <a:xfrm>
            <a:off x="-2" y="3907113"/>
            <a:ext cx="1219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01BDC4"/>
                </a:solidFill>
                <a:latin typeface="Trebuchet MS"/>
                <a:ea typeface="Trebuchet MS"/>
                <a:cs typeface="Trebuchet MS"/>
                <a:sym typeface="Trebuchet MS"/>
              </a:rPr>
              <a:t>Marco Teixeira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ed60141821_0_62"/>
          <p:cNvSpPr txBox="1"/>
          <p:nvPr>
            <p:ph type="ctrTitle"/>
          </p:nvPr>
        </p:nvSpPr>
        <p:spPr>
          <a:xfrm>
            <a:off x="0" y="2"/>
            <a:ext cx="15254400" cy="10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None/>
            </a:pPr>
            <a:r>
              <a:rPr lang="pt-BR"/>
              <a:t>Data Visualization e Business Intelligence</a:t>
            </a:r>
            <a:endParaRPr/>
          </a:p>
        </p:txBody>
      </p:sp>
      <p:sp>
        <p:nvSpPr>
          <p:cNvPr id="213" name="Google Shape;213;g2ed60141821_0_62"/>
          <p:cNvSpPr/>
          <p:nvPr/>
        </p:nvSpPr>
        <p:spPr>
          <a:xfrm>
            <a:off x="2373400" y="1672200"/>
            <a:ext cx="5431800" cy="35250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2ed60141821_0_62"/>
          <p:cNvSpPr/>
          <p:nvPr/>
        </p:nvSpPr>
        <p:spPr>
          <a:xfrm>
            <a:off x="2623000" y="2196975"/>
            <a:ext cx="906600" cy="22800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Ingestão</a:t>
            </a:r>
            <a:endParaRPr sz="1100"/>
          </a:p>
        </p:txBody>
      </p:sp>
      <p:sp>
        <p:nvSpPr>
          <p:cNvPr id="215" name="Google Shape;215;g2ed60141821_0_62"/>
          <p:cNvSpPr/>
          <p:nvPr/>
        </p:nvSpPr>
        <p:spPr>
          <a:xfrm>
            <a:off x="3616300" y="2196975"/>
            <a:ext cx="2107800" cy="22800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16" name="Google Shape;216;g2ed60141821_0_62"/>
          <p:cNvSpPr/>
          <p:nvPr/>
        </p:nvSpPr>
        <p:spPr>
          <a:xfrm>
            <a:off x="3692500" y="2621799"/>
            <a:ext cx="1937100" cy="4242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Repositório por camadas</a:t>
            </a:r>
            <a:endParaRPr sz="1100"/>
          </a:p>
        </p:txBody>
      </p:sp>
      <p:sp>
        <p:nvSpPr>
          <p:cNvPr id="217" name="Google Shape;217;g2ed60141821_0_62"/>
          <p:cNvSpPr/>
          <p:nvPr/>
        </p:nvSpPr>
        <p:spPr>
          <a:xfrm>
            <a:off x="3692500" y="3045762"/>
            <a:ext cx="1937100" cy="3939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Processamento Batch</a:t>
            </a:r>
            <a:endParaRPr sz="1100"/>
          </a:p>
        </p:txBody>
      </p:sp>
      <p:sp>
        <p:nvSpPr>
          <p:cNvPr id="218" name="Google Shape;218;g2ed60141821_0_62"/>
          <p:cNvSpPr txBox="1"/>
          <p:nvPr/>
        </p:nvSpPr>
        <p:spPr>
          <a:xfrm>
            <a:off x="3714550" y="1672200"/>
            <a:ext cx="237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PLATAFORMA DE DADOS</a:t>
            </a:r>
            <a:endParaRPr sz="1200"/>
          </a:p>
        </p:txBody>
      </p:sp>
      <p:sp>
        <p:nvSpPr>
          <p:cNvPr id="219" name="Google Shape;219;g2ed60141821_0_62"/>
          <p:cNvSpPr txBox="1"/>
          <p:nvPr/>
        </p:nvSpPr>
        <p:spPr>
          <a:xfrm>
            <a:off x="3647759" y="2152234"/>
            <a:ext cx="906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Producer</a:t>
            </a:r>
            <a:endParaRPr sz="1100"/>
          </a:p>
        </p:txBody>
      </p:sp>
      <p:sp>
        <p:nvSpPr>
          <p:cNvPr id="220" name="Google Shape;220;g2ed60141821_0_62"/>
          <p:cNvSpPr/>
          <p:nvPr/>
        </p:nvSpPr>
        <p:spPr>
          <a:xfrm>
            <a:off x="5826100" y="2196975"/>
            <a:ext cx="1659600" cy="22800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21" name="Google Shape;221;g2ed60141821_0_62"/>
          <p:cNvSpPr txBox="1"/>
          <p:nvPr/>
        </p:nvSpPr>
        <p:spPr>
          <a:xfrm>
            <a:off x="5857559" y="2152234"/>
            <a:ext cx="906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Consumer</a:t>
            </a:r>
            <a:endParaRPr sz="1100"/>
          </a:p>
        </p:txBody>
      </p:sp>
      <p:sp>
        <p:nvSpPr>
          <p:cNvPr id="222" name="Google Shape;222;g2ed60141821_0_62"/>
          <p:cNvSpPr/>
          <p:nvPr/>
        </p:nvSpPr>
        <p:spPr>
          <a:xfrm>
            <a:off x="5917880" y="2997575"/>
            <a:ext cx="1451400" cy="4242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Catálogo produtos de dados</a:t>
            </a:r>
            <a:endParaRPr sz="900"/>
          </a:p>
        </p:txBody>
      </p:sp>
      <p:sp>
        <p:nvSpPr>
          <p:cNvPr id="223" name="Google Shape;223;g2ed60141821_0_62"/>
          <p:cNvSpPr/>
          <p:nvPr/>
        </p:nvSpPr>
        <p:spPr>
          <a:xfrm>
            <a:off x="5921200" y="3426600"/>
            <a:ext cx="1451400" cy="4242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Banco de dados em memória</a:t>
            </a:r>
            <a:endParaRPr sz="900"/>
          </a:p>
        </p:txBody>
      </p:sp>
      <p:sp>
        <p:nvSpPr>
          <p:cNvPr id="224" name="Google Shape;224;g2ed60141821_0_62"/>
          <p:cNvSpPr/>
          <p:nvPr/>
        </p:nvSpPr>
        <p:spPr>
          <a:xfrm>
            <a:off x="3693642" y="3453182"/>
            <a:ext cx="1937100" cy="3939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Processamento NRT</a:t>
            </a:r>
            <a:endParaRPr sz="1100"/>
          </a:p>
        </p:txBody>
      </p:sp>
      <p:sp>
        <p:nvSpPr>
          <p:cNvPr id="225" name="Google Shape;225;g2ed60141821_0_62"/>
          <p:cNvSpPr/>
          <p:nvPr/>
        </p:nvSpPr>
        <p:spPr>
          <a:xfrm>
            <a:off x="5921200" y="2571700"/>
            <a:ext cx="750000" cy="4242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Orientado ao evento</a:t>
            </a:r>
            <a:endParaRPr sz="900"/>
          </a:p>
        </p:txBody>
      </p:sp>
      <p:sp>
        <p:nvSpPr>
          <p:cNvPr id="226" name="Google Shape;226;g2ed60141821_0_62"/>
          <p:cNvSpPr/>
          <p:nvPr/>
        </p:nvSpPr>
        <p:spPr>
          <a:xfrm>
            <a:off x="6638435" y="2571700"/>
            <a:ext cx="734100" cy="4242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API / GraphQL</a:t>
            </a:r>
            <a:endParaRPr sz="900"/>
          </a:p>
        </p:txBody>
      </p:sp>
      <p:sp>
        <p:nvSpPr>
          <p:cNvPr id="227" name="Google Shape;227;g2ed60141821_0_62"/>
          <p:cNvSpPr/>
          <p:nvPr/>
        </p:nvSpPr>
        <p:spPr>
          <a:xfrm>
            <a:off x="8035900" y="1663575"/>
            <a:ext cx="1659600" cy="35250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28" name="Google Shape;228;g2ed60141821_0_62"/>
          <p:cNvSpPr txBox="1"/>
          <p:nvPr/>
        </p:nvSpPr>
        <p:spPr>
          <a:xfrm>
            <a:off x="8362750" y="1672200"/>
            <a:ext cx="90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DATA VIZ</a:t>
            </a:r>
            <a:endParaRPr sz="1200"/>
          </a:p>
        </p:txBody>
      </p:sp>
      <p:sp>
        <p:nvSpPr>
          <p:cNvPr id="229" name="Google Shape;229;g2ed60141821_0_62"/>
          <p:cNvSpPr/>
          <p:nvPr/>
        </p:nvSpPr>
        <p:spPr>
          <a:xfrm>
            <a:off x="8203680" y="2236420"/>
            <a:ext cx="1318200" cy="4242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Serviços / Aplicações</a:t>
            </a:r>
            <a:endParaRPr sz="900"/>
          </a:p>
        </p:txBody>
      </p:sp>
      <p:sp>
        <p:nvSpPr>
          <p:cNvPr id="230" name="Google Shape;230;g2ed60141821_0_62"/>
          <p:cNvSpPr/>
          <p:nvPr/>
        </p:nvSpPr>
        <p:spPr>
          <a:xfrm>
            <a:off x="8203680" y="2998420"/>
            <a:ext cx="1318200" cy="4242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Dashboards</a:t>
            </a:r>
            <a:endParaRPr sz="900"/>
          </a:p>
        </p:txBody>
      </p:sp>
      <p:sp>
        <p:nvSpPr>
          <p:cNvPr id="231" name="Google Shape;231;g2ed60141821_0_62"/>
          <p:cNvSpPr/>
          <p:nvPr/>
        </p:nvSpPr>
        <p:spPr>
          <a:xfrm>
            <a:off x="8203680" y="3836620"/>
            <a:ext cx="1318200" cy="4242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Dashboards tempo real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Alarmistica</a:t>
            </a:r>
            <a:endParaRPr sz="900"/>
          </a:p>
        </p:txBody>
      </p:sp>
      <p:cxnSp>
        <p:nvCxnSpPr>
          <p:cNvPr id="232" name="Google Shape;232;g2ed60141821_0_62"/>
          <p:cNvCxnSpPr>
            <a:stCxn id="225" idx="0"/>
            <a:endCxn id="229" idx="1"/>
          </p:cNvCxnSpPr>
          <p:nvPr/>
        </p:nvCxnSpPr>
        <p:spPr>
          <a:xfrm rot="-5400000">
            <a:off x="7188250" y="1556350"/>
            <a:ext cx="123300" cy="1907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g2ed60141821_0_62"/>
          <p:cNvCxnSpPr>
            <a:stCxn id="226" idx="0"/>
            <a:endCxn id="229" idx="1"/>
          </p:cNvCxnSpPr>
          <p:nvPr/>
        </p:nvCxnSpPr>
        <p:spPr>
          <a:xfrm rot="-5400000">
            <a:off x="7542935" y="1910950"/>
            <a:ext cx="123300" cy="1198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4" name="Google Shape;234;g2ed60141821_0_62"/>
          <p:cNvCxnSpPr>
            <a:stCxn id="222" idx="3"/>
            <a:endCxn id="230" idx="1"/>
          </p:cNvCxnSpPr>
          <p:nvPr/>
        </p:nvCxnSpPr>
        <p:spPr>
          <a:xfrm>
            <a:off x="7369280" y="3209675"/>
            <a:ext cx="834300" cy="9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5" name="Google Shape;235;g2ed60141821_0_62"/>
          <p:cNvCxnSpPr>
            <a:stCxn id="223" idx="3"/>
            <a:endCxn id="231" idx="1"/>
          </p:cNvCxnSpPr>
          <p:nvPr/>
        </p:nvCxnSpPr>
        <p:spPr>
          <a:xfrm>
            <a:off x="7372600" y="3638700"/>
            <a:ext cx="831000" cy="410100"/>
          </a:xfrm>
          <a:prstGeom prst="bentConnector3">
            <a:avLst>
              <a:gd fmla="val 6424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2ea8aa5f490_0_0"/>
          <p:cNvSpPr txBox="1"/>
          <p:nvPr>
            <p:ph type="ctrTitle"/>
          </p:nvPr>
        </p:nvSpPr>
        <p:spPr>
          <a:xfrm>
            <a:off x="0" y="2"/>
            <a:ext cx="15254400" cy="10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None/>
            </a:pPr>
            <a:r>
              <a:rPr lang="pt-BR"/>
              <a:t>O que vamos abordar neste tópico</a:t>
            </a:r>
            <a:endParaRPr/>
          </a:p>
        </p:txBody>
      </p:sp>
      <p:sp>
        <p:nvSpPr>
          <p:cNvPr id="41" name="Google Shape;41;g2ea8aa5f490_0_0"/>
          <p:cNvSpPr txBox="1"/>
          <p:nvPr/>
        </p:nvSpPr>
        <p:spPr>
          <a:xfrm>
            <a:off x="527381" y="1732280"/>
            <a:ext cx="11233200" cy="36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Integração de dados</a:t>
            </a:r>
            <a:endParaRPr b="0" i="0" sz="33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0" i="0" sz="33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Data Lake, Data Warehouse e Data Lake house</a:t>
            </a:r>
            <a:endParaRPr b="0" i="0" sz="33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0" i="0" sz="33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Machine Learning e ciência de dados</a:t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Data Visualization e Business Intelligence</a:t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ed60141821_0_0"/>
          <p:cNvSpPr txBox="1"/>
          <p:nvPr>
            <p:ph type="ctrTitle"/>
          </p:nvPr>
        </p:nvSpPr>
        <p:spPr>
          <a:xfrm>
            <a:off x="0" y="2"/>
            <a:ext cx="15254400" cy="10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None/>
            </a:pPr>
            <a:r>
              <a:rPr lang="pt-BR"/>
              <a:t>O que vamos abordar neste tópico</a:t>
            </a:r>
            <a:endParaRPr/>
          </a:p>
        </p:txBody>
      </p:sp>
      <p:sp>
        <p:nvSpPr>
          <p:cNvPr id="47" name="Google Shape;47;g2ed60141821_0_0"/>
          <p:cNvSpPr txBox="1"/>
          <p:nvPr/>
        </p:nvSpPr>
        <p:spPr>
          <a:xfrm>
            <a:off x="527381" y="1732280"/>
            <a:ext cx="11233200" cy="36786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chemeClr val="lt1"/>
                </a:solidFill>
                <a:highlight>
                  <a:schemeClr val="accent1"/>
                </a:highlight>
                <a:latin typeface="Calibri"/>
                <a:ea typeface="Calibri"/>
                <a:cs typeface="Calibri"/>
                <a:sym typeface="Calibri"/>
              </a:rPr>
              <a:t>Integração de dados</a:t>
            </a:r>
            <a:endParaRPr b="0" i="0" sz="3300" u="none" cap="none" strike="noStrike">
              <a:solidFill>
                <a:schemeClr val="lt1"/>
              </a:solidFill>
              <a:highlight>
                <a:schemeClr val="accen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0" i="0" sz="33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Data Lake, Data Warehouse e Data Lake house</a:t>
            </a:r>
            <a:endParaRPr b="0" i="0" sz="33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0" i="0" sz="33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Machine Learning e ciência de dados</a:t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Data Visualization e Business Intelligence</a:t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ed60141821_0_5"/>
          <p:cNvSpPr txBox="1"/>
          <p:nvPr>
            <p:ph type="ctrTitle"/>
          </p:nvPr>
        </p:nvSpPr>
        <p:spPr>
          <a:xfrm>
            <a:off x="0" y="2"/>
            <a:ext cx="15254400" cy="10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None/>
            </a:pPr>
            <a:r>
              <a:rPr lang="pt-BR"/>
              <a:t>Integração de dados</a:t>
            </a:r>
            <a:endParaRPr/>
          </a:p>
        </p:txBody>
      </p:sp>
      <p:sp>
        <p:nvSpPr>
          <p:cNvPr id="53" name="Google Shape;53;g2ed60141821_0_5"/>
          <p:cNvSpPr/>
          <p:nvPr/>
        </p:nvSpPr>
        <p:spPr>
          <a:xfrm>
            <a:off x="455800" y="1318475"/>
            <a:ext cx="3638700" cy="26103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g2ed60141821_0_5"/>
          <p:cNvSpPr txBox="1"/>
          <p:nvPr/>
        </p:nvSpPr>
        <p:spPr>
          <a:xfrm>
            <a:off x="608200" y="1318475"/>
            <a:ext cx="210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SERVIÇO PRODUTOR</a:t>
            </a:r>
            <a:endParaRPr sz="1200"/>
          </a:p>
        </p:txBody>
      </p:sp>
      <p:sp>
        <p:nvSpPr>
          <p:cNvPr id="55" name="Google Shape;55;g2ed60141821_0_5"/>
          <p:cNvSpPr/>
          <p:nvPr/>
        </p:nvSpPr>
        <p:spPr>
          <a:xfrm>
            <a:off x="510325" y="3017939"/>
            <a:ext cx="1136700" cy="8178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Bases de dados relacionais</a:t>
            </a:r>
            <a:endParaRPr sz="1100"/>
          </a:p>
        </p:txBody>
      </p:sp>
      <p:sp>
        <p:nvSpPr>
          <p:cNvPr id="56" name="Google Shape;56;g2ed60141821_0_5"/>
          <p:cNvSpPr/>
          <p:nvPr/>
        </p:nvSpPr>
        <p:spPr>
          <a:xfrm>
            <a:off x="1647038" y="3017939"/>
            <a:ext cx="1136700" cy="8178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Bases de dados No SQL</a:t>
            </a:r>
            <a:endParaRPr sz="1100"/>
          </a:p>
        </p:txBody>
      </p:sp>
      <p:sp>
        <p:nvSpPr>
          <p:cNvPr id="57" name="Google Shape;57;g2ed60141821_0_5"/>
          <p:cNvSpPr/>
          <p:nvPr/>
        </p:nvSpPr>
        <p:spPr>
          <a:xfrm>
            <a:off x="1647038" y="2204072"/>
            <a:ext cx="1136700" cy="8178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Arquivos estruturados/ semiestruturados</a:t>
            </a:r>
            <a:endParaRPr sz="1100"/>
          </a:p>
        </p:txBody>
      </p:sp>
      <p:sp>
        <p:nvSpPr>
          <p:cNvPr id="58" name="Google Shape;58;g2ed60141821_0_5"/>
          <p:cNvSpPr/>
          <p:nvPr/>
        </p:nvSpPr>
        <p:spPr>
          <a:xfrm>
            <a:off x="510325" y="2204072"/>
            <a:ext cx="1136700" cy="8178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Arquivos não estruturados (audio, video)</a:t>
            </a:r>
            <a:endParaRPr sz="1100"/>
          </a:p>
        </p:txBody>
      </p:sp>
      <p:sp>
        <p:nvSpPr>
          <p:cNvPr id="59" name="Google Shape;59;g2ed60141821_0_5"/>
          <p:cNvSpPr/>
          <p:nvPr/>
        </p:nvSpPr>
        <p:spPr>
          <a:xfrm>
            <a:off x="2906800" y="1376500"/>
            <a:ext cx="1090500" cy="8178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Envio de dados por demanda</a:t>
            </a:r>
            <a:endParaRPr sz="1100"/>
          </a:p>
        </p:txBody>
      </p:sp>
      <p:sp>
        <p:nvSpPr>
          <p:cNvPr id="60" name="Google Shape;60;g2ed60141821_0_5"/>
          <p:cNvSpPr/>
          <p:nvPr/>
        </p:nvSpPr>
        <p:spPr>
          <a:xfrm>
            <a:off x="2906800" y="2194300"/>
            <a:ext cx="1090500" cy="8178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Envio de dados por evento</a:t>
            </a:r>
            <a:endParaRPr sz="1100"/>
          </a:p>
        </p:txBody>
      </p:sp>
      <p:sp>
        <p:nvSpPr>
          <p:cNvPr id="61" name="Google Shape;61;g2ed60141821_0_5"/>
          <p:cNvSpPr/>
          <p:nvPr/>
        </p:nvSpPr>
        <p:spPr>
          <a:xfrm>
            <a:off x="2906800" y="3012100"/>
            <a:ext cx="1090500" cy="8178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Processos de ingestão de dados para DL/DW</a:t>
            </a:r>
            <a:endParaRPr sz="1100"/>
          </a:p>
        </p:txBody>
      </p:sp>
      <p:sp>
        <p:nvSpPr>
          <p:cNvPr id="62" name="Google Shape;62;g2ed60141821_0_5"/>
          <p:cNvSpPr/>
          <p:nvPr/>
        </p:nvSpPr>
        <p:spPr>
          <a:xfrm>
            <a:off x="8165275" y="1350117"/>
            <a:ext cx="3638700" cy="26103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g2ed60141821_0_5"/>
          <p:cNvSpPr txBox="1"/>
          <p:nvPr/>
        </p:nvSpPr>
        <p:spPr>
          <a:xfrm>
            <a:off x="9384475" y="1356100"/>
            <a:ext cx="248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SERVIÇO CONSUMIDOR</a:t>
            </a:r>
            <a:endParaRPr sz="1200"/>
          </a:p>
        </p:txBody>
      </p:sp>
      <p:sp>
        <p:nvSpPr>
          <p:cNvPr id="64" name="Google Shape;64;g2ed60141821_0_5"/>
          <p:cNvSpPr/>
          <p:nvPr/>
        </p:nvSpPr>
        <p:spPr>
          <a:xfrm>
            <a:off x="9439000" y="3055564"/>
            <a:ext cx="1136700" cy="8178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Bases de dados relacionais</a:t>
            </a:r>
            <a:endParaRPr sz="1100"/>
          </a:p>
        </p:txBody>
      </p:sp>
      <p:sp>
        <p:nvSpPr>
          <p:cNvPr id="65" name="Google Shape;65;g2ed60141821_0_5"/>
          <p:cNvSpPr/>
          <p:nvPr/>
        </p:nvSpPr>
        <p:spPr>
          <a:xfrm>
            <a:off x="10575713" y="3055564"/>
            <a:ext cx="1136700" cy="8178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Bases de dados No SQL</a:t>
            </a:r>
            <a:endParaRPr sz="1100"/>
          </a:p>
        </p:txBody>
      </p:sp>
      <p:sp>
        <p:nvSpPr>
          <p:cNvPr id="66" name="Google Shape;66;g2ed60141821_0_5"/>
          <p:cNvSpPr/>
          <p:nvPr/>
        </p:nvSpPr>
        <p:spPr>
          <a:xfrm>
            <a:off x="10575713" y="2241697"/>
            <a:ext cx="1136700" cy="8178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Arquivos estruturados/ semiestruturados</a:t>
            </a:r>
            <a:endParaRPr sz="1100"/>
          </a:p>
        </p:txBody>
      </p:sp>
      <p:sp>
        <p:nvSpPr>
          <p:cNvPr id="67" name="Google Shape;67;g2ed60141821_0_5"/>
          <p:cNvSpPr/>
          <p:nvPr/>
        </p:nvSpPr>
        <p:spPr>
          <a:xfrm>
            <a:off x="9439000" y="2241697"/>
            <a:ext cx="1136700" cy="8178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Arquivos não estruturados (audio, video)</a:t>
            </a:r>
            <a:endParaRPr sz="1100"/>
          </a:p>
        </p:txBody>
      </p:sp>
      <p:sp>
        <p:nvSpPr>
          <p:cNvPr id="68" name="Google Shape;68;g2ed60141821_0_5"/>
          <p:cNvSpPr/>
          <p:nvPr/>
        </p:nvSpPr>
        <p:spPr>
          <a:xfrm>
            <a:off x="8222616" y="1414125"/>
            <a:ext cx="1090500" cy="8178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Recebe dados por demanda</a:t>
            </a:r>
            <a:endParaRPr sz="1100"/>
          </a:p>
        </p:txBody>
      </p:sp>
      <p:sp>
        <p:nvSpPr>
          <p:cNvPr id="69" name="Google Shape;69;g2ed60141821_0_5"/>
          <p:cNvSpPr/>
          <p:nvPr/>
        </p:nvSpPr>
        <p:spPr>
          <a:xfrm>
            <a:off x="8222616" y="2231925"/>
            <a:ext cx="1090500" cy="8178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Recebe  dados por evento</a:t>
            </a:r>
            <a:endParaRPr sz="1100"/>
          </a:p>
        </p:txBody>
      </p:sp>
      <p:sp>
        <p:nvSpPr>
          <p:cNvPr id="70" name="Google Shape;70;g2ed60141821_0_5"/>
          <p:cNvSpPr/>
          <p:nvPr/>
        </p:nvSpPr>
        <p:spPr>
          <a:xfrm>
            <a:off x="8222616" y="3049725"/>
            <a:ext cx="1090500" cy="8178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Recebe dados da plataforma de dados</a:t>
            </a:r>
            <a:endParaRPr sz="1100"/>
          </a:p>
        </p:txBody>
      </p:sp>
      <p:sp>
        <p:nvSpPr>
          <p:cNvPr id="71" name="Google Shape;71;g2ed60141821_0_5"/>
          <p:cNvSpPr/>
          <p:nvPr/>
        </p:nvSpPr>
        <p:spPr>
          <a:xfrm>
            <a:off x="5089350" y="1456070"/>
            <a:ext cx="1090500" cy="3489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API</a:t>
            </a:r>
            <a:endParaRPr sz="1100"/>
          </a:p>
        </p:txBody>
      </p:sp>
      <p:sp>
        <p:nvSpPr>
          <p:cNvPr id="72" name="Google Shape;72;g2ed60141821_0_5"/>
          <p:cNvSpPr/>
          <p:nvPr/>
        </p:nvSpPr>
        <p:spPr>
          <a:xfrm>
            <a:off x="5089350" y="1811135"/>
            <a:ext cx="1090500" cy="3489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GraphQL</a:t>
            </a:r>
            <a:endParaRPr sz="1100"/>
          </a:p>
        </p:txBody>
      </p:sp>
      <p:sp>
        <p:nvSpPr>
          <p:cNvPr id="73" name="Google Shape;73;g2ed60141821_0_5"/>
          <p:cNvSpPr/>
          <p:nvPr/>
        </p:nvSpPr>
        <p:spPr>
          <a:xfrm>
            <a:off x="5089350" y="2307553"/>
            <a:ext cx="1090500" cy="3390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PUB/SUB</a:t>
            </a:r>
            <a:endParaRPr sz="1100"/>
          </a:p>
        </p:txBody>
      </p:sp>
      <p:sp>
        <p:nvSpPr>
          <p:cNvPr id="74" name="Google Shape;74;g2ed60141821_0_5"/>
          <p:cNvSpPr/>
          <p:nvPr/>
        </p:nvSpPr>
        <p:spPr>
          <a:xfrm>
            <a:off x="5089350" y="2652267"/>
            <a:ext cx="1090500" cy="3390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Fila</a:t>
            </a:r>
            <a:endParaRPr sz="1100"/>
          </a:p>
        </p:txBody>
      </p:sp>
      <p:sp>
        <p:nvSpPr>
          <p:cNvPr id="75" name="Google Shape;75;g2ed60141821_0_5"/>
          <p:cNvSpPr/>
          <p:nvPr/>
        </p:nvSpPr>
        <p:spPr>
          <a:xfrm>
            <a:off x="2754400" y="4110600"/>
            <a:ext cx="5431800" cy="17847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2ed60141821_0_5"/>
          <p:cNvSpPr/>
          <p:nvPr/>
        </p:nvSpPr>
        <p:spPr>
          <a:xfrm>
            <a:off x="3004000" y="4635375"/>
            <a:ext cx="906600" cy="11979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Ingestão</a:t>
            </a:r>
            <a:endParaRPr sz="1100"/>
          </a:p>
        </p:txBody>
      </p:sp>
      <p:sp>
        <p:nvSpPr>
          <p:cNvPr id="77" name="Google Shape;77;g2ed60141821_0_5"/>
          <p:cNvSpPr/>
          <p:nvPr/>
        </p:nvSpPr>
        <p:spPr>
          <a:xfrm>
            <a:off x="3997300" y="4635375"/>
            <a:ext cx="2107800" cy="11979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78" name="Google Shape;78;g2ed60141821_0_5"/>
          <p:cNvSpPr/>
          <p:nvPr/>
        </p:nvSpPr>
        <p:spPr>
          <a:xfrm>
            <a:off x="4073500" y="4907799"/>
            <a:ext cx="1937100" cy="4242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Repositório por camadas</a:t>
            </a:r>
            <a:endParaRPr sz="1100"/>
          </a:p>
        </p:txBody>
      </p:sp>
      <p:sp>
        <p:nvSpPr>
          <p:cNvPr id="79" name="Google Shape;79;g2ed60141821_0_5"/>
          <p:cNvSpPr/>
          <p:nvPr/>
        </p:nvSpPr>
        <p:spPr>
          <a:xfrm>
            <a:off x="4073500" y="5331762"/>
            <a:ext cx="1937100" cy="3939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Processamento</a:t>
            </a:r>
            <a:endParaRPr sz="1100"/>
          </a:p>
        </p:txBody>
      </p:sp>
      <p:sp>
        <p:nvSpPr>
          <p:cNvPr id="80" name="Google Shape;80;g2ed60141821_0_5"/>
          <p:cNvSpPr txBox="1"/>
          <p:nvPr/>
        </p:nvSpPr>
        <p:spPr>
          <a:xfrm>
            <a:off x="4095550" y="4110600"/>
            <a:ext cx="237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PLATAFORMA DE DADOS</a:t>
            </a:r>
            <a:endParaRPr sz="1200"/>
          </a:p>
        </p:txBody>
      </p:sp>
      <p:sp>
        <p:nvSpPr>
          <p:cNvPr id="81" name="Google Shape;81;g2ed60141821_0_5"/>
          <p:cNvSpPr txBox="1"/>
          <p:nvPr/>
        </p:nvSpPr>
        <p:spPr>
          <a:xfrm>
            <a:off x="4028759" y="4590634"/>
            <a:ext cx="906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Producer</a:t>
            </a:r>
            <a:endParaRPr sz="1100"/>
          </a:p>
        </p:txBody>
      </p:sp>
      <p:sp>
        <p:nvSpPr>
          <p:cNvPr id="82" name="Google Shape;82;g2ed60141821_0_5"/>
          <p:cNvSpPr/>
          <p:nvPr/>
        </p:nvSpPr>
        <p:spPr>
          <a:xfrm>
            <a:off x="6207100" y="4635375"/>
            <a:ext cx="1659600" cy="11979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83" name="Google Shape;83;g2ed60141821_0_5"/>
          <p:cNvSpPr txBox="1"/>
          <p:nvPr/>
        </p:nvSpPr>
        <p:spPr>
          <a:xfrm>
            <a:off x="6238559" y="4590634"/>
            <a:ext cx="906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Consumer</a:t>
            </a:r>
            <a:endParaRPr sz="1100"/>
          </a:p>
        </p:txBody>
      </p:sp>
      <p:sp>
        <p:nvSpPr>
          <p:cNvPr id="84" name="Google Shape;84;g2ed60141821_0_5"/>
          <p:cNvSpPr/>
          <p:nvPr/>
        </p:nvSpPr>
        <p:spPr>
          <a:xfrm>
            <a:off x="6259522" y="4907800"/>
            <a:ext cx="734100" cy="8178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Envio de dados por evento</a:t>
            </a:r>
            <a:endParaRPr sz="900"/>
          </a:p>
        </p:txBody>
      </p:sp>
      <p:sp>
        <p:nvSpPr>
          <p:cNvPr id="85" name="Google Shape;85;g2ed60141821_0_5"/>
          <p:cNvSpPr/>
          <p:nvPr/>
        </p:nvSpPr>
        <p:spPr>
          <a:xfrm>
            <a:off x="7000550" y="4907800"/>
            <a:ext cx="734100" cy="8178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Envio de dados por demanda</a:t>
            </a:r>
            <a:endParaRPr sz="900"/>
          </a:p>
        </p:txBody>
      </p:sp>
      <p:cxnSp>
        <p:nvCxnSpPr>
          <p:cNvPr id="86" name="Google Shape;86;g2ed60141821_0_5"/>
          <p:cNvCxnSpPr>
            <a:stCxn id="59" idx="3"/>
            <a:endCxn id="71" idx="1"/>
          </p:cNvCxnSpPr>
          <p:nvPr/>
        </p:nvCxnSpPr>
        <p:spPr>
          <a:xfrm flipH="1" rot="10800000">
            <a:off x="3997300" y="1630600"/>
            <a:ext cx="1092000" cy="1548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7" name="Google Shape;87;g2ed60141821_0_5"/>
          <p:cNvCxnSpPr>
            <a:stCxn id="59" idx="3"/>
            <a:endCxn id="72" idx="1"/>
          </p:cNvCxnSpPr>
          <p:nvPr/>
        </p:nvCxnSpPr>
        <p:spPr>
          <a:xfrm>
            <a:off x="3997300" y="1785400"/>
            <a:ext cx="1092000" cy="2001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8" name="Google Shape;88;g2ed60141821_0_5"/>
          <p:cNvCxnSpPr>
            <a:stCxn id="71" idx="3"/>
            <a:endCxn id="68" idx="1"/>
          </p:cNvCxnSpPr>
          <p:nvPr/>
        </p:nvCxnSpPr>
        <p:spPr>
          <a:xfrm>
            <a:off x="6179850" y="1630520"/>
            <a:ext cx="2042700" cy="1926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9" name="Google Shape;89;g2ed60141821_0_5"/>
          <p:cNvCxnSpPr>
            <a:stCxn id="72" idx="3"/>
            <a:endCxn id="68" idx="1"/>
          </p:cNvCxnSpPr>
          <p:nvPr/>
        </p:nvCxnSpPr>
        <p:spPr>
          <a:xfrm flipH="1" rot="10800000">
            <a:off x="6179850" y="1822985"/>
            <a:ext cx="2042700" cy="1626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0" name="Google Shape;90;g2ed60141821_0_5"/>
          <p:cNvCxnSpPr>
            <a:stCxn id="60" idx="3"/>
            <a:endCxn id="73" idx="1"/>
          </p:cNvCxnSpPr>
          <p:nvPr/>
        </p:nvCxnSpPr>
        <p:spPr>
          <a:xfrm flipH="1" rot="10800000">
            <a:off x="3997300" y="2477200"/>
            <a:ext cx="1092000" cy="1260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1" name="Google Shape;91;g2ed60141821_0_5"/>
          <p:cNvCxnSpPr>
            <a:stCxn id="60" idx="3"/>
            <a:endCxn id="74" idx="1"/>
          </p:cNvCxnSpPr>
          <p:nvPr/>
        </p:nvCxnSpPr>
        <p:spPr>
          <a:xfrm>
            <a:off x="3997300" y="2603200"/>
            <a:ext cx="1092000" cy="2187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2" name="Google Shape;92;g2ed60141821_0_5"/>
          <p:cNvCxnSpPr>
            <a:stCxn id="73" idx="3"/>
            <a:endCxn id="69" idx="1"/>
          </p:cNvCxnSpPr>
          <p:nvPr/>
        </p:nvCxnSpPr>
        <p:spPr>
          <a:xfrm>
            <a:off x="6179850" y="2477053"/>
            <a:ext cx="2042700" cy="1638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3" name="Google Shape;93;g2ed60141821_0_5"/>
          <p:cNvCxnSpPr>
            <a:stCxn id="74" idx="3"/>
            <a:endCxn id="69" idx="1"/>
          </p:cNvCxnSpPr>
          <p:nvPr/>
        </p:nvCxnSpPr>
        <p:spPr>
          <a:xfrm flipH="1" rot="10800000">
            <a:off x="6179850" y="2640867"/>
            <a:ext cx="2042700" cy="1809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4" name="Google Shape;94;g2ed60141821_0_5"/>
          <p:cNvCxnSpPr>
            <a:stCxn id="61" idx="2"/>
            <a:endCxn id="76" idx="0"/>
          </p:cNvCxnSpPr>
          <p:nvPr/>
        </p:nvCxnSpPr>
        <p:spPr>
          <a:xfrm flipH="1" rot="-5400000">
            <a:off x="3052000" y="4229950"/>
            <a:ext cx="805500" cy="54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5" name="Google Shape;95;g2ed60141821_0_5"/>
          <p:cNvCxnSpPr>
            <a:stCxn id="72" idx="3"/>
            <a:endCxn id="76" idx="0"/>
          </p:cNvCxnSpPr>
          <p:nvPr/>
        </p:nvCxnSpPr>
        <p:spPr>
          <a:xfrm flipH="1">
            <a:off x="3457350" y="1985585"/>
            <a:ext cx="2722500" cy="2649900"/>
          </a:xfrm>
          <a:prstGeom prst="bentConnector4">
            <a:avLst>
              <a:gd fmla="val -8747" name="adj1"/>
              <a:gd fmla="val 76631" name="adj2"/>
            </a:avLst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6" name="Google Shape;96;g2ed60141821_0_5"/>
          <p:cNvCxnSpPr>
            <a:stCxn id="73" idx="3"/>
            <a:endCxn id="76" idx="0"/>
          </p:cNvCxnSpPr>
          <p:nvPr/>
        </p:nvCxnSpPr>
        <p:spPr>
          <a:xfrm flipH="1">
            <a:off x="3457350" y="2477053"/>
            <a:ext cx="2722500" cy="2158200"/>
          </a:xfrm>
          <a:prstGeom prst="bentConnector4">
            <a:avLst>
              <a:gd fmla="val -8747" name="adj1"/>
              <a:gd fmla="val 71317" name="adj2"/>
            </a:avLst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7" name="Google Shape;97;g2ed60141821_0_5"/>
          <p:cNvCxnSpPr>
            <a:stCxn id="84" idx="0"/>
            <a:endCxn id="98" idx="1"/>
          </p:cNvCxnSpPr>
          <p:nvPr/>
        </p:nvCxnSpPr>
        <p:spPr>
          <a:xfrm rot="-5400000">
            <a:off x="5922472" y="4003300"/>
            <a:ext cx="1608600" cy="200400"/>
          </a:xfrm>
          <a:prstGeom prst="bentConnector2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9" name="Google Shape;99;g2ed60141821_0_5"/>
          <p:cNvCxnSpPr>
            <a:stCxn id="85" idx="0"/>
            <a:endCxn id="100" idx="2"/>
          </p:cNvCxnSpPr>
          <p:nvPr/>
        </p:nvCxnSpPr>
        <p:spPr>
          <a:xfrm rot="-5400000">
            <a:off x="6824750" y="4360450"/>
            <a:ext cx="1090200" cy="45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0" name="Google Shape;100;g2ed60141821_0_5"/>
          <p:cNvSpPr/>
          <p:nvPr/>
        </p:nvSpPr>
        <p:spPr>
          <a:xfrm>
            <a:off x="6826906" y="3468655"/>
            <a:ext cx="1090500" cy="3489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GraphQL</a:t>
            </a:r>
            <a:endParaRPr sz="1100"/>
          </a:p>
        </p:txBody>
      </p:sp>
      <p:sp>
        <p:nvSpPr>
          <p:cNvPr id="98" name="Google Shape;98;g2ed60141821_0_5"/>
          <p:cNvSpPr/>
          <p:nvPr/>
        </p:nvSpPr>
        <p:spPr>
          <a:xfrm>
            <a:off x="6826906" y="3129647"/>
            <a:ext cx="1090500" cy="3390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PUB/SUB</a:t>
            </a:r>
            <a:endParaRPr sz="1100"/>
          </a:p>
        </p:txBody>
      </p:sp>
      <p:cxnSp>
        <p:nvCxnSpPr>
          <p:cNvPr id="101" name="Google Shape;101;g2ed60141821_0_5"/>
          <p:cNvCxnSpPr>
            <a:stCxn id="98" idx="3"/>
            <a:endCxn id="70" idx="1"/>
          </p:cNvCxnSpPr>
          <p:nvPr/>
        </p:nvCxnSpPr>
        <p:spPr>
          <a:xfrm>
            <a:off x="7917406" y="3299147"/>
            <a:ext cx="305100" cy="1596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g2ed60141821_0_5"/>
          <p:cNvCxnSpPr>
            <a:stCxn id="100" idx="3"/>
            <a:endCxn id="70" idx="1"/>
          </p:cNvCxnSpPr>
          <p:nvPr/>
        </p:nvCxnSpPr>
        <p:spPr>
          <a:xfrm flipH="1" rot="10800000">
            <a:off x="7917406" y="3458605"/>
            <a:ext cx="305100" cy="1845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ed60141821_0_36"/>
          <p:cNvSpPr txBox="1"/>
          <p:nvPr>
            <p:ph type="ctrTitle"/>
          </p:nvPr>
        </p:nvSpPr>
        <p:spPr>
          <a:xfrm>
            <a:off x="0" y="2"/>
            <a:ext cx="15254400" cy="10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None/>
            </a:pPr>
            <a:r>
              <a:rPr lang="pt-BR"/>
              <a:t>O que vamos abordar neste tópico</a:t>
            </a:r>
            <a:endParaRPr/>
          </a:p>
        </p:txBody>
      </p:sp>
      <p:sp>
        <p:nvSpPr>
          <p:cNvPr id="108" name="Google Shape;108;g2ed60141821_0_36"/>
          <p:cNvSpPr txBox="1"/>
          <p:nvPr/>
        </p:nvSpPr>
        <p:spPr>
          <a:xfrm>
            <a:off x="527381" y="1732280"/>
            <a:ext cx="11233200" cy="36786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Integração de dados</a:t>
            </a:r>
            <a:endParaRPr b="0" i="0" sz="3300" u="none" cap="none" strike="noStrike">
              <a:solidFill>
                <a:schemeClr val="lt1"/>
              </a:solidFill>
              <a:highlight>
                <a:schemeClr val="accen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0" i="0" sz="33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chemeClr val="lt1"/>
                </a:solidFill>
                <a:highlight>
                  <a:schemeClr val="accent1"/>
                </a:highlight>
                <a:latin typeface="Calibri"/>
                <a:ea typeface="Calibri"/>
                <a:cs typeface="Calibri"/>
                <a:sym typeface="Calibri"/>
              </a:rPr>
              <a:t>Data Lake, Data Warehouse e Data Lake house</a:t>
            </a:r>
            <a:endParaRPr b="0" i="0" sz="33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0" i="0" sz="33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Machine Learning e ciência de dados</a:t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Data Visualization e Business Intelligence</a:t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ed60141821_0_41"/>
          <p:cNvSpPr txBox="1"/>
          <p:nvPr>
            <p:ph type="ctrTitle"/>
          </p:nvPr>
        </p:nvSpPr>
        <p:spPr>
          <a:xfrm>
            <a:off x="0" y="2"/>
            <a:ext cx="15254400" cy="10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None/>
            </a:pPr>
            <a:r>
              <a:rPr lang="pt-BR"/>
              <a:t>Data Lake, Data Warehouse e Data Lake house</a:t>
            </a:r>
            <a:endParaRPr/>
          </a:p>
        </p:txBody>
      </p:sp>
      <p:sp>
        <p:nvSpPr>
          <p:cNvPr id="114" name="Google Shape;114;g2ed60141821_0_41"/>
          <p:cNvSpPr/>
          <p:nvPr/>
        </p:nvSpPr>
        <p:spPr>
          <a:xfrm>
            <a:off x="765500" y="1241521"/>
            <a:ext cx="1509900" cy="4089900"/>
          </a:xfrm>
          <a:prstGeom prst="rect">
            <a:avLst/>
          </a:prstGeom>
          <a:solidFill>
            <a:srgbClr val="E8ECF4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15" name="Google Shape;115;g2ed60141821_0_41"/>
          <p:cNvSpPr txBox="1"/>
          <p:nvPr/>
        </p:nvSpPr>
        <p:spPr>
          <a:xfrm>
            <a:off x="734041" y="1241521"/>
            <a:ext cx="1572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Sistemas Fonte</a:t>
            </a:r>
            <a:endParaRPr sz="1500"/>
          </a:p>
        </p:txBody>
      </p:sp>
      <p:sp>
        <p:nvSpPr>
          <p:cNvPr id="116" name="Google Shape;116;g2ed60141821_0_41"/>
          <p:cNvSpPr/>
          <p:nvPr/>
        </p:nvSpPr>
        <p:spPr>
          <a:xfrm>
            <a:off x="2415800" y="1241521"/>
            <a:ext cx="1509900" cy="1489200"/>
          </a:xfrm>
          <a:prstGeom prst="rect">
            <a:avLst/>
          </a:prstGeom>
          <a:solidFill>
            <a:srgbClr val="E8ECF4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17" name="Google Shape;117;g2ed60141821_0_41"/>
          <p:cNvSpPr txBox="1"/>
          <p:nvPr/>
        </p:nvSpPr>
        <p:spPr>
          <a:xfrm>
            <a:off x="2674603" y="1241521"/>
            <a:ext cx="992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Ingestão</a:t>
            </a:r>
            <a:endParaRPr sz="1500"/>
          </a:p>
        </p:txBody>
      </p:sp>
      <p:sp>
        <p:nvSpPr>
          <p:cNvPr id="118" name="Google Shape;118;g2ed60141821_0_41"/>
          <p:cNvSpPr/>
          <p:nvPr/>
        </p:nvSpPr>
        <p:spPr>
          <a:xfrm>
            <a:off x="4129000" y="1241521"/>
            <a:ext cx="1509900" cy="1489200"/>
          </a:xfrm>
          <a:prstGeom prst="rect">
            <a:avLst/>
          </a:prstGeom>
          <a:solidFill>
            <a:srgbClr val="E8ECF4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19" name="Google Shape;119;g2ed60141821_0_41"/>
          <p:cNvSpPr txBox="1"/>
          <p:nvPr/>
        </p:nvSpPr>
        <p:spPr>
          <a:xfrm>
            <a:off x="4194199" y="1241521"/>
            <a:ext cx="137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Bronze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Orientada ao Evento</a:t>
            </a:r>
            <a:endParaRPr sz="900"/>
          </a:p>
        </p:txBody>
      </p:sp>
      <p:sp>
        <p:nvSpPr>
          <p:cNvPr id="120" name="Google Shape;120;g2ed60141821_0_41"/>
          <p:cNvSpPr/>
          <p:nvPr/>
        </p:nvSpPr>
        <p:spPr>
          <a:xfrm>
            <a:off x="5842200" y="1241521"/>
            <a:ext cx="1509900" cy="1489200"/>
          </a:xfrm>
          <a:prstGeom prst="rect">
            <a:avLst/>
          </a:prstGeom>
          <a:solidFill>
            <a:srgbClr val="E8ECF4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21" name="Google Shape;121;g2ed60141821_0_41"/>
          <p:cNvSpPr txBox="1"/>
          <p:nvPr/>
        </p:nvSpPr>
        <p:spPr>
          <a:xfrm>
            <a:off x="5837259" y="1245521"/>
            <a:ext cx="150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Silver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Orientada ao Registro</a:t>
            </a:r>
            <a:endParaRPr sz="900"/>
          </a:p>
        </p:txBody>
      </p:sp>
      <p:sp>
        <p:nvSpPr>
          <p:cNvPr id="122" name="Google Shape;122;g2ed60141821_0_41"/>
          <p:cNvSpPr/>
          <p:nvPr/>
        </p:nvSpPr>
        <p:spPr>
          <a:xfrm>
            <a:off x="7560333" y="1241521"/>
            <a:ext cx="1509900" cy="1489200"/>
          </a:xfrm>
          <a:prstGeom prst="rect">
            <a:avLst/>
          </a:prstGeom>
          <a:solidFill>
            <a:srgbClr val="E8ECF4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23" name="Google Shape;123;g2ed60141821_0_41"/>
          <p:cNvSpPr txBox="1"/>
          <p:nvPr/>
        </p:nvSpPr>
        <p:spPr>
          <a:xfrm>
            <a:off x="7555392" y="1245521"/>
            <a:ext cx="150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Gold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Orientada ao Negócio</a:t>
            </a:r>
            <a:endParaRPr sz="900"/>
          </a:p>
        </p:txBody>
      </p:sp>
      <p:sp>
        <p:nvSpPr>
          <p:cNvPr id="124" name="Google Shape;124;g2ed60141821_0_41"/>
          <p:cNvSpPr/>
          <p:nvPr/>
        </p:nvSpPr>
        <p:spPr>
          <a:xfrm>
            <a:off x="9319033" y="1225888"/>
            <a:ext cx="1509900" cy="3123600"/>
          </a:xfrm>
          <a:prstGeom prst="rect">
            <a:avLst/>
          </a:prstGeom>
          <a:solidFill>
            <a:srgbClr val="E8ECF4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25" name="Google Shape;125;g2ed60141821_0_41"/>
          <p:cNvSpPr txBox="1"/>
          <p:nvPr/>
        </p:nvSpPr>
        <p:spPr>
          <a:xfrm>
            <a:off x="9287641" y="1241521"/>
            <a:ext cx="1572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Consumo</a:t>
            </a:r>
            <a:endParaRPr sz="1500"/>
          </a:p>
        </p:txBody>
      </p:sp>
      <p:sp>
        <p:nvSpPr>
          <p:cNvPr id="126" name="Google Shape;126;g2ed60141821_0_41"/>
          <p:cNvSpPr/>
          <p:nvPr/>
        </p:nvSpPr>
        <p:spPr>
          <a:xfrm>
            <a:off x="2415800" y="2860354"/>
            <a:ext cx="1509900" cy="1489200"/>
          </a:xfrm>
          <a:prstGeom prst="rect">
            <a:avLst/>
          </a:prstGeom>
          <a:solidFill>
            <a:srgbClr val="E8ECF4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27" name="Google Shape;127;g2ed60141821_0_41"/>
          <p:cNvSpPr txBox="1"/>
          <p:nvPr/>
        </p:nvSpPr>
        <p:spPr>
          <a:xfrm>
            <a:off x="2496428" y="2860354"/>
            <a:ext cx="1379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Orquestrador</a:t>
            </a:r>
            <a:endParaRPr sz="1500"/>
          </a:p>
        </p:txBody>
      </p:sp>
      <p:sp>
        <p:nvSpPr>
          <p:cNvPr id="128" name="Google Shape;128;g2ed60141821_0_41"/>
          <p:cNvSpPr/>
          <p:nvPr/>
        </p:nvSpPr>
        <p:spPr>
          <a:xfrm>
            <a:off x="4129000" y="2860354"/>
            <a:ext cx="4936500" cy="677100"/>
          </a:xfrm>
          <a:prstGeom prst="rect">
            <a:avLst/>
          </a:prstGeom>
          <a:solidFill>
            <a:srgbClr val="E8ECF4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29" name="Google Shape;129;g2ed60141821_0_41"/>
          <p:cNvSpPr txBox="1"/>
          <p:nvPr/>
        </p:nvSpPr>
        <p:spPr>
          <a:xfrm>
            <a:off x="5455123" y="2798763"/>
            <a:ext cx="2787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Processamento em Batch</a:t>
            </a:r>
            <a:endParaRPr sz="1500"/>
          </a:p>
        </p:txBody>
      </p:sp>
      <p:sp>
        <p:nvSpPr>
          <p:cNvPr id="130" name="Google Shape;130;g2ed60141821_0_41"/>
          <p:cNvSpPr/>
          <p:nvPr/>
        </p:nvSpPr>
        <p:spPr>
          <a:xfrm>
            <a:off x="4129000" y="3672354"/>
            <a:ext cx="4936500" cy="677100"/>
          </a:xfrm>
          <a:prstGeom prst="rect">
            <a:avLst/>
          </a:prstGeom>
          <a:solidFill>
            <a:srgbClr val="E8ECF4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31" name="Google Shape;131;g2ed60141821_0_41"/>
          <p:cNvSpPr txBox="1"/>
          <p:nvPr/>
        </p:nvSpPr>
        <p:spPr>
          <a:xfrm>
            <a:off x="5048733" y="3570756"/>
            <a:ext cx="3133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Processamento quase-tempo-real</a:t>
            </a:r>
            <a:endParaRPr sz="1500"/>
          </a:p>
        </p:txBody>
      </p:sp>
      <p:sp>
        <p:nvSpPr>
          <p:cNvPr id="132" name="Google Shape;132;g2ed60141821_0_41"/>
          <p:cNvSpPr/>
          <p:nvPr/>
        </p:nvSpPr>
        <p:spPr>
          <a:xfrm>
            <a:off x="2415800" y="4464088"/>
            <a:ext cx="8413200" cy="867600"/>
          </a:xfrm>
          <a:prstGeom prst="rect">
            <a:avLst/>
          </a:prstGeom>
          <a:solidFill>
            <a:srgbClr val="E8ECF4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33" name="Google Shape;133;g2ed60141821_0_41"/>
          <p:cNvSpPr/>
          <p:nvPr/>
        </p:nvSpPr>
        <p:spPr>
          <a:xfrm>
            <a:off x="2871367" y="4558441"/>
            <a:ext cx="1509900" cy="677100"/>
          </a:xfrm>
          <a:prstGeom prst="rect">
            <a:avLst/>
          </a:prstGeom>
          <a:solidFill>
            <a:srgbClr val="E8ECF4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34" name="Google Shape;134;g2ed60141821_0_41"/>
          <p:cNvSpPr txBox="1"/>
          <p:nvPr/>
        </p:nvSpPr>
        <p:spPr>
          <a:xfrm>
            <a:off x="3129280" y="4474573"/>
            <a:ext cx="1090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Metadados</a:t>
            </a:r>
            <a:endParaRPr sz="1200"/>
          </a:p>
        </p:txBody>
      </p:sp>
      <p:sp>
        <p:nvSpPr>
          <p:cNvPr id="135" name="Google Shape;135;g2ed60141821_0_41"/>
          <p:cNvSpPr/>
          <p:nvPr/>
        </p:nvSpPr>
        <p:spPr>
          <a:xfrm>
            <a:off x="4774033" y="4568915"/>
            <a:ext cx="1509900" cy="677100"/>
          </a:xfrm>
          <a:prstGeom prst="rect">
            <a:avLst/>
          </a:prstGeom>
          <a:solidFill>
            <a:srgbClr val="E8ECF4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36" name="Google Shape;136;g2ed60141821_0_41"/>
          <p:cNvSpPr txBox="1"/>
          <p:nvPr/>
        </p:nvSpPr>
        <p:spPr>
          <a:xfrm>
            <a:off x="5031947" y="4485047"/>
            <a:ext cx="1090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Catálogo</a:t>
            </a:r>
            <a:endParaRPr sz="1200"/>
          </a:p>
        </p:txBody>
      </p:sp>
      <p:sp>
        <p:nvSpPr>
          <p:cNvPr id="137" name="Google Shape;137;g2ed60141821_0_41"/>
          <p:cNvSpPr/>
          <p:nvPr/>
        </p:nvSpPr>
        <p:spPr>
          <a:xfrm>
            <a:off x="6732167" y="4568927"/>
            <a:ext cx="1509900" cy="677100"/>
          </a:xfrm>
          <a:prstGeom prst="rect">
            <a:avLst/>
          </a:prstGeom>
          <a:solidFill>
            <a:srgbClr val="E8ECF4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38" name="Google Shape;138;g2ed60141821_0_41"/>
          <p:cNvSpPr txBox="1"/>
          <p:nvPr/>
        </p:nvSpPr>
        <p:spPr>
          <a:xfrm>
            <a:off x="6990080" y="4485059"/>
            <a:ext cx="1090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Segurança</a:t>
            </a:r>
            <a:endParaRPr sz="1200"/>
          </a:p>
        </p:txBody>
      </p:sp>
      <p:sp>
        <p:nvSpPr>
          <p:cNvPr id="139" name="Google Shape;139;g2ed60141821_0_41"/>
          <p:cNvSpPr/>
          <p:nvPr/>
        </p:nvSpPr>
        <p:spPr>
          <a:xfrm>
            <a:off x="8648400" y="4561691"/>
            <a:ext cx="1509900" cy="677100"/>
          </a:xfrm>
          <a:prstGeom prst="rect">
            <a:avLst/>
          </a:prstGeom>
          <a:solidFill>
            <a:srgbClr val="E8ECF4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40" name="Google Shape;140;g2ed60141821_0_41"/>
          <p:cNvSpPr txBox="1"/>
          <p:nvPr/>
        </p:nvSpPr>
        <p:spPr>
          <a:xfrm>
            <a:off x="8906314" y="4477823"/>
            <a:ext cx="1090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Qualidade</a:t>
            </a:r>
            <a:endParaRPr sz="1200"/>
          </a:p>
        </p:txBody>
      </p:sp>
      <p:sp>
        <p:nvSpPr>
          <p:cNvPr id="141" name="Google Shape;141;g2ed60141821_0_41"/>
          <p:cNvSpPr/>
          <p:nvPr/>
        </p:nvSpPr>
        <p:spPr>
          <a:xfrm>
            <a:off x="765500" y="5446221"/>
            <a:ext cx="10063500" cy="471900"/>
          </a:xfrm>
          <a:prstGeom prst="rect">
            <a:avLst/>
          </a:prstGeom>
          <a:solidFill>
            <a:srgbClr val="E8ECF4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42" name="Google Shape;142;g2ed60141821_0_41"/>
          <p:cNvSpPr txBox="1"/>
          <p:nvPr/>
        </p:nvSpPr>
        <p:spPr>
          <a:xfrm>
            <a:off x="5213700" y="5459754"/>
            <a:ext cx="1379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Governança</a:t>
            </a:r>
            <a:endParaRPr sz="1500"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ed60141821_0_47"/>
          <p:cNvSpPr txBox="1"/>
          <p:nvPr>
            <p:ph type="ctrTitle"/>
          </p:nvPr>
        </p:nvSpPr>
        <p:spPr>
          <a:xfrm>
            <a:off x="0" y="2"/>
            <a:ext cx="15254400" cy="10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None/>
            </a:pPr>
            <a:r>
              <a:rPr lang="pt-BR"/>
              <a:t>O que vamos abordar neste tópico</a:t>
            </a:r>
            <a:endParaRPr/>
          </a:p>
        </p:txBody>
      </p:sp>
      <p:sp>
        <p:nvSpPr>
          <p:cNvPr id="148" name="Google Shape;148;g2ed60141821_0_47"/>
          <p:cNvSpPr txBox="1"/>
          <p:nvPr/>
        </p:nvSpPr>
        <p:spPr>
          <a:xfrm>
            <a:off x="527381" y="1732280"/>
            <a:ext cx="11233200" cy="36786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Integração de dados</a:t>
            </a:r>
            <a:endParaRPr b="0" i="0" sz="3300" u="none" cap="none" strike="noStrike">
              <a:solidFill>
                <a:schemeClr val="lt1"/>
              </a:solidFill>
              <a:highlight>
                <a:schemeClr val="accen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0" i="0" sz="33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Data Lake, Data Warehouse e Data Lake house</a:t>
            </a:r>
            <a:endParaRPr b="0" i="0" sz="33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0" i="0" sz="33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chemeClr val="lt1"/>
                </a:solidFill>
                <a:highlight>
                  <a:schemeClr val="accent1"/>
                </a:highlight>
                <a:latin typeface="Calibri"/>
                <a:ea typeface="Calibri"/>
                <a:cs typeface="Calibri"/>
                <a:sym typeface="Calibri"/>
              </a:rPr>
              <a:t>Machine Learning e ciência de dados</a:t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Data Visualization e Business Intelligence</a:t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ed60141821_0_52"/>
          <p:cNvSpPr txBox="1"/>
          <p:nvPr>
            <p:ph type="ctrTitle"/>
          </p:nvPr>
        </p:nvSpPr>
        <p:spPr>
          <a:xfrm>
            <a:off x="0" y="2"/>
            <a:ext cx="15254400" cy="10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None/>
            </a:pPr>
            <a:r>
              <a:rPr lang="pt-BR"/>
              <a:t>Machine Learning e ciência de dados</a:t>
            </a:r>
            <a:endParaRPr/>
          </a:p>
        </p:txBody>
      </p:sp>
      <p:sp>
        <p:nvSpPr>
          <p:cNvPr id="154" name="Google Shape;154;g2ed60141821_0_52"/>
          <p:cNvSpPr/>
          <p:nvPr/>
        </p:nvSpPr>
        <p:spPr>
          <a:xfrm>
            <a:off x="1470449" y="3128944"/>
            <a:ext cx="1271700" cy="1112400"/>
          </a:xfrm>
          <a:prstGeom prst="rect">
            <a:avLst/>
          </a:prstGeom>
          <a:solidFill>
            <a:srgbClr val="5F249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8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2ed60141821_0_52"/>
          <p:cNvSpPr txBox="1"/>
          <p:nvPr/>
        </p:nvSpPr>
        <p:spPr>
          <a:xfrm>
            <a:off x="1226101" y="3664800"/>
            <a:ext cx="1689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Sistemas 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fonte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ata Sources icon PNG and SVG Vector Free Download" id="156" name="Google Shape;156;g2ed60141821_0_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0108" y="3265773"/>
            <a:ext cx="396339" cy="377761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2ed60141821_0_52"/>
          <p:cNvSpPr/>
          <p:nvPr/>
        </p:nvSpPr>
        <p:spPr>
          <a:xfrm>
            <a:off x="3493103" y="2267890"/>
            <a:ext cx="1271700" cy="1112400"/>
          </a:xfrm>
          <a:prstGeom prst="rect">
            <a:avLst/>
          </a:prstGeom>
          <a:solidFill>
            <a:srgbClr val="5F249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8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ormulário de Interesse: Red Hat OpenShift na DPU BlueField | NVIDIA" id="158" name="Google Shape;158;g2ed60141821_0_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56562" y="2397852"/>
            <a:ext cx="541474" cy="54147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2ed60141821_0_52"/>
          <p:cNvSpPr txBox="1"/>
          <p:nvPr/>
        </p:nvSpPr>
        <p:spPr>
          <a:xfrm>
            <a:off x="3277069" y="2889948"/>
            <a:ext cx="16896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Orquestrador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2ed60141821_0_52"/>
          <p:cNvSpPr/>
          <p:nvPr/>
        </p:nvSpPr>
        <p:spPr>
          <a:xfrm>
            <a:off x="5409585" y="2267890"/>
            <a:ext cx="1271700" cy="1112400"/>
          </a:xfrm>
          <a:prstGeom prst="rect">
            <a:avLst/>
          </a:prstGeom>
          <a:solidFill>
            <a:srgbClr val="5F249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8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lassification isolated icon simple element from Vector Image" id="161" name="Google Shape;161;g2ed60141821_0_52"/>
          <p:cNvPicPr preferRelativeResize="0"/>
          <p:nvPr/>
        </p:nvPicPr>
        <p:blipFill rotWithShape="1">
          <a:blip r:embed="rId5">
            <a:alphaModFix/>
          </a:blip>
          <a:srcRect b="30099" l="19583" r="18462" t="12534"/>
          <a:stretch/>
        </p:blipFill>
        <p:spPr>
          <a:xfrm>
            <a:off x="5771541" y="2412612"/>
            <a:ext cx="474168" cy="47416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2ed60141821_0_52"/>
          <p:cNvSpPr txBox="1"/>
          <p:nvPr/>
        </p:nvSpPr>
        <p:spPr>
          <a:xfrm>
            <a:off x="5140387" y="2934944"/>
            <a:ext cx="16896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Classificador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2ed60141821_0_52"/>
          <p:cNvSpPr/>
          <p:nvPr/>
        </p:nvSpPr>
        <p:spPr>
          <a:xfrm>
            <a:off x="3495507" y="4051673"/>
            <a:ext cx="1271700" cy="1112400"/>
          </a:xfrm>
          <a:prstGeom prst="rect">
            <a:avLst/>
          </a:prstGeom>
          <a:solidFill>
            <a:srgbClr val="5F249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8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2ed60141821_0_52"/>
          <p:cNvSpPr/>
          <p:nvPr/>
        </p:nvSpPr>
        <p:spPr>
          <a:xfrm>
            <a:off x="5420217" y="4827854"/>
            <a:ext cx="1271700" cy="1112400"/>
          </a:xfrm>
          <a:prstGeom prst="rect">
            <a:avLst/>
          </a:prstGeom>
          <a:solidFill>
            <a:srgbClr val="5F249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8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2ed60141821_0_52"/>
          <p:cNvSpPr/>
          <p:nvPr/>
        </p:nvSpPr>
        <p:spPr>
          <a:xfrm>
            <a:off x="7354590" y="3136782"/>
            <a:ext cx="1271700" cy="1112400"/>
          </a:xfrm>
          <a:prstGeom prst="rect">
            <a:avLst/>
          </a:prstGeom>
          <a:solidFill>
            <a:srgbClr val="5F249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8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2ed60141821_0_52"/>
          <p:cNvSpPr txBox="1"/>
          <p:nvPr/>
        </p:nvSpPr>
        <p:spPr>
          <a:xfrm>
            <a:off x="7175846" y="3745644"/>
            <a:ext cx="1689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Sistema de treinamento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ata Lake icon PNG and SVG Vector Free Download" id="167" name="Google Shape;167;g2ed60141821_0_5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10145" y="4206615"/>
            <a:ext cx="391415" cy="463899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2ed60141821_0_52"/>
          <p:cNvSpPr txBox="1"/>
          <p:nvPr/>
        </p:nvSpPr>
        <p:spPr>
          <a:xfrm>
            <a:off x="3282528" y="4729728"/>
            <a:ext cx="16896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Lake</a:t>
            </a:r>
            <a:endParaRPr/>
          </a:p>
        </p:txBody>
      </p:sp>
      <p:pic>
        <p:nvPicPr>
          <p:cNvPr descr="Technical training icons Images, Stock Photos &amp; Vectors | Shutterstock" id="169" name="Google Shape;169;g2ed60141821_0_52"/>
          <p:cNvPicPr preferRelativeResize="0"/>
          <p:nvPr/>
        </p:nvPicPr>
        <p:blipFill rotWithShape="1">
          <a:blip r:embed="rId7">
            <a:alphaModFix/>
          </a:blip>
          <a:srcRect b="31585" l="22095" r="25095" t="24313"/>
          <a:stretch/>
        </p:blipFill>
        <p:spPr>
          <a:xfrm>
            <a:off x="7723428" y="3210979"/>
            <a:ext cx="594489" cy="53466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2ed60141821_0_52"/>
          <p:cNvSpPr/>
          <p:nvPr/>
        </p:nvSpPr>
        <p:spPr>
          <a:xfrm>
            <a:off x="9462907" y="2268605"/>
            <a:ext cx="1271700" cy="1027800"/>
          </a:xfrm>
          <a:prstGeom prst="rect">
            <a:avLst/>
          </a:prstGeom>
          <a:solidFill>
            <a:srgbClr val="5F249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8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ata Mart Imagens – Procure 10,109 fotos, vetores e vídeos | Adobe Stock" id="171" name="Google Shape;171;g2ed60141821_0_5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794883" y="4931129"/>
            <a:ext cx="553514" cy="553514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2ed60141821_0_52"/>
          <p:cNvSpPr txBox="1"/>
          <p:nvPr/>
        </p:nvSpPr>
        <p:spPr>
          <a:xfrm>
            <a:off x="5326297" y="5465245"/>
            <a:ext cx="1503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Datamarts analiticos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2ed60141821_0_52"/>
          <p:cNvSpPr/>
          <p:nvPr/>
        </p:nvSpPr>
        <p:spPr>
          <a:xfrm>
            <a:off x="9462907" y="4827854"/>
            <a:ext cx="1271700" cy="1112400"/>
          </a:xfrm>
          <a:prstGeom prst="rect">
            <a:avLst/>
          </a:prstGeom>
          <a:solidFill>
            <a:srgbClr val="5F249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8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2ed60141821_0_52"/>
          <p:cNvSpPr txBox="1"/>
          <p:nvPr/>
        </p:nvSpPr>
        <p:spPr>
          <a:xfrm>
            <a:off x="9368987" y="5465245"/>
            <a:ext cx="1503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Dashboards de performance</a:t>
            </a:r>
            <a:endParaRPr/>
          </a:p>
        </p:txBody>
      </p:sp>
      <p:sp>
        <p:nvSpPr>
          <p:cNvPr id="175" name="Google Shape;175;g2ed60141821_0_52"/>
          <p:cNvSpPr/>
          <p:nvPr/>
        </p:nvSpPr>
        <p:spPr>
          <a:xfrm>
            <a:off x="1470449" y="1668675"/>
            <a:ext cx="1271700" cy="1112400"/>
          </a:xfrm>
          <a:prstGeom prst="rect">
            <a:avLst/>
          </a:prstGeom>
          <a:solidFill>
            <a:srgbClr val="5F249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8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2ed60141821_0_52"/>
          <p:cNvSpPr txBox="1"/>
          <p:nvPr/>
        </p:nvSpPr>
        <p:spPr>
          <a:xfrm>
            <a:off x="1226101" y="2215164"/>
            <a:ext cx="1689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Sistemas 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 consumo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ata Sources icon PNG and SVG Vector Free Download" id="177" name="Google Shape;177;g2ed60141821_0_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0108" y="1805504"/>
            <a:ext cx="396339" cy="3777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nalysis icon Royalty Free Vector Image - VectorStock" id="178" name="Google Shape;178;g2ed60141821_0_52"/>
          <p:cNvPicPr preferRelativeResize="0"/>
          <p:nvPr/>
        </p:nvPicPr>
        <p:blipFill rotWithShape="1">
          <a:blip r:embed="rId9">
            <a:alphaModFix/>
          </a:blip>
          <a:srcRect b="26536" l="18958" r="19609" t="19930"/>
          <a:stretch/>
        </p:blipFill>
        <p:spPr>
          <a:xfrm>
            <a:off x="9871809" y="4975698"/>
            <a:ext cx="453790" cy="4270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ee Icon | Alarm" id="179" name="Google Shape;179;g2ed60141821_0_5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865310" y="2338181"/>
            <a:ext cx="466568" cy="466568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g2ed60141821_0_52"/>
          <p:cNvSpPr txBox="1"/>
          <p:nvPr/>
        </p:nvSpPr>
        <p:spPr>
          <a:xfrm>
            <a:off x="9276032" y="2781728"/>
            <a:ext cx="1689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Alarmistica de operação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2ed60141821_0_52"/>
          <p:cNvSpPr/>
          <p:nvPr/>
        </p:nvSpPr>
        <p:spPr>
          <a:xfrm>
            <a:off x="1231600" y="1179327"/>
            <a:ext cx="1768800" cy="4761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63666A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8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2ed60141821_0_52"/>
          <p:cNvSpPr txBox="1"/>
          <p:nvPr/>
        </p:nvSpPr>
        <p:spPr>
          <a:xfrm>
            <a:off x="1214840" y="1247268"/>
            <a:ext cx="18390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63666A"/>
                </a:solidFill>
                <a:latin typeface="Arial"/>
                <a:ea typeface="Arial"/>
                <a:cs typeface="Arial"/>
                <a:sym typeface="Arial"/>
              </a:rPr>
              <a:t>Sistemas transacionais</a:t>
            </a:r>
            <a:endParaRPr sz="1200">
              <a:solidFill>
                <a:srgbClr val="63666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2ed60141821_0_52"/>
          <p:cNvSpPr/>
          <p:nvPr/>
        </p:nvSpPr>
        <p:spPr>
          <a:xfrm>
            <a:off x="3277069" y="1179781"/>
            <a:ext cx="3597900" cy="2380800"/>
          </a:xfrm>
          <a:prstGeom prst="roundRect">
            <a:avLst>
              <a:gd fmla="val 7039" name="adj"/>
            </a:avLst>
          </a:prstGeom>
          <a:noFill/>
          <a:ln cap="flat" cmpd="sng" w="9525">
            <a:solidFill>
              <a:srgbClr val="63666A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8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2ed60141821_0_52"/>
          <p:cNvSpPr txBox="1"/>
          <p:nvPr/>
        </p:nvSpPr>
        <p:spPr>
          <a:xfrm>
            <a:off x="4183626" y="1247268"/>
            <a:ext cx="18390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63666A"/>
                </a:solidFill>
              </a:rPr>
              <a:t>Inferência</a:t>
            </a:r>
            <a:endParaRPr sz="1200">
              <a:solidFill>
                <a:srgbClr val="63666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2ed60141821_0_52"/>
          <p:cNvSpPr/>
          <p:nvPr/>
        </p:nvSpPr>
        <p:spPr>
          <a:xfrm>
            <a:off x="3246050" y="3740750"/>
            <a:ext cx="3597900" cy="2246100"/>
          </a:xfrm>
          <a:prstGeom prst="roundRect">
            <a:avLst>
              <a:gd fmla="val 7039" name="adj"/>
            </a:avLst>
          </a:prstGeom>
          <a:noFill/>
          <a:ln cap="flat" cmpd="sng" w="9525">
            <a:solidFill>
              <a:srgbClr val="63666A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8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2ed60141821_0_52"/>
          <p:cNvSpPr txBox="1"/>
          <p:nvPr/>
        </p:nvSpPr>
        <p:spPr>
          <a:xfrm>
            <a:off x="4162444" y="3733714"/>
            <a:ext cx="18390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63666A"/>
                </a:solidFill>
                <a:latin typeface="Arial"/>
                <a:ea typeface="Arial"/>
                <a:cs typeface="Arial"/>
                <a:sym typeface="Arial"/>
              </a:rPr>
              <a:t>Analitico</a:t>
            </a:r>
            <a:endParaRPr sz="1200">
              <a:solidFill>
                <a:srgbClr val="63666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2ed60141821_0_52"/>
          <p:cNvSpPr/>
          <p:nvPr/>
        </p:nvSpPr>
        <p:spPr>
          <a:xfrm>
            <a:off x="7144750" y="1196852"/>
            <a:ext cx="1768800" cy="4743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63666A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8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2ed60141821_0_52"/>
          <p:cNvSpPr txBox="1"/>
          <p:nvPr/>
        </p:nvSpPr>
        <p:spPr>
          <a:xfrm>
            <a:off x="7109715" y="1247268"/>
            <a:ext cx="18390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63666A"/>
                </a:solidFill>
                <a:latin typeface="Arial"/>
                <a:ea typeface="Arial"/>
                <a:cs typeface="Arial"/>
                <a:sym typeface="Arial"/>
              </a:rPr>
              <a:t>Treinamento</a:t>
            </a:r>
            <a:endParaRPr sz="1200">
              <a:solidFill>
                <a:srgbClr val="63666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2ed60141821_0_52"/>
          <p:cNvSpPr/>
          <p:nvPr/>
        </p:nvSpPr>
        <p:spPr>
          <a:xfrm>
            <a:off x="9221475" y="1225727"/>
            <a:ext cx="1768800" cy="4761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63666A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8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2ed60141821_0_52"/>
          <p:cNvSpPr txBox="1"/>
          <p:nvPr/>
        </p:nvSpPr>
        <p:spPr>
          <a:xfrm>
            <a:off x="9201392" y="1247268"/>
            <a:ext cx="18390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63666A"/>
                </a:solidFill>
                <a:latin typeface="Arial"/>
                <a:ea typeface="Arial"/>
                <a:cs typeface="Arial"/>
                <a:sym typeface="Arial"/>
              </a:rPr>
              <a:t>Monitoramento</a:t>
            </a:r>
            <a:endParaRPr sz="1200">
              <a:solidFill>
                <a:srgbClr val="63666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1" name="Google Shape;191;g2ed60141821_0_52"/>
          <p:cNvCxnSpPr/>
          <p:nvPr/>
        </p:nvCxnSpPr>
        <p:spPr>
          <a:xfrm>
            <a:off x="2742044" y="3233874"/>
            <a:ext cx="751200" cy="0"/>
          </a:xfrm>
          <a:prstGeom prst="straightConnector1">
            <a:avLst/>
          </a:prstGeom>
          <a:noFill/>
          <a:ln cap="sq" cmpd="sng" w="9525">
            <a:solidFill>
              <a:srgbClr val="5F249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2" name="Google Shape;192;g2ed60141821_0_52"/>
          <p:cNvCxnSpPr/>
          <p:nvPr/>
        </p:nvCxnSpPr>
        <p:spPr>
          <a:xfrm>
            <a:off x="2744448" y="4138477"/>
            <a:ext cx="755100" cy="6600"/>
          </a:xfrm>
          <a:prstGeom prst="straightConnector1">
            <a:avLst/>
          </a:prstGeom>
          <a:noFill/>
          <a:ln cap="sq" cmpd="sng" w="9525">
            <a:solidFill>
              <a:srgbClr val="5F249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3" name="Google Shape;193;g2ed60141821_0_52"/>
          <p:cNvCxnSpPr/>
          <p:nvPr/>
        </p:nvCxnSpPr>
        <p:spPr>
          <a:xfrm>
            <a:off x="4767102" y="4931129"/>
            <a:ext cx="642600" cy="0"/>
          </a:xfrm>
          <a:prstGeom prst="straightConnector1">
            <a:avLst/>
          </a:prstGeom>
          <a:noFill/>
          <a:ln cap="sq" cmpd="sng" w="9525">
            <a:solidFill>
              <a:srgbClr val="5F249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4" name="Google Shape;194;g2ed60141821_0_52"/>
          <p:cNvCxnSpPr/>
          <p:nvPr/>
        </p:nvCxnSpPr>
        <p:spPr>
          <a:xfrm>
            <a:off x="4767102" y="4132359"/>
            <a:ext cx="2587500" cy="0"/>
          </a:xfrm>
          <a:prstGeom prst="straightConnector1">
            <a:avLst/>
          </a:prstGeom>
          <a:noFill/>
          <a:ln cap="sq" cmpd="sng" w="9525">
            <a:solidFill>
              <a:srgbClr val="5F249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5" name="Google Shape;195;g2ed60141821_0_52"/>
          <p:cNvCxnSpPr>
            <a:stCxn id="164" idx="3"/>
            <a:endCxn id="173" idx="1"/>
          </p:cNvCxnSpPr>
          <p:nvPr/>
        </p:nvCxnSpPr>
        <p:spPr>
          <a:xfrm>
            <a:off x="6691917" y="5384054"/>
            <a:ext cx="2771100" cy="0"/>
          </a:xfrm>
          <a:prstGeom prst="straightConnector1">
            <a:avLst/>
          </a:prstGeom>
          <a:noFill/>
          <a:ln cap="sq" cmpd="sng" w="9525">
            <a:solidFill>
              <a:srgbClr val="5F249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6" name="Google Shape;196;g2ed60141821_0_52"/>
          <p:cNvCxnSpPr>
            <a:endCxn id="170" idx="1"/>
          </p:cNvCxnSpPr>
          <p:nvPr/>
        </p:nvCxnSpPr>
        <p:spPr>
          <a:xfrm flipH="1" rot="10800000">
            <a:off x="6864307" y="2782505"/>
            <a:ext cx="2598600" cy="11700"/>
          </a:xfrm>
          <a:prstGeom prst="straightConnector1">
            <a:avLst/>
          </a:prstGeom>
          <a:noFill/>
          <a:ln cap="sq" cmpd="sng" w="9525">
            <a:solidFill>
              <a:srgbClr val="5F249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7" name="Google Shape;197;g2ed60141821_0_52"/>
          <p:cNvCxnSpPr/>
          <p:nvPr/>
        </p:nvCxnSpPr>
        <p:spPr>
          <a:xfrm rot="10800000">
            <a:off x="2741903" y="2486961"/>
            <a:ext cx="751200" cy="0"/>
          </a:xfrm>
          <a:prstGeom prst="straightConnector1">
            <a:avLst/>
          </a:prstGeom>
          <a:noFill/>
          <a:ln cap="sq" cmpd="sng" w="9525">
            <a:solidFill>
              <a:srgbClr val="5F249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8" name="Google Shape;198;g2ed60141821_0_52"/>
          <p:cNvCxnSpPr/>
          <p:nvPr/>
        </p:nvCxnSpPr>
        <p:spPr>
          <a:xfrm rot="10800000">
            <a:off x="6681090" y="3233874"/>
            <a:ext cx="673500" cy="0"/>
          </a:xfrm>
          <a:prstGeom prst="straightConnector1">
            <a:avLst/>
          </a:prstGeom>
          <a:noFill/>
          <a:ln cap="sq" cmpd="sng" w="9525">
            <a:solidFill>
              <a:srgbClr val="5F249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9" name="Google Shape;199;g2ed60141821_0_52"/>
          <p:cNvCxnSpPr>
            <a:stCxn id="160" idx="1"/>
            <a:endCxn id="157" idx="3"/>
          </p:cNvCxnSpPr>
          <p:nvPr/>
        </p:nvCxnSpPr>
        <p:spPr>
          <a:xfrm rot="10800000">
            <a:off x="4764885" y="2824090"/>
            <a:ext cx="644700" cy="0"/>
          </a:xfrm>
          <a:prstGeom prst="straightConnector1">
            <a:avLst/>
          </a:prstGeom>
          <a:noFill/>
          <a:ln cap="sq" cmpd="sng" w="9525">
            <a:solidFill>
              <a:srgbClr val="5F249F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00" name="Google Shape;200;g2ed60141821_0_52"/>
          <p:cNvCxnSpPr>
            <a:stCxn id="157" idx="2"/>
            <a:endCxn id="163" idx="0"/>
          </p:cNvCxnSpPr>
          <p:nvPr/>
        </p:nvCxnSpPr>
        <p:spPr>
          <a:xfrm>
            <a:off x="4128953" y="3380290"/>
            <a:ext cx="2400" cy="671400"/>
          </a:xfrm>
          <a:prstGeom prst="straightConnector1">
            <a:avLst/>
          </a:prstGeom>
          <a:noFill/>
          <a:ln cap="sq" cmpd="sng" w="9525">
            <a:solidFill>
              <a:srgbClr val="5F249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1" name="Google Shape;201;g2ed60141821_0_52"/>
          <p:cNvCxnSpPr>
            <a:stCxn id="173" idx="0"/>
            <a:endCxn id="170" idx="2"/>
          </p:cNvCxnSpPr>
          <p:nvPr/>
        </p:nvCxnSpPr>
        <p:spPr>
          <a:xfrm rot="10800000">
            <a:off x="10098757" y="3296354"/>
            <a:ext cx="0" cy="1531500"/>
          </a:xfrm>
          <a:prstGeom prst="straightConnector1">
            <a:avLst/>
          </a:prstGeom>
          <a:noFill/>
          <a:ln cap="sq" cmpd="sng" w="9525">
            <a:solidFill>
              <a:srgbClr val="5F249F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ed60141821_0_57"/>
          <p:cNvSpPr txBox="1"/>
          <p:nvPr>
            <p:ph type="ctrTitle"/>
          </p:nvPr>
        </p:nvSpPr>
        <p:spPr>
          <a:xfrm>
            <a:off x="0" y="2"/>
            <a:ext cx="15254400" cy="10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None/>
            </a:pPr>
            <a:r>
              <a:rPr lang="pt-BR"/>
              <a:t>O que vamos abordar neste tópico</a:t>
            </a:r>
            <a:endParaRPr/>
          </a:p>
        </p:txBody>
      </p:sp>
      <p:sp>
        <p:nvSpPr>
          <p:cNvPr id="207" name="Google Shape;207;g2ed60141821_0_57"/>
          <p:cNvSpPr txBox="1"/>
          <p:nvPr/>
        </p:nvSpPr>
        <p:spPr>
          <a:xfrm>
            <a:off x="527381" y="1732280"/>
            <a:ext cx="11233200" cy="36786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Integração de dados</a:t>
            </a:r>
            <a:endParaRPr b="0" i="0" sz="3300" u="none" cap="none" strike="noStrike">
              <a:solidFill>
                <a:schemeClr val="lt1"/>
              </a:solidFill>
              <a:highlight>
                <a:schemeClr val="accen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0" i="0" sz="33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Data Lake, Data Warehouse e Data Lake house</a:t>
            </a:r>
            <a:endParaRPr b="0" i="0" sz="33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0" i="0" sz="33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Machine Learning e ciência de dados</a:t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chemeClr val="lt1"/>
                </a:solidFill>
                <a:highlight>
                  <a:schemeClr val="accent1"/>
                </a:highlight>
                <a:latin typeface="Calibri"/>
                <a:ea typeface="Calibri"/>
                <a:cs typeface="Calibri"/>
                <a:sym typeface="Calibri"/>
              </a:rPr>
              <a:t>Data Visualization e Business Intelligence</a:t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3 - Título e text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3_1 - Cap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6 - Final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2020-01-14T17:16:45Z</dcterms:created>
  <dc:creator>Fernando José Ferreira</dc:creator>
</cp:coreProperties>
</file>