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L410wYARV66i7OyCl8zbwnJPR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" name="Google Shape;2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ea902f5d16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" name="Google Shape;32;g2ea902f5d16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a91f61930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g2ea91f61930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2">
            <a:alphaModFix/>
          </a:blip>
          <a:srcRect b="0" l="48224" r="0" t="0"/>
          <a:stretch/>
        </p:blipFill>
        <p:spPr>
          <a:xfrm>
            <a:off x="5879592" y="-1016"/>
            <a:ext cx="6312408" cy="686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0"/>
          <p:cNvPicPr preferRelativeResize="0"/>
          <p:nvPr/>
        </p:nvPicPr>
        <p:blipFill rotWithShape="1">
          <a:blip r:embed="rId3">
            <a:alphaModFix/>
          </a:blip>
          <a:srcRect b="0" l="0" r="84922" t="64662"/>
          <a:stretch/>
        </p:blipFill>
        <p:spPr>
          <a:xfrm>
            <a:off x="0" y="4425696"/>
            <a:ext cx="1838325" cy="24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0"/>
          <p:cNvPicPr preferRelativeResize="0"/>
          <p:nvPr/>
        </p:nvPicPr>
        <p:blipFill rotWithShape="1">
          <a:blip r:embed="rId4">
            <a:alphaModFix/>
          </a:blip>
          <a:srcRect b="14789" l="0" r="-7017" t="0"/>
          <a:stretch/>
        </p:blipFill>
        <p:spPr>
          <a:xfrm>
            <a:off x="801046" y="713766"/>
            <a:ext cx="1375226" cy="1147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/>
          <p:nvPr/>
        </p:nvSpPr>
        <p:spPr>
          <a:xfrm>
            <a:off x="0" y="2461486"/>
            <a:ext cx="12192000" cy="2238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61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g2ea902f5d16_0_33"/>
          <p:cNvPicPr preferRelativeResize="0"/>
          <p:nvPr/>
        </p:nvPicPr>
        <p:blipFill rotWithShape="1">
          <a:blip r:embed="rId1">
            <a:alphaModFix/>
          </a:blip>
          <a:srcRect b="85243" l="0" r="0" t="0"/>
          <a:stretch/>
        </p:blipFill>
        <p:spPr>
          <a:xfrm>
            <a:off x="0" y="1"/>
            <a:ext cx="12192000" cy="1014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g2ea902f5d16_0_33"/>
          <p:cNvPicPr preferRelativeResize="0"/>
          <p:nvPr/>
        </p:nvPicPr>
        <p:blipFill rotWithShape="1">
          <a:blip r:embed="rId2">
            <a:alphaModFix/>
          </a:blip>
          <a:srcRect b="-5284" l="0" r="32045" t="0"/>
          <a:stretch/>
        </p:blipFill>
        <p:spPr>
          <a:xfrm>
            <a:off x="10429388" y="6147910"/>
            <a:ext cx="1449185" cy="52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g2ea902f5d16_0_33"/>
          <p:cNvSpPr/>
          <p:nvPr/>
        </p:nvSpPr>
        <p:spPr>
          <a:xfrm>
            <a:off x="238125" y="1133475"/>
            <a:ext cx="11715900" cy="4896000"/>
          </a:xfrm>
          <a:prstGeom prst="rect">
            <a:avLst/>
          </a:prstGeom>
          <a:noFill/>
          <a:ln cap="flat" cmpd="sng" w="12700">
            <a:solidFill>
              <a:srgbClr val="01BD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6B9E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011"/>
            <a:ext cx="12192000" cy="687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4"/>
          <p:cNvPicPr preferRelativeResize="0"/>
          <p:nvPr/>
        </p:nvPicPr>
        <p:blipFill rotWithShape="1">
          <a:blip r:embed="rId2">
            <a:alphaModFix/>
          </a:blip>
          <a:srcRect b="41409" l="39300" r="39575" t="26070"/>
          <a:stretch/>
        </p:blipFill>
        <p:spPr>
          <a:xfrm>
            <a:off x="4791456" y="1783080"/>
            <a:ext cx="2575502" cy="223683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/>
        </p:nvSpPr>
        <p:spPr>
          <a:xfrm>
            <a:off x="-1" y="2689203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pt-BR" sz="6000">
                <a:solidFill>
                  <a:srgbClr val="4A6B9E"/>
                </a:solidFill>
                <a:latin typeface="Trebuchet MS"/>
                <a:ea typeface="Trebuchet MS"/>
                <a:cs typeface="Trebuchet MS"/>
                <a:sym typeface="Trebuchet MS"/>
              </a:rPr>
              <a:t>Modelo Operacional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-2" y="3830913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01BDC4"/>
                </a:solidFill>
                <a:latin typeface="Trebuchet MS"/>
                <a:ea typeface="Trebuchet MS"/>
                <a:cs typeface="Trebuchet MS"/>
                <a:sym typeface="Trebuchet MS"/>
              </a:rPr>
              <a:t>Marco Teixeira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ea902f5d16_0_28"/>
          <p:cNvSpPr/>
          <p:nvPr/>
        </p:nvSpPr>
        <p:spPr>
          <a:xfrm>
            <a:off x="5945700" y="4923875"/>
            <a:ext cx="5791200" cy="10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pt-BR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Gerenciamento de dados mestres</a:t>
            </a:r>
            <a:endParaRPr b="1" sz="1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Códigos externos e internos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Dados de cliente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Dados de produto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Gerenciamento de dimensões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g2ea902f5d16_0_28"/>
          <p:cNvSpPr txBox="1"/>
          <p:nvPr/>
        </p:nvSpPr>
        <p:spPr>
          <a:xfrm>
            <a:off x="290798" y="145350"/>
            <a:ext cx="11748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operacional de gerenciamento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2ea902f5d16_0_28"/>
          <p:cNvSpPr/>
          <p:nvPr/>
        </p:nvSpPr>
        <p:spPr>
          <a:xfrm>
            <a:off x="420825" y="1226375"/>
            <a:ext cx="3647100" cy="10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pt-BR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Gerenciamento da arquitetura de dados</a:t>
            </a:r>
            <a:endParaRPr b="1" sz="1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Modelagem corporativa dos dados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Análise da cadeia de valor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Arquiteturas de dados relacionadas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g2ea902f5d16_0_28"/>
          <p:cNvSpPr/>
          <p:nvPr/>
        </p:nvSpPr>
        <p:spPr>
          <a:xfrm>
            <a:off x="4243400" y="1226375"/>
            <a:ext cx="3647100" cy="10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pt-BR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Gerenciamento da qualidade de dados</a:t>
            </a:r>
            <a:endParaRPr b="1" sz="1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Especificação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Análise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Medição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Melhoramento contínuo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g2ea902f5d16_0_28"/>
          <p:cNvSpPr/>
          <p:nvPr/>
        </p:nvSpPr>
        <p:spPr>
          <a:xfrm>
            <a:off x="8089750" y="1226375"/>
            <a:ext cx="3647100" cy="10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pt-BR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Desenvolvimento e implantação</a:t>
            </a:r>
            <a:endParaRPr b="1" sz="1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Análise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Modelagem dos dados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Desenho do banco de dados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Implementação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g2ea902f5d16_0_28"/>
          <p:cNvSpPr/>
          <p:nvPr/>
        </p:nvSpPr>
        <p:spPr>
          <a:xfrm>
            <a:off x="8089750" y="2458875"/>
            <a:ext cx="3647100" cy="10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pt-BR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Gerenciamento dos bancos de dados</a:t>
            </a:r>
            <a:endParaRPr b="1" sz="1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Captura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Recuperação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Retenção e expurgo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g2ea902f5d16_0_28"/>
          <p:cNvSpPr/>
          <p:nvPr/>
        </p:nvSpPr>
        <p:spPr>
          <a:xfrm>
            <a:off x="8089750" y="3691375"/>
            <a:ext cx="3647100" cy="10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pt-BR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Gerenciamento da segurança de dados</a:t>
            </a:r>
            <a:endParaRPr b="1" sz="1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Standards e diretrizes (LGPD)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Classificação e Administração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Autenticação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Auditoria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g2ea902f5d16_0_28"/>
          <p:cNvSpPr/>
          <p:nvPr/>
        </p:nvSpPr>
        <p:spPr>
          <a:xfrm>
            <a:off x="386250" y="4923875"/>
            <a:ext cx="5339100" cy="10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pt-BR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Plataforma de dados</a:t>
            </a:r>
            <a:endParaRPr b="1" sz="1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Lake, DW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Arquitetura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Implementação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Monitoramento e evolução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g2ea902f5d16_0_28"/>
          <p:cNvSpPr/>
          <p:nvPr/>
        </p:nvSpPr>
        <p:spPr>
          <a:xfrm>
            <a:off x="420825" y="3704675"/>
            <a:ext cx="3647100" cy="10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pt-BR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Documentação e gestão de conteúdo</a:t>
            </a:r>
            <a:endParaRPr b="1" sz="1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Elaboração e armazenamento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Backup e restauração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Gerenciamento do conteúdo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Retenção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g2ea902f5d16_0_28"/>
          <p:cNvSpPr/>
          <p:nvPr/>
        </p:nvSpPr>
        <p:spPr>
          <a:xfrm>
            <a:off x="420825" y="2472175"/>
            <a:ext cx="3647100" cy="10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pt-BR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Gerenciamento dos </a:t>
            </a:r>
            <a:r>
              <a:rPr b="1" lang="pt-BR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metadados</a:t>
            </a:r>
            <a:endParaRPr b="1" sz="1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Arquitetura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Controle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Entrega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g2ea902f5d16_0_28"/>
          <p:cNvSpPr/>
          <p:nvPr/>
        </p:nvSpPr>
        <p:spPr>
          <a:xfrm>
            <a:off x="4255300" y="2490990"/>
            <a:ext cx="3647100" cy="2241000"/>
          </a:xfrm>
          <a:prstGeom prst="roundRect">
            <a:avLst>
              <a:gd fmla="val 851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pt-BR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Governança de dados</a:t>
            </a:r>
            <a:endParaRPr b="1" sz="1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Estratégia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Organização e regras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Políticas e diretrizes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Processos e responsabilidades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Validação e auditoria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ea91f61930_0_9"/>
          <p:cNvSpPr txBox="1"/>
          <p:nvPr/>
        </p:nvSpPr>
        <p:spPr>
          <a:xfrm>
            <a:off x="290798" y="145350"/>
            <a:ext cx="11748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Alinhamento com a estratégia do negócio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2ea91f61930_0_9"/>
          <p:cNvSpPr/>
          <p:nvPr/>
        </p:nvSpPr>
        <p:spPr>
          <a:xfrm>
            <a:off x="420825" y="1226375"/>
            <a:ext cx="11232000" cy="102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pt-BR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Organização e cultura</a:t>
            </a:r>
            <a:endParaRPr b="1" sz="1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Fatores críticos de sucesso | Estrutura de reporting | Gerenciamento de métricas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Valores, crenças e expectativas | Atitudes, estilos, preferências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Ritos | Símbolos | CULTURA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g2ea91f61930_0_9"/>
          <p:cNvSpPr/>
          <p:nvPr/>
        </p:nvSpPr>
        <p:spPr>
          <a:xfrm>
            <a:off x="8005850" y="2405725"/>
            <a:ext cx="3647100" cy="102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pt-BR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Atividades e processos</a:t>
            </a:r>
            <a:endParaRPr b="1" sz="1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Fases, tarefas e etapas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Dependências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Casos de estudo e boas práticas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g2ea91f61930_0_9"/>
          <p:cNvSpPr/>
          <p:nvPr/>
        </p:nvSpPr>
        <p:spPr>
          <a:xfrm>
            <a:off x="7998150" y="3685050"/>
            <a:ext cx="3647100" cy="102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pt-BR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Entregas</a:t>
            </a:r>
            <a:endParaRPr b="1" sz="1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Inputs e resultados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Informações | Documentos | Bancos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Todos os recursos a definir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2ea91f61930_0_9"/>
          <p:cNvSpPr/>
          <p:nvPr/>
        </p:nvSpPr>
        <p:spPr>
          <a:xfrm>
            <a:off x="420825" y="4811975"/>
            <a:ext cx="11245500" cy="102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pt-BR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Regras e responsabilidades</a:t>
            </a:r>
            <a:endParaRPr b="1" sz="1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Papéis e responsabilidades individuais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Papéis e responsabilidades das organizações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Qualificações e capacidades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g2ea91f61930_0_9"/>
          <p:cNvSpPr/>
          <p:nvPr/>
        </p:nvSpPr>
        <p:spPr>
          <a:xfrm>
            <a:off x="420825" y="3677350"/>
            <a:ext cx="3647100" cy="102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pt-BR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Práticas e técnicas</a:t>
            </a:r>
            <a:endParaRPr b="1" sz="1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Boas práticas e benchmark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Abordagens acordadas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Técnicas alternativas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g2ea91f61930_0_9"/>
          <p:cNvSpPr/>
          <p:nvPr/>
        </p:nvSpPr>
        <p:spPr>
          <a:xfrm>
            <a:off x="423609" y="2435013"/>
            <a:ext cx="3647100" cy="102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pt-BR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Tecnologia</a:t>
            </a:r>
            <a:endParaRPr b="1" sz="1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Categorias de ferramentas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Protocolos e standards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Critérios de seleção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Aprendizado e capacitação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g2ea91f61930_0_9"/>
          <p:cNvSpPr/>
          <p:nvPr/>
        </p:nvSpPr>
        <p:spPr>
          <a:xfrm>
            <a:off x="4214725" y="2435040"/>
            <a:ext cx="3647100" cy="2267100"/>
          </a:xfrm>
          <a:prstGeom prst="roundRect">
            <a:avLst>
              <a:gd fmla="val 8359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pt-BR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Objetivos e princípios</a:t>
            </a:r>
            <a:endParaRPr b="1" sz="1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Visão e missão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Benefícios para o negócio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Objetivos estratégicos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Objetivos individuais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Princípios da organização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 - Fin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1 - Cap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 - Título e tex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2020-01-14T17:16:45Z</dcterms:created>
  <dc:creator>Fernando José Ferreira</dc:creator>
</cp:coreProperties>
</file>