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1" r:id="rId4"/>
    <p:sldId id="277" r:id="rId5"/>
    <p:sldId id="262" r:id="rId6"/>
    <p:sldId id="264" r:id="rId7"/>
    <p:sldId id="275" r:id="rId8"/>
    <p:sldId id="278" r:id="rId9"/>
    <p:sldId id="265" r:id="rId10"/>
    <p:sldId id="279" r:id="rId11"/>
    <p:sldId id="276" r:id="rId12"/>
    <p:sldId id="280" r:id="rId13"/>
    <p:sldId id="266" r:id="rId14"/>
    <p:sldId id="268" r:id="rId15"/>
    <p:sldId id="269" r:id="rId16"/>
    <p:sldId id="270" r:id="rId17"/>
    <p:sldId id="281" r:id="rId18"/>
    <p:sldId id="267" r:id="rId19"/>
    <p:sldId id="272" r:id="rId20"/>
    <p:sldId id="271"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6"/>
    <p:restoredTop sz="94629"/>
  </p:normalViewPr>
  <p:slideViewPr>
    <p:cSldViewPr snapToGrid="0" snapToObjects="1">
      <p:cViewPr varScale="1">
        <p:scale>
          <a:sx n="82" d="100"/>
          <a:sy n="82" d="100"/>
        </p:scale>
        <p:origin x="10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D16C3-DE33-B647-82F0-65FF60277EBC}"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6F564-67AA-164B-8C85-263C56531EB4}" type="slidenum">
              <a:rPr lang="en-US" smtClean="0"/>
              <a:t>‹#›</a:t>
            </a:fld>
            <a:endParaRPr lang="en-US"/>
          </a:p>
        </p:txBody>
      </p:sp>
    </p:spTree>
    <p:extLst>
      <p:ext uri="{BB962C8B-B14F-4D97-AF65-F5344CB8AC3E}">
        <p14:creationId xmlns:p14="http://schemas.microsoft.com/office/powerpoint/2010/main" val="102081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087191-86FC-6741-BAB8-F46F8E47C2AB}"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26771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87191-86FC-6741-BAB8-F46F8E47C2AB}"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602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87191-86FC-6741-BAB8-F46F8E47C2AB}"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31481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87191-86FC-6741-BAB8-F46F8E47C2AB}"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44483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087191-86FC-6741-BAB8-F46F8E47C2AB}"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10206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087191-86FC-6741-BAB8-F46F8E47C2AB}"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181487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087191-86FC-6741-BAB8-F46F8E47C2AB}"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189363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087191-86FC-6741-BAB8-F46F8E47C2AB}"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60830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87191-86FC-6741-BAB8-F46F8E47C2AB}"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168498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87191-86FC-6741-BAB8-F46F8E47C2AB}"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63311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87191-86FC-6741-BAB8-F46F8E47C2AB}"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36CB-37EE-3A42-A352-0DB1D767729B}" type="slidenum">
              <a:rPr lang="en-US" smtClean="0"/>
              <a:t>‹#›</a:t>
            </a:fld>
            <a:endParaRPr lang="en-US"/>
          </a:p>
        </p:txBody>
      </p:sp>
    </p:spTree>
    <p:extLst>
      <p:ext uri="{BB962C8B-B14F-4D97-AF65-F5344CB8AC3E}">
        <p14:creationId xmlns:p14="http://schemas.microsoft.com/office/powerpoint/2010/main" val="148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87191-86FC-6741-BAB8-F46F8E47C2AB}" type="datetimeFigureOut">
              <a:rPr lang="en-US" smtClean="0"/>
              <a:t>1/31/2018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D36CB-37EE-3A42-A352-0DB1D767729B}" type="slidenum">
              <a:rPr lang="en-US" smtClean="0"/>
              <a:t>‹#›</a:t>
            </a:fld>
            <a:endParaRPr lang="en-US"/>
          </a:p>
        </p:txBody>
      </p:sp>
    </p:spTree>
    <p:extLst>
      <p:ext uri="{BB962C8B-B14F-4D97-AF65-F5344CB8AC3E}">
        <p14:creationId xmlns:p14="http://schemas.microsoft.com/office/powerpoint/2010/main" val="104456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898" y="736271"/>
            <a:ext cx="10711544" cy="3028208"/>
          </a:xfrm>
        </p:spPr>
        <p:txBody>
          <a:bodyPr>
            <a:normAutofit fontScale="90000"/>
          </a:bodyPr>
          <a:lstStyle/>
          <a:p>
            <a:r>
              <a:rPr lang="en-US" dirty="0" smtClean="0"/>
              <a:t>DS 200 </a:t>
            </a:r>
            <a:br>
              <a:rPr lang="en-US" dirty="0" smtClean="0"/>
            </a:br>
            <a:r>
              <a:rPr lang="en-US" dirty="0" smtClean="0"/>
              <a:t>Lab5</a:t>
            </a:r>
            <a:br>
              <a:rPr lang="en-US" dirty="0" smtClean="0"/>
            </a:br>
            <a:r>
              <a:rPr lang="en-US" sz="5300" dirty="0" smtClean="0"/>
              <a:t>Building A Decision Tree Predictive Model for Classifying Relevant Tweets</a:t>
            </a:r>
            <a:endParaRPr lang="en-US" sz="5300" dirty="0"/>
          </a:p>
        </p:txBody>
      </p:sp>
      <p:sp>
        <p:nvSpPr>
          <p:cNvPr id="3" name="Subtitle 2"/>
          <p:cNvSpPr>
            <a:spLocks noGrp="1"/>
          </p:cNvSpPr>
          <p:nvPr>
            <p:ph type="subTitle" idx="1"/>
          </p:nvPr>
        </p:nvSpPr>
        <p:spPr>
          <a:xfrm>
            <a:off x="1524000" y="4385809"/>
            <a:ext cx="9144000" cy="1655762"/>
          </a:xfrm>
        </p:spPr>
        <p:txBody>
          <a:bodyPr>
            <a:normAutofit/>
          </a:bodyPr>
          <a:lstStyle/>
          <a:p>
            <a:r>
              <a:rPr lang="en-US" dirty="0" smtClean="0"/>
              <a:t>Instructor</a:t>
            </a:r>
            <a:r>
              <a:rPr lang="en-US" dirty="0"/>
              <a:t>: John </a:t>
            </a:r>
            <a:r>
              <a:rPr lang="en-US" dirty="0" smtClean="0"/>
              <a:t>Yen</a:t>
            </a:r>
          </a:p>
          <a:p>
            <a:r>
              <a:rPr lang="en-US" dirty="0" smtClean="0"/>
              <a:t>LA: </a:t>
            </a:r>
            <a:r>
              <a:rPr lang="en-US" dirty="0" err="1" smtClean="0"/>
              <a:t>Luwei</a:t>
            </a:r>
            <a:r>
              <a:rPr lang="en-US" dirty="0" smtClean="0"/>
              <a:t> Lei</a:t>
            </a:r>
            <a:endParaRPr lang="en-US" dirty="0"/>
          </a:p>
          <a:p>
            <a:r>
              <a:rPr lang="en-US" dirty="0" smtClean="0"/>
              <a:t>February 8, 2018</a:t>
            </a:r>
          </a:p>
          <a:p>
            <a:endParaRPr lang="en-US" dirty="0"/>
          </a:p>
        </p:txBody>
      </p:sp>
    </p:spTree>
    <p:extLst>
      <p:ext uri="{BB962C8B-B14F-4D97-AF65-F5344CB8AC3E}">
        <p14:creationId xmlns:p14="http://schemas.microsoft.com/office/powerpoint/2010/main" val="181122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700" y="1066800"/>
            <a:ext cx="11404600" cy="4724400"/>
          </a:xfrm>
          <a:prstGeom prst="rect">
            <a:avLst/>
          </a:prstGeom>
        </p:spPr>
      </p:pic>
    </p:spTree>
    <p:extLst>
      <p:ext uri="{BB962C8B-B14F-4D97-AF65-F5344CB8AC3E}">
        <p14:creationId xmlns:p14="http://schemas.microsoft.com/office/powerpoint/2010/main" val="16783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Use 20% of labelled data for testing</a:t>
            </a:r>
            <a:endParaRPr lang="en-US" dirty="0"/>
          </a:p>
        </p:txBody>
      </p:sp>
      <p:sp>
        <p:nvSpPr>
          <p:cNvPr id="3" name="Content Placeholder 2"/>
          <p:cNvSpPr>
            <a:spLocks noGrp="1"/>
          </p:cNvSpPr>
          <p:nvPr>
            <p:ph idx="1"/>
          </p:nvPr>
        </p:nvSpPr>
        <p:spPr>
          <a:xfrm>
            <a:off x="410307" y="1325563"/>
            <a:ext cx="11336215" cy="4351338"/>
          </a:xfrm>
        </p:spPr>
        <p:txBody>
          <a:bodyPr>
            <a:normAutofit fontScale="92500" lnSpcReduction="10000"/>
          </a:bodyPr>
          <a:lstStyle/>
          <a:p>
            <a:pPr marL="0" indent="0">
              <a:buNone/>
            </a:pPr>
            <a:r>
              <a:rPr lang="en-US" b="1" dirty="0" smtClean="0"/>
              <a:t>6. Create testing data</a:t>
            </a:r>
          </a:p>
          <a:p>
            <a:pPr marL="0" indent="0">
              <a:buNone/>
            </a:pPr>
            <a:r>
              <a:rPr lang="en-US" dirty="0" err="1" smtClean="0"/>
              <a:t>relevant_rows_test</a:t>
            </a:r>
            <a:r>
              <a:rPr lang="en-US" dirty="0" smtClean="0"/>
              <a:t>= list(range(</a:t>
            </a:r>
            <a:r>
              <a:rPr lang="en-US" dirty="0" err="1" smtClean="0"/>
              <a:t>relevant_count</a:t>
            </a:r>
            <a:r>
              <a:rPr lang="en-US" dirty="0" smtClean="0"/>
              <a:t>))[ </a:t>
            </a:r>
            <a:r>
              <a:rPr lang="en-US" dirty="0" err="1" smtClean="0"/>
              <a:t>relevant_training_size</a:t>
            </a:r>
            <a:r>
              <a:rPr lang="en-US" dirty="0" smtClean="0"/>
              <a:t> </a:t>
            </a:r>
            <a:r>
              <a:rPr lang="en-US" sz="3500" dirty="0" smtClean="0">
                <a:solidFill>
                  <a:srgbClr val="FF0000"/>
                </a:solidFill>
              </a:rPr>
              <a:t>:</a:t>
            </a:r>
            <a:r>
              <a:rPr lang="en-US" dirty="0" smtClean="0">
                <a:solidFill>
                  <a:srgbClr val="FF0000"/>
                </a:solidFill>
              </a:rPr>
              <a:t> </a:t>
            </a:r>
            <a:r>
              <a:rPr lang="en-US" dirty="0" smtClean="0"/>
              <a:t>]</a:t>
            </a:r>
          </a:p>
          <a:p>
            <a:pPr marL="0" indent="0">
              <a:buNone/>
            </a:pPr>
            <a:r>
              <a:rPr lang="en-US" dirty="0" err="1" smtClean="0"/>
              <a:t>Irrelevant_rows_test</a:t>
            </a:r>
            <a:r>
              <a:rPr lang="en-US" dirty="0" smtClean="0"/>
              <a:t>= list(range(</a:t>
            </a:r>
            <a:r>
              <a:rPr lang="en-US" dirty="0" err="1" smtClean="0"/>
              <a:t>irrelevant_count</a:t>
            </a:r>
            <a:r>
              <a:rPr lang="en-US" dirty="0" smtClean="0"/>
              <a:t>))[</a:t>
            </a:r>
            <a:r>
              <a:rPr lang="en-US" dirty="0" err="1" smtClean="0"/>
              <a:t>irrelevant_training_size</a:t>
            </a:r>
            <a:r>
              <a:rPr lang="en-US" dirty="0" smtClean="0"/>
              <a:t> : ]</a:t>
            </a:r>
            <a:endParaRPr lang="en-US" dirty="0"/>
          </a:p>
          <a:p>
            <a:pPr marL="0" indent="0">
              <a:buNone/>
            </a:pPr>
            <a:endParaRPr lang="en-US" dirty="0" smtClean="0"/>
          </a:p>
          <a:p>
            <a:pPr marL="0" indent="0">
              <a:buNone/>
            </a:pPr>
            <a:r>
              <a:rPr lang="en-US" dirty="0" err="1" smtClean="0"/>
              <a:t>x_test</a:t>
            </a:r>
            <a:r>
              <a:rPr lang="en-US" dirty="0" smtClean="0"/>
              <a:t> = list(</a:t>
            </a:r>
            <a:r>
              <a:rPr lang="en-US" dirty="0" err="1" smtClean="0"/>
              <a:t>tweets_relevant.</a:t>
            </a:r>
            <a:r>
              <a:rPr lang="en-US" dirty="0" err="1" smtClean="0">
                <a:solidFill>
                  <a:srgbClr val="FF0000"/>
                </a:solidFill>
              </a:rPr>
              <a:t>take</a:t>
            </a:r>
            <a:r>
              <a:rPr lang="en-US" dirty="0" smtClean="0"/>
              <a:t>(</a:t>
            </a:r>
            <a:r>
              <a:rPr lang="en-US" dirty="0" err="1" smtClean="0"/>
              <a:t>relevant_rows_test</a:t>
            </a:r>
            <a:r>
              <a:rPr lang="en-US" dirty="0" smtClean="0"/>
              <a:t>)[‘text’]) + \</a:t>
            </a:r>
          </a:p>
          <a:p>
            <a:pPr marL="0" indent="0">
              <a:buNone/>
            </a:pPr>
            <a:r>
              <a:rPr lang="en-US" dirty="0"/>
              <a:t> </a:t>
            </a:r>
            <a:r>
              <a:rPr lang="en-US" dirty="0" smtClean="0"/>
              <a:t>                list(</a:t>
            </a:r>
            <a:r>
              <a:rPr lang="en-US" dirty="0" err="1" smtClean="0"/>
              <a:t>tweets_irrelevant.take</a:t>
            </a:r>
            <a:r>
              <a:rPr lang="en-US" dirty="0" smtClean="0"/>
              <a:t>(</a:t>
            </a:r>
            <a:r>
              <a:rPr lang="en-US" dirty="0" err="1" smtClean="0"/>
              <a:t>irrelevant_rows_test</a:t>
            </a:r>
            <a:r>
              <a:rPr lang="en-US" dirty="0" smtClean="0"/>
              <a:t>)[‘text’]</a:t>
            </a:r>
            <a:endParaRPr lang="en-US" dirty="0"/>
          </a:p>
          <a:p>
            <a:pPr marL="0" indent="0">
              <a:buNone/>
            </a:pPr>
            <a:endParaRPr lang="en-US" dirty="0"/>
          </a:p>
          <a:p>
            <a:pPr marL="0" indent="0">
              <a:buNone/>
            </a:pPr>
            <a:r>
              <a:rPr lang="en-US" dirty="0" err="1" smtClean="0"/>
              <a:t>y_test</a:t>
            </a:r>
            <a:r>
              <a:rPr lang="en-US" dirty="0" smtClean="0"/>
              <a:t> = [1]*(</a:t>
            </a:r>
            <a:r>
              <a:rPr lang="en-US" dirty="0" err="1" smtClean="0"/>
              <a:t>relevant_count</a:t>
            </a:r>
            <a:r>
              <a:rPr lang="en-US" dirty="0" smtClean="0"/>
              <a:t> - </a:t>
            </a:r>
            <a:r>
              <a:rPr lang="en-US" dirty="0" err="1" smtClean="0"/>
              <a:t>relevant_training_size</a:t>
            </a:r>
            <a:r>
              <a:rPr lang="en-US" dirty="0" smtClean="0"/>
              <a:t> ) + \</a:t>
            </a:r>
          </a:p>
          <a:p>
            <a:pPr marL="0" indent="0">
              <a:buNone/>
            </a:pPr>
            <a:r>
              <a:rPr lang="en-US" dirty="0"/>
              <a:t> </a:t>
            </a:r>
            <a:r>
              <a:rPr lang="en-US" dirty="0" smtClean="0"/>
              <a:t>              [0]*(</a:t>
            </a:r>
            <a:r>
              <a:rPr lang="en-US" dirty="0" err="1" smtClean="0"/>
              <a:t>irrelevant_count</a:t>
            </a:r>
            <a:r>
              <a:rPr lang="en-US" dirty="0" smtClean="0"/>
              <a:t> - </a:t>
            </a:r>
            <a:r>
              <a:rPr lang="en-US" dirty="0" err="1" smtClean="0"/>
              <a:t>irrelevant_training_size</a:t>
            </a:r>
            <a:r>
              <a:rPr lang="en-US" dirty="0" smtClean="0"/>
              <a:t>)</a:t>
            </a:r>
            <a:endParaRPr lang="en-US" dirty="0"/>
          </a:p>
        </p:txBody>
      </p:sp>
      <p:sp>
        <p:nvSpPr>
          <p:cNvPr id="22" name="TextBox 21"/>
          <p:cNvSpPr txBox="1"/>
          <p:nvPr/>
        </p:nvSpPr>
        <p:spPr>
          <a:xfrm>
            <a:off x="5646124" y="988505"/>
            <a:ext cx="6296759" cy="646331"/>
          </a:xfrm>
          <a:prstGeom prst="rect">
            <a:avLst/>
          </a:prstGeom>
          <a:noFill/>
        </p:spPr>
        <p:txBody>
          <a:bodyPr wrap="square" rtlCol="0">
            <a:spAutoFit/>
          </a:bodyPr>
          <a:lstStyle/>
          <a:p>
            <a:r>
              <a:rPr lang="en-US" dirty="0" smtClean="0"/>
              <a:t>The </a:t>
            </a:r>
            <a:r>
              <a:rPr lang="en-US" dirty="0" err="1" smtClean="0"/>
              <a:t>sublist</a:t>
            </a:r>
            <a:r>
              <a:rPr lang="en-US" dirty="0" smtClean="0"/>
              <a:t> of relevant tweet index starting from the row index after the last row used for training</a:t>
            </a:r>
            <a:endParaRPr lang="en-US" dirty="0"/>
          </a:p>
        </p:txBody>
      </p:sp>
      <p:sp>
        <p:nvSpPr>
          <p:cNvPr id="4" name="Oval 3"/>
          <p:cNvSpPr/>
          <p:nvPr/>
        </p:nvSpPr>
        <p:spPr>
          <a:xfrm>
            <a:off x="7626592" y="1808798"/>
            <a:ext cx="3416546" cy="6254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10084043" y="1311670"/>
            <a:ext cx="0" cy="471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1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5668" y="0"/>
            <a:ext cx="10060663" cy="6858000"/>
          </a:xfrm>
          <a:prstGeom prst="rect">
            <a:avLst/>
          </a:prstGeom>
        </p:spPr>
      </p:pic>
    </p:spTree>
    <p:extLst>
      <p:ext uri="{BB962C8B-B14F-4D97-AF65-F5344CB8AC3E}">
        <p14:creationId xmlns:p14="http://schemas.microsoft.com/office/powerpoint/2010/main" val="10022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775"/>
            <a:ext cx="10515600" cy="1325563"/>
          </a:xfrm>
        </p:spPr>
        <p:txBody>
          <a:bodyPr/>
          <a:lstStyle/>
          <a:p>
            <a:r>
              <a:rPr lang="en-US" dirty="0" smtClean="0"/>
              <a:t>A glance of training data and testing data</a:t>
            </a:r>
            <a:endParaRPr lang="en-US" dirty="0"/>
          </a:p>
        </p:txBody>
      </p:sp>
      <p:sp>
        <p:nvSpPr>
          <p:cNvPr id="3" name="Content Placeholder 2"/>
          <p:cNvSpPr>
            <a:spLocks noGrp="1"/>
          </p:cNvSpPr>
          <p:nvPr>
            <p:ph idx="1"/>
          </p:nvPr>
        </p:nvSpPr>
        <p:spPr>
          <a:xfrm>
            <a:off x="838200" y="1594338"/>
            <a:ext cx="10873154" cy="4582625"/>
          </a:xfrm>
        </p:spPr>
        <p:txBody>
          <a:bodyPr>
            <a:normAutofit fontScale="92500" lnSpcReduction="20000"/>
          </a:bodyPr>
          <a:lstStyle/>
          <a:p>
            <a:r>
              <a:rPr lang="en-US" dirty="0" err="1"/>
              <a:t>x</a:t>
            </a:r>
            <a:r>
              <a:rPr lang="en-US" dirty="0" err="1" smtClean="0"/>
              <a:t>_train</a:t>
            </a:r>
            <a:r>
              <a:rPr lang="en-US" dirty="0" smtClean="0"/>
              <a:t> and </a:t>
            </a:r>
            <a:r>
              <a:rPr lang="en-US" dirty="0" err="1" smtClean="0"/>
              <a:t>x_test</a:t>
            </a:r>
            <a:r>
              <a:rPr lang="en-US" dirty="0" smtClean="0"/>
              <a:t> are two </a:t>
            </a:r>
            <a:r>
              <a:rPr lang="en-US" b="1" i="1" dirty="0" smtClean="0"/>
              <a:t>lists</a:t>
            </a:r>
            <a:r>
              <a:rPr lang="en-US" dirty="0" smtClean="0"/>
              <a:t> of </a:t>
            </a:r>
            <a:r>
              <a:rPr lang="en-US" b="1" i="1" dirty="0" err="1" smtClean="0"/>
              <a:t>str</a:t>
            </a:r>
            <a:r>
              <a:rPr lang="en-US" dirty="0" smtClean="0"/>
              <a:t> type (i.e., text of tweets)</a:t>
            </a:r>
          </a:p>
          <a:p>
            <a:r>
              <a:rPr lang="en-US" dirty="0" err="1" smtClean="0"/>
              <a:t>y_train</a:t>
            </a:r>
            <a:r>
              <a:rPr lang="en-US" dirty="0" smtClean="0"/>
              <a:t> and </a:t>
            </a:r>
            <a:r>
              <a:rPr lang="en-US" dirty="0" err="1" smtClean="0"/>
              <a:t>y_test</a:t>
            </a:r>
            <a:r>
              <a:rPr lang="en-US" dirty="0" smtClean="0"/>
              <a:t> are two </a:t>
            </a:r>
            <a:r>
              <a:rPr lang="en-US" b="1" i="1" dirty="0" smtClean="0"/>
              <a:t>list</a:t>
            </a:r>
            <a:r>
              <a:rPr lang="en-US" dirty="0" smtClean="0"/>
              <a:t> of </a:t>
            </a:r>
            <a:r>
              <a:rPr lang="en-US" b="1" i="1" dirty="0" err="1" smtClean="0"/>
              <a:t>int</a:t>
            </a:r>
            <a:r>
              <a:rPr lang="en-US" dirty="0" smtClean="0"/>
              <a:t> type (</a:t>
            </a:r>
            <a:r>
              <a:rPr lang="en-US" dirty="0" err="1" smtClean="0"/>
              <a:t>i.e</a:t>
            </a:r>
            <a:r>
              <a:rPr lang="en-US" dirty="0" smtClean="0"/>
              <a:t>, 1 indicates relevant, 0 indicates irrelevant)</a:t>
            </a:r>
          </a:p>
          <a:p>
            <a:pPr marL="0" indent="0">
              <a:buNone/>
            </a:pPr>
            <a:endParaRPr lang="en-US" dirty="0" smtClean="0"/>
          </a:p>
          <a:p>
            <a:r>
              <a:rPr lang="en-US" dirty="0" smtClean="0"/>
              <a:t>Display the first 5 tweets in </a:t>
            </a:r>
            <a:r>
              <a:rPr lang="en-US" dirty="0" err="1" smtClean="0"/>
              <a:t>x_train</a:t>
            </a:r>
            <a:r>
              <a:rPr lang="en-US" dirty="0" smtClean="0"/>
              <a:t> and </a:t>
            </a:r>
            <a:r>
              <a:rPr lang="en-US" dirty="0" err="1" smtClean="0"/>
              <a:t>x_test</a:t>
            </a:r>
            <a:endParaRPr lang="en-US" dirty="0" smtClean="0"/>
          </a:p>
          <a:p>
            <a:pPr marL="0" indent="0">
              <a:buNone/>
            </a:pPr>
            <a:r>
              <a:rPr lang="en-US" dirty="0" smtClean="0"/>
              <a:t>print(</a:t>
            </a:r>
            <a:r>
              <a:rPr lang="en-US" dirty="0" err="1" smtClean="0"/>
              <a:t>x_train</a:t>
            </a:r>
            <a:r>
              <a:rPr lang="en-US" dirty="0" smtClean="0"/>
              <a:t>[:5])</a:t>
            </a:r>
          </a:p>
          <a:p>
            <a:pPr marL="0" indent="0">
              <a:buNone/>
            </a:pPr>
            <a:r>
              <a:rPr lang="en-US" dirty="0" smtClean="0"/>
              <a:t>print(</a:t>
            </a:r>
            <a:r>
              <a:rPr lang="en-US" dirty="0" err="1" smtClean="0"/>
              <a:t>x_test</a:t>
            </a:r>
            <a:r>
              <a:rPr lang="en-US" dirty="0" smtClean="0"/>
              <a:t>[:5])</a:t>
            </a:r>
          </a:p>
          <a:p>
            <a:pPr marL="0" indent="0">
              <a:buNone/>
            </a:pPr>
            <a:endParaRPr lang="en-US" dirty="0" smtClean="0"/>
          </a:p>
          <a:p>
            <a:r>
              <a:rPr lang="en-US" dirty="0" smtClean="0"/>
              <a:t>Display the y value (target output) of all training data and testing data</a:t>
            </a:r>
          </a:p>
          <a:p>
            <a:pPr marL="0" indent="0">
              <a:buNone/>
            </a:pPr>
            <a:r>
              <a:rPr lang="en-US" dirty="0" smtClean="0"/>
              <a:t>print(</a:t>
            </a:r>
            <a:r>
              <a:rPr lang="en-US" dirty="0" err="1" smtClean="0"/>
              <a:t>y_train</a:t>
            </a:r>
            <a:r>
              <a:rPr lang="en-US" dirty="0" smtClean="0"/>
              <a:t>)</a:t>
            </a:r>
          </a:p>
          <a:p>
            <a:pPr marL="0" indent="0">
              <a:buNone/>
            </a:pPr>
            <a:r>
              <a:rPr lang="en-US" dirty="0" smtClean="0"/>
              <a:t>print (</a:t>
            </a:r>
            <a:r>
              <a:rPr lang="en-US" dirty="0" err="1" smtClean="0"/>
              <a:t>y_test</a:t>
            </a:r>
            <a:r>
              <a:rPr lang="en-US" dirty="0" smtClean="0"/>
              <a:t>)</a:t>
            </a:r>
            <a:endParaRPr lang="en-US" dirty="0"/>
          </a:p>
        </p:txBody>
      </p:sp>
    </p:spTree>
    <p:extLst>
      <p:ext uri="{BB962C8B-B14F-4D97-AF65-F5344CB8AC3E}">
        <p14:creationId xmlns:p14="http://schemas.microsoft.com/office/powerpoint/2010/main" val="190426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5563"/>
            <a:ext cx="10515600" cy="5329480"/>
          </a:xfrm>
        </p:spPr>
        <p:txBody>
          <a:bodyPr>
            <a:normAutofit lnSpcReduction="10000"/>
          </a:bodyPr>
          <a:lstStyle/>
          <a:p>
            <a:r>
              <a:rPr lang="en-US" dirty="0" smtClean="0"/>
              <a:t>Use a step-wise method</a:t>
            </a:r>
          </a:p>
          <a:p>
            <a:r>
              <a:rPr lang="en-US" dirty="0" smtClean="0"/>
              <a:t>1. Extract bag-of-words features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2. Create and train a decision tree classifier</a:t>
            </a:r>
          </a:p>
        </p:txBody>
      </p:sp>
      <p:pic>
        <p:nvPicPr>
          <p:cNvPr id="8" name="Picture 7"/>
          <p:cNvPicPr>
            <a:picLocks noChangeAspect="1"/>
          </p:cNvPicPr>
          <p:nvPr/>
        </p:nvPicPr>
        <p:blipFill>
          <a:blip r:embed="rId2"/>
          <a:stretch>
            <a:fillRect/>
          </a:stretch>
        </p:blipFill>
        <p:spPr>
          <a:xfrm>
            <a:off x="949325" y="2299996"/>
            <a:ext cx="9963150" cy="3538210"/>
          </a:xfrm>
          <a:prstGeom prst="rect">
            <a:avLst/>
          </a:prstGeom>
        </p:spPr>
      </p:pic>
      <p:sp>
        <p:nvSpPr>
          <p:cNvPr id="4" name="Title 1"/>
          <p:cNvSpPr>
            <a:spLocks noGrp="1"/>
          </p:cNvSpPr>
          <p:nvPr>
            <p:ph type="title"/>
          </p:nvPr>
        </p:nvSpPr>
        <p:spPr>
          <a:xfrm>
            <a:off x="838200" y="0"/>
            <a:ext cx="10515600" cy="1325563"/>
          </a:xfrm>
        </p:spPr>
        <p:txBody>
          <a:bodyPr/>
          <a:lstStyle/>
          <a:p>
            <a:r>
              <a:rPr lang="en-US" dirty="0" smtClean="0"/>
              <a:t>Build a decision tree classifier</a:t>
            </a:r>
            <a:endParaRPr lang="en-US" dirty="0"/>
          </a:p>
        </p:txBody>
      </p:sp>
      <p:sp>
        <p:nvSpPr>
          <p:cNvPr id="2" name="Oval 1"/>
          <p:cNvSpPr/>
          <p:nvPr/>
        </p:nvSpPr>
        <p:spPr>
          <a:xfrm>
            <a:off x="4404803" y="2783211"/>
            <a:ext cx="1348154" cy="257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36123" y="1087772"/>
            <a:ext cx="7256585" cy="646331"/>
          </a:xfrm>
          <a:prstGeom prst="rect">
            <a:avLst/>
          </a:prstGeom>
          <a:noFill/>
        </p:spPr>
        <p:txBody>
          <a:bodyPr wrap="square" rtlCol="0">
            <a:spAutoFit/>
          </a:bodyPr>
          <a:lstStyle/>
          <a:p>
            <a:r>
              <a:rPr lang="en-US" dirty="0" smtClean="0"/>
              <a:t>Uses the input tweets to learn all words and hashtags, returns a word vector for each tweet (i.e., a matrix A(</a:t>
            </a:r>
            <a:r>
              <a:rPr lang="en-US" dirty="0" err="1" smtClean="0"/>
              <a:t>i,j</a:t>
            </a:r>
            <a:r>
              <a:rPr lang="en-US" dirty="0" smtClean="0"/>
              <a:t>) is 1 if </a:t>
            </a:r>
            <a:r>
              <a:rPr lang="en-US" dirty="0" err="1" smtClean="0"/>
              <a:t>jth</a:t>
            </a:r>
            <a:r>
              <a:rPr lang="en-US" dirty="0" smtClean="0"/>
              <a:t> word appears in tweet </a:t>
            </a:r>
            <a:r>
              <a:rPr lang="en-US" dirty="0" err="1" smtClean="0"/>
              <a:t>i</a:t>
            </a:r>
            <a:r>
              <a:rPr lang="en-US" dirty="0" smtClean="0"/>
              <a:t>.).</a:t>
            </a:r>
            <a:endParaRPr lang="en-US" dirty="0"/>
          </a:p>
        </p:txBody>
      </p:sp>
      <p:cxnSp>
        <p:nvCxnSpPr>
          <p:cNvPr id="9" name="Straight Arrow Connector 8"/>
          <p:cNvCxnSpPr/>
          <p:nvPr/>
        </p:nvCxnSpPr>
        <p:spPr>
          <a:xfrm flipH="1">
            <a:off x="5618732" y="1760023"/>
            <a:ext cx="911023" cy="1023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089007" y="2081512"/>
            <a:ext cx="5730285" cy="157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69708" y="1896846"/>
            <a:ext cx="3911285" cy="369332"/>
          </a:xfrm>
          <a:prstGeom prst="rect">
            <a:avLst/>
          </a:prstGeom>
          <a:noFill/>
        </p:spPr>
        <p:txBody>
          <a:bodyPr wrap="square" rtlCol="0">
            <a:spAutoFit/>
          </a:bodyPr>
          <a:lstStyle/>
          <a:p>
            <a:r>
              <a:rPr lang="en-US" dirty="0" smtClean="0"/>
              <a:t>Number of tweets in the training data.</a:t>
            </a:r>
            <a:endParaRPr lang="en-US" dirty="0"/>
          </a:p>
        </p:txBody>
      </p:sp>
      <p:sp>
        <p:nvSpPr>
          <p:cNvPr id="14" name="TextBox 13"/>
          <p:cNvSpPr txBox="1"/>
          <p:nvPr/>
        </p:nvSpPr>
        <p:spPr>
          <a:xfrm>
            <a:off x="8019764" y="2736488"/>
            <a:ext cx="3784196" cy="646331"/>
          </a:xfrm>
          <a:prstGeom prst="rect">
            <a:avLst/>
          </a:prstGeom>
          <a:noFill/>
        </p:spPr>
        <p:txBody>
          <a:bodyPr wrap="square" rtlCol="0">
            <a:spAutoFit/>
          </a:bodyPr>
          <a:lstStyle/>
          <a:p>
            <a:r>
              <a:rPr lang="en-US" dirty="0" smtClean="0"/>
              <a:t>Number of words (i.e., features) in the training data.</a:t>
            </a:r>
            <a:endParaRPr lang="en-US" dirty="0"/>
          </a:p>
        </p:txBody>
      </p:sp>
      <p:cxnSp>
        <p:nvCxnSpPr>
          <p:cNvPr id="17" name="Straight Arrow Connector 16"/>
          <p:cNvCxnSpPr>
            <a:stCxn id="14" idx="1"/>
          </p:cNvCxnSpPr>
          <p:nvPr/>
        </p:nvCxnSpPr>
        <p:spPr>
          <a:xfrm flipH="1">
            <a:off x="2616200" y="3059654"/>
            <a:ext cx="5403564" cy="560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65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
            <a:ext cx="11772900" cy="1066800"/>
          </a:xfrm>
        </p:spPr>
        <p:txBody>
          <a:bodyPr/>
          <a:lstStyle/>
          <a:p>
            <a:r>
              <a:rPr lang="en-US" dirty="0" smtClean="0"/>
              <a:t>Evaluate a decision tree classifier on testing tweets</a:t>
            </a:r>
            <a:endParaRPr lang="en-US" dirty="0"/>
          </a:p>
        </p:txBody>
      </p:sp>
      <p:sp>
        <p:nvSpPr>
          <p:cNvPr id="3" name="Content Placeholder 2"/>
          <p:cNvSpPr>
            <a:spLocks noGrp="1"/>
          </p:cNvSpPr>
          <p:nvPr>
            <p:ph idx="1"/>
          </p:nvPr>
        </p:nvSpPr>
        <p:spPr>
          <a:xfrm>
            <a:off x="838200" y="1325563"/>
            <a:ext cx="10515600" cy="518109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r>
              <a:rPr lang="en-US" dirty="0" smtClean="0"/>
              <a:t>Accuracy (the percentage of testing data whose prediction result is the same as its target output):  72%</a:t>
            </a:r>
            <a:endParaRPr lang="en-US" dirty="0"/>
          </a:p>
        </p:txBody>
      </p:sp>
      <p:pic>
        <p:nvPicPr>
          <p:cNvPr id="5" name="Picture 4"/>
          <p:cNvPicPr>
            <a:picLocks noChangeAspect="1"/>
          </p:cNvPicPr>
          <p:nvPr/>
        </p:nvPicPr>
        <p:blipFill>
          <a:blip r:embed="rId2"/>
          <a:stretch>
            <a:fillRect/>
          </a:stretch>
        </p:blipFill>
        <p:spPr>
          <a:xfrm>
            <a:off x="1517650" y="1066801"/>
            <a:ext cx="9067800" cy="4373052"/>
          </a:xfrm>
          <a:prstGeom prst="rect">
            <a:avLst/>
          </a:prstGeom>
        </p:spPr>
      </p:pic>
    </p:spTree>
    <p:extLst>
      <p:ext uri="{BB962C8B-B14F-4D97-AF65-F5344CB8AC3E}">
        <p14:creationId xmlns:p14="http://schemas.microsoft.com/office/powerpoint/2010/main" val="144745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7508"/>
          </a:xfrm>
        </p:spPr>
        <p:txBody>
          <a:bodyPr/>
          <a:lstStyle/>
          <a:p>
            <a:r>
              <a:rPr lang="en-US" dirty="0" smtClean="0"/>
              <a:t>Evaluating </a:t>
            </a:r>
            <a:r>
              <a:rPr lang="en-US" dirty="0"/>
              <a:t>a decision tree classifier</a:t>
            </a:r>
          </a:p>
        </p:txBody>
      </p:sp>
      <p:sp>
        <p:nvSpPr>
          <p:cNvPr id="3" name="Content Placeholder 2"/>
          <p:cNvSpPr>
            <a:spLocks noGrp="1"/>
          </p:cNvSpPr>
          <p:nvPr>
            <p:ph idx="1"/>
          </p:nvPr>
        </p:nvSpPr>
        <p:spPr>
          <a:xfrm>
            <a:off x="386862" y="1019908"/>
            <a:ext cx="11220938" cy="5253892"/>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Precision (for Relevant): 90% of predicted relevant tweets are labelled relevant.</a:t>
            </a:r>
          </a:p>
          <a:p>
            <a:r>
              <a:rPr lang="en-US" dirty="0" smtClean="0"/>
              <a:t>Recall (for Relevant): 69% of relevant tweets have been predicted relevant.</a:t>
            </a:r>
          </a:p>
          <a:p>
            <a:endParaRPr lang="en-US" dirty="0"/>
          </a:p>
          <a:p>
            <a:r>
              <a:rPr lang="en-US" dirty="0" smtClean="0"/>
              <a:t>In another word, the model misses some about 30% of relevant tweets. (large False Negative)</a:t>
            </a:r>
          </a:p>
          <a:p>
            <a:r>
              <a:rPr lang="en-US" dirty="0" smtClean="0"/>
              <a:t>Based on this testing data, only 10% of the relevant tweets predicted by the model are incorrect. (small False Positive)</a:t>
            </a:r>
            <a:endParaRPr lang="en-US" dirty="0"/>
          </a:p>
        </p:txBody>
      </p:sp>
      <p:pic>
        <p:nvPicPr>
          <p:cNvPr id="4" name="Picture 3"/>
          <p:cNvPicPr>
            <a:picLocks noChangeAspect="1"/>
          </p:cNvPicPr>
          <p:nvPr/>
        </p:nvPicPr>
        <p:blipFill>
          <a:blip r:embed="rId2"/>
          <a:stretch>
            <a:fillRect/>
          </a:stretch>
        </p:blipFill>
        <p:spPr>
          <a:xfrm>
            <a:off x="927100" y="1019908"/>
            <a:ext cx="7137400" cy="2082800"/>
          </a:xfrm>
          <a:prstGeom prst="rect">
            <a:avLst/>
          </a:prstGeom>
        </p:spPr>
      </p:pic>
      <p:cxnSp>
        <p:nvCxnSpPr>
          <p:cNvPr id="6" name="Straight Arrow Connector 5"/>
          <p:cNvCxnSpPr/>
          <p:nvPr/>
        </p:nvCxnSpPr>
        <p:spPr>
          <a:xfrm flipH="1" flipV="1">
            <a:off x="4114800" y="2514600"/>
            <a:ext cx="1778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14800" y="2514600"/>
            <a:ext cx="10033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30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Confusion Matrix shows False Positive and False Negative more clearly</a:t>
            </a:r>
            <a:endParaRPr lang="en-US" dirty="0"/>
          </a:p>
        </p:txBody>
      </p:sp>
      <p:pic>
        <p:nvPicPr>
          <p:cNvPr id="4" name="Content Placeholder 3"/>
          <p:cNvPicPr>
            <a:picLocks noGrp="1" noChangeAspect="1"/>
          </p:cNvPicPr>
          <p:nvPr>
            <p:ph idx="1"/>
          </p:nvPr>
        </p:nvPicPr>
        <p:blipFill>
          <a:blip r:embed="rId2"/>
          <a:stretch>
            <a:fillRect/>
          </a:stretch>
        </p:blipFill>
        <p:spPr>
          <a:xfrm>
            <a:off x="1790700" y="2026444"/>
            <a:ext cx="6146800" cy="10287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73659"/>
              </p:ext>
            </p:extLst>
          </p:nvPr>
        </p:nvGraphicFramePr>
        <p:xfrm>
          <a:off x="1536700" y="3543300"/>
          <a:ext cx="6400800" cy="165099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550333">
                <a:tc>
                  <a:txBody>
                    <a:bodyPr/>
                    <a:lstStyle/>
                    <a:p>
                      <a:pPr algn="ctr"/>
                      <a:endParaRPr lang="en-US" dirty="0"/>
                    </a:p>
                  </a:txBody>
                  <a:tcPr/>
                </a:tc>
                <a:tc>
                  <a:txBody>
                    <a:bodyPr/>
                    <a:lstStyle/>
                    <a:p>
                      <a:pPr algn="ctr"/>
                      <a:r>
                        <a:rPr lang="en-US" dirty="0" smtClean="0"/>
                        <a:t>Predicted  No</a:t>
                      </a:r>
                      <a:endParaRPr lang="en-US" dirty="0"/>
                    </a:p>
                  </a:txBody>
                  <a:tcPr/>
                </a:tc>
                <a:tc>
                  <a:txBody>
                    <a:bodyPr/>
                    <a:lstStyle/>
                    <a:p>
                      <a:pPr algn="ctr"/>
                      <a:r>
                        <a:rPr lang="en-US" dirty="0" smtClean="0"/>
                        <a:t>Predicted Yes</a:t>
                      </a:r>
                      <a:endParaRPr lang="en-US" dirty="0"/>
                    </a:p>
                  </a:txBody>
                  <a:tcPr/>
                </a:tc>
                <a:extLst>
                  <a:ext uri="{0D108BD9-81ED-4DB2-BD59-A6C34878D82A}">
                    <a16:rowId xmlns:a16="http://schemas.microsoft.com/office/drawing/2014/main" val="10000"/>
                  </a:ext>
                </a:extLst>
              </a:tr>
              <a:tr h="550333">
                <a:tc>
                  <a:txBody>
                    <a:bodyPr/>
                    <a:lstStyle/>
                    <a:p>
                      <a:pPr algn="ctr"/>
                      <a:r>
                        <a:rPr lang="en-US" dirty="0" smtClean="0"/>
                        <a:t>Actual No</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001"/>
                  </a:ext>
                </a:extLst>
              </a:tr>
              <a:tr h="550333">
                <a:tc>
                  <a:txBody>
                    <a:bodyPr/>
                    <a:lstStyle/>
                    <a:p>
                      <a:pPr algn="ctr"/>
                      <a:r>
                        <a:rPr lang="en-US" dirty="0" smtClean="0"/>
                        <a:t>Actual Yes</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10002"/>
                  </a:ext>
                </a:extLst>
              </a:tr>
            </a:tbl>
          </a:graphicData>
        </a:graphic>
      </p:graphicFrame>
      <p:sp>
        <p:nvSpPr>
          <p:cNvPr id="6" name="Oval 5"/>
          <p:cNvSpPr/>
          <p:nvPr/>
        </p:nvSpPr>
        <p:spPr>
          <a:xfrm>
            <a:off x="4368800" y="4596606"/>
            <a:ext cx="736600" cy="622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64300" y="4056459"/>
            <a:ext cx="736600" cy="622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7200900" y="4031852"/>
            <a:ext cx="1358900" cy="2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59800" y="3767494"/>
            <a:ext cx="1536700" cy="369332"/>
          </a:xfrm>
          <a:prstGeom prst="rect">
            <a:avLst/>
          </a:prstGeom>
          <a:noFill/>
        </p:spPr>
        <p:txBody>
          <a:bodyPr wrap="square" rtlCol="0">
            <a:spAutoFit/>
          </a:bodyPr>
          <a:lstStyle/>
          <a:p>
            <a:r>
              <a:rPr lang="en-US" dirty="0" smtClean="0"/>
              <a:t>False Positive</a:t>
            </a:r>
            <a:endParaRPr lang="en-US" dirty="0"/>
          </a:p>
        </p:txBody>
      </p:sp>
      <p:sp>
        <p:nvSpPr>
          <p:cNvPr id="12" name="TextBox 11"/>
          <p:cNvSpPr txBox="1"/>
          <p:nvPr/>
        </p:nvSpPr>
        <p:spPr>
          <a:xfrm>
            <a:off x="6178550" y="5338126"/>
            <a:ext cx="1631950" cy="369332"/>
          </a:xfrm>
          <a:prstGeom prst="rect">
            <a:avLst/>
          </a:prstGeom>
          <a:noFill/>
        </p:spPr>
        <p:txBody>
          <a:bodyPr wrap="square" rtlCol="0">
            <a:spAutoFit/>
          </a:bodyPr>
          <a:lstStyle/>
          <a:p>
            <a:r>
              <a:rPr lang="en-US" smtClean="0"/>
              <a:t>False Negative</a:t>
            </a:r>
            <a:endParaRPr lang="en-US" dirty="0"/>
          </a:p>
        </p:txBody>
      </p:sp>
      <p:cxnSp>
        <p:nvCxnSpPr>
          <p:cNvPr id="15" name="Straight Arrow Connector 14"/>
          <p:cNvCxnSpPr>
            <a:stCxn id="12" idx="1"/>
            <a:endCxn id="6" idx="6"/>
          </p:cNvCxnSpPr>
          <p:nvPr/>
        </p:nvCxnSpPr>
        <p:spPr>
          <a:xfrm flipH="1" flipV="1">
            <a:off x="5105400" y="4907756"/>
            <a:ext cx="1073150" cy="61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36700" y="6043215"/>
            <a:ext cx="7442200" cy="400110"/>
          </a:xfrm>
          <a:prstGeom prst="rect">
            <a:avLst/>
          </a:prstGeom>
          <a:noFill/>
        </p:spPr>
        <p:txBody>
          <a:bodyPr wrap="square" rtlCol="0">
            <a:spAutoFit/>
          </a:bodyPr>
          <a:lstStyle/>
          <a:p>
            <a:r>
              <a:rPr lang="en-US" sz="2000" dirty="0" smtClean="0"/>
              <a:t>Can we calculate Precision and Recall from the Confusion Matrix?</a:t>
            </a:r>
            <a:endParaRPr lang="en-US" sz="2000" dirty="0"/>
          </a:p>
        </p:txBody>
      </p:sp>
    </p:spTree>
    <p:extLst>
      <p:ext uri="{BB962C8B-B14F-4D97-AF65-F5344CB8AC3E}">
        <p14:creationId xmlns:p14="http://schemas.microsoft.com/office/powerpoint/2010/main" val="27155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10976" y="3888393"/>
            <a:ext cx="11112500" cy="2806700"/>
          </a:xfrm>
          <a:prstGeom prst="rect">
            <a:avLst/>
          </a:prstGeom>
        </p:spPr>
      </p:pic>
      <p:sp>
        <p:nvSpPr>
          <p:cNvPr id="2" name="Title 1"/>
          <p:cNvSpPr>
            <a:spLocks noGrp="1"/>
          </p:cNvSpPr>
          <p:nvPr>
            <p:ph type="title"/>
          </p:nvPr>
        </p:nvSpPr>
        <p:spPr>
          <a:xfrm>
            <a:off x="838200" y="0"/>
            <a:ext cx="10515600" cy="1325563"/>
          </a:xfrm>
        </p:spPr>
        <p:txBody>
          <a:bodyPr/>
          <a:lstStyle/>
          <a:p>
            <a:r>
              <a:rPr lang="en-US" dirty="0" smtClean="0"/>
              <a:t>Build a decision tree classifier (alternative)</a:t>
            </a:r>
            <a:endParaRPr lang="en-US" dirty="0"/>
          </a:p>
        </p:txBody>
      </p:sp>
      <p:sp>
        <p:nvSpPr>
          <p:cNvPr id="3" name="Content Placeholder 2"/>
          <p:cNvSpPr>
            <a:spLocks noGrp="1"/>
          </p:cNvSpPr>
          <p:nvPr>
            <p:ph idx="1"/>
          </p:nvPr>
        </p:nvSpPr>
        <p:spPr>
          <a:xfrm>
            <a:off x="838200" y="1325563"/>
            <a:ext cx="10883900" cy="4351338"/>
          </a:xfrm>
        </p:spPr>
        <p:txBody>
          <a:bodyPr/>
          <a:lstStyle/>
          <a:p>
            <a:r>
              <a:rPr lang="en-US" dirty="0" smtClean="0"/>
              <a:t>An alternative way: use the </a:t>
            </a:r>
            <a:r>
              <a:rPr lang="en-US" sz="2400" dirty="0" smtClean="0">
                <a:latin typeface="Monaco" charset="0"/>
                <a:ea typeface="Monaco" charset="0"/>
                <a:cs typeface="Monaco" charset="0"/>
              </a:rPr>
              <a:t>pipeline</a:t>
            </a:r>
            <a:r>
              <a:rPr lang="en-US" sz="2400" dirty="0" smtClean="0"/>
              <a:t> </a:t>
            </a:r>
            <a:r>
              <a:rPr lang="en-US" dirty="0" smtClean="0"/>
              <a:t>method provided by </a:t>
            </a:r>
            <a:r>
              <a:rPr lang="en-US" dirty="0" err="1" smtClean="0"/>
              <a:t>scikit</a:t>
            </a:r>
            <a:r>
              <a:rPr lang="en-US" dirty="0" smtClean="0"/>
              <a:t>-learn. </a:t>
            </a:r>
          </a:p>
          <a:p>
            <a:endParaRPr lang="en-US" dirty="0"/>
          </a:p>
          <a:p>
            <a:endParaRPr lang="en-US" dirty="0" smtClean="0"/>
          </a:p>
          <a:p>
            <a:endParaRPr lang="en-US" dirty="0"/>
          </a:p>
          <a:p>
            <a:r>
              <a:rPr lang="en-US" dirty="0" smtClean="0"/>
              <a:t>Build and fit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29" y="1950192"/>
            <a:ext cx="6083300" cy="786434"/>
          </a:xfrm>
          <a:prstGeom prst="rect">
            <a:avLst/>
          </a:prstGeom>
        </p:spPr>
      </p:pic>
      <p:sp>
        <p:nvSpPr>
          <p:cNvPr id="6" name="Oval 5"/>
          <p:cNvSpPr/>
          <p:nvPr/>
        </p:nvSpPr>
        <p:spPr>
          <a:xfrm>
            <a:off x="3057236" y="4593392"/>
            <a:ext cx="997528" cy="332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556000" y="3463311"/>
            <a:ext cx="1155700" cy="1101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99709" y="3066133"/>
            <a:ext cx="2992581" cy="369332"/>
          </a:xfrm>
          <a:prstGeom prst="rect">
            <a:avLst/>
          </a:prstGeom>
          <a:noFill/>
        </p:spPr>
        <p:txBody>
          <a:bodyPr wrap="square" rtlCol="0">
            <a:spAutoFit/>
          </a:bodyPr>
          <a:lstStyle/>
          <a:p>
            <a:r>
              <a:rPr lang="en-US" dirty="0" smtClean="0"/>
              <a:t>Directly use </a:t>
            </a:r>
            <a:r>
              <a:rPr lang="en-US" dirty="0" err="1"/>
              <a:t>x</a:t>
            </a:r>
            <a:r>
              <a:rPr lang="en-US" dirty="0" err="1" smtClean="0"/>
              <a:t>_train</a:t>
            </a:r>
            <a:endParaRPr lang="en-US" dirty="0"/>
          </a:p>
        </p:txBody>
      </p:sp>
    </p:spTree>
    <p:extLst>
      <p:ext uri="{BB962C8B-B14F-4D97-AF65-F5344CB8AC3E}">
        <p14:creationId xmlns:p14="http://schemas.microsoft.com/office/powerpoint/2010/main" val="610903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06332" y="2459702"/>
            <a:ext cx="7505700" cy="2895600"/>
          </a:xfrm>
          <a:prstGeom prst="rect">
            <a:avLst/>
          </a:prstGeom>
        </p:spPr>
      </p:pic>
      <p:sp>
        <p:nvSpPr>
          <p:cNvPr id="2" name="Title 1"/>
          <p:cNvSpPr>
            <a:spLocks noGrp="1"/>
          </p:cNvSpPr>
          <p:nvPr>
            <p:ph type="title"/>
          </p:nvPr>
        </p:nvSpPr>
        <p:spPr/>
        <p:txBody>
          <a:bodyPr/>
          <a:lstStyle/>
          <a:p>
            <a:r>
              <a:rPr lang="en-US" dirty="0"/>
              <a:t>Build a decision tree classifier (alternative)</a:t>
            </a:r>
          </a:p>
        </p:txBody>
      </p:sp>
      <p:sp>
        <p:nvSpPr>
          <p:cNvPr id="3" name="Content Placeholder 2"/>
          <p:cNvSpPr>
            <a:spLocks noGrp="1"/>
          </p:cNvSpPr>
          <p:nvPr>
            <p:ph idx="1"/>
          </p:nvPr>
        </p:nvSpPr>
        <p:spPr/>
        <p:txBody>
          <a:bodyPr/>
          <a:lstStyle/>
          <a:p>
            <a:r>
              <a:rPr lang="en-US" dirty="0" smtClean="0"/>
              <a:t>Evaluate</a:t>
            </a:r>
            <a:endParaRPr lang="en-US" dirty="0"/>
          </a:p>
        </p:txBody>
      </p:sp>
      <p:grpSp>
        <p:nvGrpSpPr>
          <p:cNvPr id="8" name="Group 7"/>
          <p:cNvGrpSpPr/>
          <p:nvPr/>
        </p:nvGrpSpPr>
        <p:grpSpPr>
          <a:xfrm>
            <a:off x="5209308" y="1746787"/>
            <a:ext cx="3844024" cy="1284176"/>
            <a:chOff x="3311236" y="3564915"/>
            <a:chExt cx="3844024" cy="1284176"/>
          </a:xfrm>
        </p:grpSpPr>
        <p:sp>
          <p:nvSpPr>
            <p:cNvPr id="5" name="Oval 4"/>
            <p:cNvSpPr/>
            <p:nvPr/>
          </p:nvSpPr>
          <p:spPr>
            <a:xfrm>
              <a:off x="3311236" y="4516582"/>
              <a:ext cx="997528" cy="332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4162679" y="3990383"/>
              <a:ext cx="312340" cy="574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62679" y="3564915"/>
              <a:ext cx="2992581" cy="369332"/>
            </a:xfrm>
            <a:prstGeom prst="rect">
              <a:avLst/>
            </a:prstGeom>
            <a:noFill/>
          </p:spPr>
          <p:txBody>
            <a:bodyPr wrap="square" rtlCol="0">
              <a:spAutoFit/>
            </a:bodyPr>
            <a:lstStyle/>
            <a:p>
              <a:r>
                <a:rPr lang="en-US" dirty="0" smtClean="0"/>
                <a:t>Directly use </a:t>
              </a:r>
              <a:r>
                <a:rPr lang="en-US" dirty="0" err="1"/>
                <a:t>x</a:t>
              </a:r>
              <a:r>
                <a:rPr lang="en-US" dirty="0" err="1" smtClean="0"/>
                <a:t>_test</a:t>
              </a:r>
              <a:endParaRPr lang="en-US" dirty="0"/>
            </a:p>
          </p:txBody>
        </p:sp>
      </p:grpSp>
    </p:spTree>
    <p:extLst>
      <p:ext uri="{BB962C8B-B14F-4D97-AF65-F5344CB8AC3E}">
        <p14:creationId xmlns:p14="http://schemas.microsoft.com/office/powerpoint/2010/main" val="153129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lab, you will learn to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Set up the Python and </a:t>
            </a:r>
            <a:r>
              <a:rPr lang="en-US" dirty="0" err="1" smtClean="0"/>
              <a:t>jupyter</a:t>
            </a:r>
            <a:r>
              <a:rPr lang="en-US" dirty="0" smtClean="0"/>
              <a:t> notebook environment to use relevant packages (slide 3-4)</a:t>
            </a:r>
          </a:p>
          <a:p>
            <a:pPr marL="514350" indent="-514350">
              <a:buFont typeface="+mj-lt"/>
              <a:buAutoNum type="arabicPeriod"/>
            </a:pPr>
            <a:r>
              <a:rPr lang="en-US" dirty="0" smtClean="0"/>
              <a:t>Create </a:t>
            </a:r>
            <a:r>
              <a:rPr lang="en-US" b="1" i="1" dirty="0" smtClean="0"/>
              <a:t>training</a:t>
            </a:r>
            <a:r>
              <a:rPr lang="en-US" dirty="0" smtClean="0"/>
              <a:t> and </a:t>
            </a:r>
            <a:r>
              <a:rPr lang="en-US" b="1" i="1" dirty="0" smtClean="0"/>
              <a:t>testing data</a:t>
            </a:r>
            <a:r>
              <a:rPr lang="en-US" dirty="0" smtClean="0"/>
              <a:t> set </a:t>
            </a:r>
            <a:r>
              <a:rPr lang="en-US" dirty="0" smtClean="0"/>
              <a:t>for a Relevant Classifier from </a:t>
            </a:r>
            <a:r>
              <a:rPr lang="en-US" dirty="0" smtClean="0"/>
              <a:t>your tagged twitter data. (slide </a:t>
            </a:r>
            <a:r>
              <a:rPr lang="en-US" dirty="0" smtClean="0"/>
              <a:t>5-13)</a:t>
            </a:r>
            <a:endParaRPr lang="en-US" dirty="0" smtClean="0"/>
          </a:p>
          <a:p>
            <a:pPr marL="514350" indent="-514350">
              <a:buFont typeface="+mj-lt"/>
              <a:buAutoNum type="arabicPeriod"/>
            </a:pPr>
            <a:r>
              <a:rPr lang="en-US" dirty="0" smtClean="0"/>
              <a:t>Build a decision-tree </a:t>
            </a:r>
            <a:r>
              <a:rPr lang="en-US" dirty="0" smtClean="0"/>
              <a:t>Relevant Classifier </a:t>
            </a:r>
            <a:r>
              <a:rPr lang="en-US" dirty="0" smtClean="0"/>
              <a:t>from training </a:t>
            </a:r>
            <a:r>
              <a:rPr lang="en-US" dirty="0" smtClean="0"/>
              <a:t>data </a:t>
            </a:r>
            <a:r>
              <a:rPr lang="en-US" dirty="0" smtClean="0"/>
              <a:t>(using </a:t>
            </a:r>
            <a:r>
              <a:rPr lang="en-US" sz="2400" dirty="0" err="1" smtClean="0">
                <a:latin typeface="Monaco" charset="0"/>
                <a:ea typeface="Monaco" charset="0"/>
                <a:cs typeface="Monaco" charset="0"/>
              </a:rPr>
              <a:t>scikit</a:t>
            </a:r>
            <a:r>
              <a:rPr lang="en-US" sz="2400" dirty="0" smtClean="0">
                <a:latin typeface="Monaco" charset="0"/>
                <a:ea typeface="Monaco" charset="0"/>
                <a:cs typeface="Monaco" charset="0"/>
              </a:rPr>
              <a:t>-learn</a:t>
            </a:r>
            <a:r>
              <a:rPr lang="en-US" dirty="0" smtClean="0"/>
              <a:t> package</a:t>
            </a:r>
            <a:r>
              <a:rPr lang="en-US" dirty="0" smtClean="0"/>
              <a:t>). </a:t>
            </a:r>
            <a:r>
              <a:rPr lang="en-US" dirty="0" smtClean="0"/>
              <a:t>(slide </a:t>
            </a:r>
            <a:r>
              <a:rPr lang="en-US" dirty="0" smtClean="0"/>
              <a:t>14-19)</a:t>
            </a:r>
            <a:endParaRPr lang="en-US" dirty="0" smtClean="0"/>
          </a:p>
          <a:p>
            <a:pPr marL="514350" indent="-514350">
              <a:buFont typeface="+mj-lt"/>
              <a:buAutoNum type="arabicPeriod"/>
            </a:pPr>
            <a:r>
              <a:rPr lang="en-US" dirty="0"/>
              <a:t>E</a:t>
            </a:r>
            <a:r>
              <a:rPr lang="en-US" dirty="0" smtClean="0"/>
              <a:t>valuate the predictive model on the testing </a:t>
            </a:r>
            <a:r>
              <a:rPr lang="en-US" dirty="0" smtClean="0"/>
              <a:t>data. </a:t>
            </a:r>
            <a:r>
              <a:rPr lang="en-US" dirty="0" smtClean="0"/>
              <a:t>(</a:t>
            </a:r>
            <a:r>
              <a:rPr lang="en-US" dirty="0" smtClean="0"/>
              <a:t>15-19)</a:t>
            </a:r>
            <a:endParaRPr lang="en-US" dirty="0" smtClean="0"/>
          </a:p>
          <a:p>
            <a:pPr marL="514350" indent="-514350">
              <a:buFont typeface="+mj-lt"/>
              <a:buAutoNum type="arabicPeriod"/>
            </a:pPr>
            <a:r>
              <a:rPr lang="en-US" dirty="0" smtClean="0"/>
              <a:t>Visualize the decision-tree predictive model </a:t>
            </a:r>
            <a:r>
              <a:rPr lang="en-US" dirty="0" smtClean="0"/>
              <a:t>(20-21)</a:t>
            </a:r>
            <a:endParaRPr lang="en-US" dirty="0"/>
          </a:p>
        </p:txBody>
      </p:sp>
    </p:spTree>
    <p:extLst>
      <p:ext uri="{BB962C8B-B14F-4D97-AF65-F5344CB8AC3E}">
        <p14:creationId xmlns:p14="http://schemas.microsoft.com/office/powerpoint/2010/main" val="5105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Visualize decision tree</a:t>
            </a:r>
            <a:endParaRPr lang="en-US" dirty="0"/>
          </a:p>
        </p:txBody>
      </p:sp>
      <p:sp>
        <p:nvSpPr>
          <p:cNvPr id="3" name="Content Placeholder 2"/>
          <p:cNvSpPr>
            <a:spLocks noGrp="1"/>
          </p:cNvSpPr>
          <p:nvPr>
            <p:ph idx="1"/>
          </p:nvPr>
        </p:nvSpPr>
        <p:spPr>
          <a:xfrm>
            <a:off x="838200" y="1325563"/>
            <a:ext cx="10515600" cy="4351338"/>
          </a:xfrm>
        </p:spPr>
        <p:txBody>
          <a:bodyPr/>
          <a:lstStyle/>
          <a:p>
            <a:r>
              <a:rPr lang="en-US" dirty="0" smtClean="0"/>
              <a:t> Use </a:t>
            </a:r>
            <a:r>
              <a:rPr lang="en-US" dirty="0" err="1" smtClean="0"/>
              <a:t>graphviz</a:t>
            </a:r>
            <a:r>
              <a:rPr lang="en-US" dirty="0" smtClean="0"/>
              <a:t> package</a:t>
            </a:r>
          </a:p>
          <a:p>
            <a:r>
              <a:rPr lang="en-US" dirty="0" smtClean="0"/>
              <a:t>Inline plot in </a:t>
            </a:r>
            <a:r>
              <a:rPr lang="en-US" dirty="0" err="1" smtClean="0"/>
              <a:t>Jupyter</a:t>
            </a:r>
            <a:r>
              <a:rPr lang="en-US" dirty="0" smtClean="0"/>
              <a:t> Notebook</a:t>
            </a:r>
          </a:p>
          <a:p>
            <a:endParaRPr lang="en-US" dirty="0"/>
          </a:p>
          <a:p>
            <a:endParaRPr lang="en-US" dirty="0" smtClean="0"/>
          </a:p>
          <a:p>
            <a:endParaRPr lang="en-US" dirty="0"/>
          </a:p>
          <a:p>
            <a:pPr marL="0" indent="0">
              <a:buNone/>
            </a:pPr>
            <a:endParaRPr lang="en-US" dirty="0"/>
          </a:p>
          <a:p>
            <a:pPr marL="0" indent="0">
              <a:buNone/>
            </a:pPr>
            <a:endParaRPr lang="en-US" dirty="0"/>
          </a:p>
          <a:p>
            <a:r>
              <a:rPr lang="en-US" dirty="0" smtClean="0"/>
              <a:t>Save a visualization of the tree as </a:t>
            </a:r>
            <a:r>
              <a:rPr lang="en-US" dirty="0" err="1" smtClean="0"/>
              <a:t>tree.pdf</a:t>
            </a:r>
            <a:r>
              <a:rPr lang="en-US" dirty="0" smtClean="0"/>
              <a:t> file</a:t>
            </a:r>
          </a:p>
        </p:txBody>
      </p:sp>
      <p:pic>
        <p:nvPicPr>
          <p:cNvPr id="6" name="Picture 5"/>
          <p:cNvPicPr>
            <a:picLocks noChangeAspect="1"/>
          </p:cNvPicPr>
          <p:nvPr/>
        </p:nvPicPr>
        <p:blipFill>
          <a:blip r:embed="rId2"/>
          <a:stretch>
            <a:fillRect/>
          </a:stretch>
        </p:blipFill>
        <p:spPr>
          <a:xfrm>
            <a:off x="558800" y="2425701"/>
            <a:ext cx="11455400" cy="1930400"/>
          </a:xfrm>
          <a:prstGeom prst="rect">
            <a:avLst/>
          </a:prstGeom>
        </p:spPr>
      </p:pic>
      <p:cxnSp>
        <p:nvCxnSpPr>
          <p:cNvPr id="8" name="Straight Arrow Connector 7"/>
          <p:cNvCxnSpPr/>
          <p:nvPr/>
        </p:nvCxnSpPr>
        <p:spPr>
          <a:xfrm flipH="1" flipV="1">
            <a:off x="2451100" y="4241800"/>
            <a:ext cx="241300" cy="69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226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21000" y="0"/>
            <a:ext cx="5580845" cy="6858000"/>
          </a:xfrm>
          <a:prstGeom prst="rect">
            <a:avLst/>
          </a:prstGeom>
        </p:spPr>
      </p:pic>
      <p:sp>
        <p:nvSpPr>
          <p:cNvPr id="2" name="Title 1"/>
          <p:cNvSpPr>
            <a:spLocks noGrp="1"/>
          </p:cNvSpPr>
          <p:nvPr>
            <p:ph type="title"/>
          </p:nvPr>
        </p:nvSpPr>
        <p:spPr>
          <a:xfrm>
            <a:off x="838200" y="1"/>
            <a:ext cx="8763000" cy="1193800"/>
          </a:xfrm>
        </p:spPr>
        <p:txBody>
          <a:bodyPr>
            <a:normAutofit fontScale="90000"/>
          </a:bodyPr>
          <a:lstStyle/>
          <a:p>
            <a:r>
              <a:rPr lang="en-US" dirty="0" smtClean="0"/>
              <a:t>Visualization </a:t>
            </a:r>
            <a:r>
              <a:rPr lang="en-US" smtClean="0"/>
              <a:t>of </a:t>
            </a:r>
            <a:br>
              <a:rPr lang="en-US" smtClean="0"/>
            </a:br>
            <a:r>
              <a:rPr lang="en-US" smtClean="0"/>
              <a:t>a </a:t>
            </a:r>
            <a:r>
              <a:rPr lang="en-US" dirty="0" smtClean="0"/>
              <a:t>Decision </a:t>
            </a:r>
            <a:r>
              <a:rPr lang="en-US" dirty="0"/>
              <a:t>T</a:t>
            </a:r>
            <a:r>
              <a:rPr lang="en-US" dirty="0" smtClean="0"/>
              <a:t>ree</a:t>
            </a:r>
            <a:endParaRPr lang="en-US" dirty="0"/>
          </a:p>
        </p:txBody>
      </p:sp>
    </p:spTree>
    <p:extLst>
      <p:ext uri="{BB962C8B-B14F-4D97-AF65-F5344CB8AC3E}">
        <p14:creationId xmlns:p14="http://schemas.microsoft.com/office/powerpoint/2010/main" val="324570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Lab5 Assignment</a:t>
            </a:r>
            <a:endParaRPr lang="en-US" dirty="0"/>
          </a:p>
        </p:txBody>
      </p:sp>
      <p:sp>
        <p:nvSpPr>
          <p:cNvPr id="3" name="Content Placeholder 2"/>
          <p:cNvSpPr>
            <a:spLocks noGrp="1"/>
          </p:cNvSpPr>
          <p:nvPr>
            <p:ph idx="1"/>
          </p:nvPr>
        </p:nvSpPr>
        <p:spPr>
          <a:xfrm>
            <a:off x="838200" y="1825625"/>
            <a:ext cx="10515600" cy="4537076"/>
          </a:xfrm>
        </p:spPr>
        <p:txBody>
          <a:bodyPr>
            <a:normAutofit/>
          </a:bodyPr>
          <a:lstStyle/>
          <a:p>
            <a:r>
              <a:rPr lang="en-US" dirty="0" smtClean="0"/>
              <a:t>Build a Decision Tree predictive model that classifies tweets as “relevant” based on your merged tagging results of lab4.</a:t>
            </a:r>
          </a:p>
          <a:p>
            <a:r>
              <a:rPr lang="en-US" dirty="0" smtClean="0"/>
              <a:t>Submit a doc, </a:t>
            </a:r>
            <a:r>
              <a:rPr lang="en-US" dirty="0" err="1" smtClean="0"/>
              <a:t>docx</a:t>
            </a:r>
            <a:r>
              <a:rPr lang="en-US" dirty="0" smtClean="0"/>
              <a:t>, or PDF file containing the following information:</a:t>
            </a:r>
          </a:p>
          <a:p>
            <a:pPr lvl="2"/>
            <a:r>
              <a:rPr lang="en-US" dirty="0" smtClean="0"/>
              <a:t>Screenshot showing tweets data loaded into </a:t>
            </a:r>
            <a:r>
              <a:rPr lang="en-US" dirty="0" err="1" smtClean="0"/>
              <a:t>Jupyter</a:t>
            </a:r>
            <a:r>
              <a:rPr lang="en-US" dirty="0" smtClean="0"/>
              <a:t> Notebook as Table object.</a:t>
            </a:r>
            <a:endParaRPr lang="en-US" dirty="0"/>
          </a:p>
          <a:p>
            <a:pPr lvl="2"/>
            <a:r>
              <a:rPr lang="en-US" dirty="0" smtClean="0"/>
              <a:t>Screenshots showing the sizes of your training and testing sets (</a:t>
            </a:r>
            <a:r>
              <a:rPr lang="en-US" dirty="0" err="1"/>
              <a:t>x</a:t>
            </a:r>
            <a:r>
              <a:rPr lang="en-US" dirty="0" err="1" smtClean="0"/>
              <a:t>_train</a:t>
            </a:r>
            <a:r>
              <a:rPr lang="en-US" dirty="0" smtClean="0"/>
              <a:t>, </a:t>
            </a:r>
            <a:r>
              <a:rPr lang="en-US" dirty="0" err="1" smtClean="0"/>
              <a:t>y_train</a:t>
            </a:r>
            <a:r>
              <a:rPr lang="en-US" dirty="0" smtClean="0"/>
              <a:t>, </a:t>
            </a:r>
            <a:r>
              <a:rPr lang="en-US" dirty="0" err="1"/>
              <a:t>x</a:t>
            </a:r>
            <a:r>
              <a:rPr lang="en-US" dirty="0" err="1" smtClean="0"/>
              <a:t>_test</a:t>
            </a:r>
            <a:r>
              <a:rPr lang="en-US" dirty="0" smtClean="0"/>
              <a:t>, </a:t>
            </a:r>
            <a:r>
              <a:rPr lang="en-US" dirty="0" err="1" smtClean="0"/>
              <a:t>y_test</a:t>
            </a:r>
            <a:r>
              <a:rPr lang="en-US" dirty="0" smtClean="0"/>
              <a:t>).</a:t>
            </a:r>
          </a:p>
          <a:p>
            <a:pPr lvl="2"/>
            <a:r>
              <a:rPr lang="en-US" dirty="0" smtClean="0"/>
              <a:t>Screenshots showing the detailed evaluation of your Decision Tree classifier, including precision, recall, false positive, and false negative (in confusion matrix).</a:t>
            </a:r>
          </a:p>
          <a:p>
            <a:pPr lvl="2"/>
            <a:r>
              <a:rPr lang="en-US" dirty="0" smtClean="0"/>
              <a:t>A visualization of your decision tree.</a:t>
            </a:r>
          </a:p>
          <a:p>
            <a:pPr lvl="2"/>
            <a:r>
              <a:rPr lang="en-US" dirty="0" smtClean="0"/>
              <a:t>Inspect the decision tree to evaluate it.  For example, does the tree use features that you did not expect? Does the tree provide new insights that you did not have originally?</a:t>
            </a:r>
          </a:p>
        </p:txBody>
      </p:sp>
    </p:spTree>
    <p:extLst>
      <p:ext uri="{BB962C8B-B14F-4D97-AF65-F5344CB8AC3E}">
        <p14:creationId xmlns:p14="http://schemas.microsoft.com/office/powerpoint/2010/main" val="113379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1325563"/>
          </a:xfrm>
        </p:spPr>
        <p:txBody>
          <a:bodyPr/>
          <a:lstStyle/>
          <a:p>
            <a:r>
              <a:rPr lang="en-US" dirty="0" smtClean="0"/>
              <a:t>Install Necessary Python Packages</a:t>
            </a:r>
            <a:endParaRPr lang="en-US" dirty="0"/>
          </a:p>
        </p:txBody>
      </p:sp>
      <p:sp>
        <p:nvSpPr>
          <p:cNvPr id="3" name="Content Placeholder 2"/>
          <p:cNvSpPr>
            <a:spLocks noGrp="1"/>
          </p:cNvSpPr>
          <p:nvPr>
            <p:ph idx="1"/>
          </p:nvPr>
        </p:nvSpPr>
        <p:spPr>
          <a:xfrm>
            <a:off x="838200" y="1720010"/>
            <a:ext cx="10515600" cy="4351338"/>
          </a:xfrm>
        </p:spPr>
        <p:txBody>
          <a:bodyPr/>
          <a:lstStyle/>
          <a:p>
            <a:r>
              <a:rPr lang="en-US" dirty="0" smtClean="0"/>
              <a:t>Open terminal or command</a:t>
            </a:r>
          </a:p>
          <a:p>
            <a:endParaRPr lang="en-US" dirty="0"/>
          </a:p>
          <a:p>
            <a:r>
              <a:rPr lang="en-US" dirty="0" smtClean="0"/>
              <a:t>Windows, run: </a:t>
            </a:r>
            <a:br>
              <a:rPr lang="en-US" dirty="0" smtClean="0"/>
            </a:br>
            <a:r>
              <a:rPr lang="en-US" dirty="0" smtClean="0"/>
              <a:t>	</a:t>
            </a:r>
            <a:r>
              <a:rPr lang="en-US" sz="2400" dirty="0" smtClean="0">
                <a:latin typeface="Monaco" charset="0"/>
                <a:ea typeface="Monaco" charset="0"/>
                <a:cs typeface="Monaco" charset="0"/>
              </a:rPr>
              <a:t>pip install -U </a:t>
            </a:r>
            <a:r>
              <a:rPr lang="en-US" sz="2400" dirty="0" err="1" smtClean="0">
                <a:latin typeface="Monaco" charset="0"/>
                <a:ea typeface="Monaco" charset="0"/>
                <a:cs typeface="Monaco" charset="0"/>
              </a:rPr>
              <a:t>scikit</a:t>
            </a:r>
            <a:r>
              <a:rPr lang="en-US" sz="2400" dirty="0" smtClean="0">
                <a:latin typeface="Monaco" charset="0"/>
                <a:ea typeface="Monaco" charset="0"/>
                <a:cs typeface="Monaco" charset="0"/>
              </a:rPr>
              <a:t>-learn </a:t>
            </a:r>
            <a:r>
              <a:rPr lang="en-US" sz="2400" dirty="0" err="1" smtClean="0">
                <a:latin typeface="Monaco" charset="0"/>
                <a:ea typeface="Monaco" charset="0"/>
                <a:cs typeface="Monaco" charset="0"/>
              </a:rPr>
              <a:t>graphviz</a:t>
            </a:r>
            <a:endParaRPr lang="en-US" dirty="0" smtClean="0">
              <a:latin typeface="Monaco" charset="0"/>
              <a:ea typeface="Monaco" charset="0"/>
              <a:cs typeface="Monaco" charset="0"/>
            </a:endParaRPr>
          </a:p>
          <a:p>
            <a:r>
              <a:rPr lang="en-US" dirty="0" err="1" smtClean="0"/>
              <a:t>macOS</a:t>
            </a:r>
            <a:r>
              <a:rPr lang="en-US" dirty="0" smtClean="0"/>
              <a:t>/Linux, run: </a:t>
            </a:r>
            <a:br>
              <a:rPr lang="en-US" dirty="0" smtClean="0"/>
            </a:br>
            <a:r>
              <a:rPr lang="en-US" dirty="0" smtClean="0"/>
              <a:t>	</a:t>
            </a:r>
            <a:r>
              <a:rPr lang="en-US" sz="2400" dirty="0" smtClean="0">
                <a:latin typeface="Monaco" charset="0"/>
                <a:ea typeface="Monaco" charset="0"/>
                <a:cs typeface="Monaco" charset="0"/>
              </a:rPr>
              <a:t>pip3 install -U </a:t>
            </a:r>
            <a:r>
              <a:rPr lang="en-US" sz="2400" dirty="0" err="1" smtClean="0">
                <a:latin typeface="Monaco" charset="0"/>
                <a:ea typeface="Monaco" charset="0"/>
                <a:cs typeface="Monaco" charset="0"/>
              </a:rPr>
              <a:t>scikit</a:t>
            </a:r>
            <a:r>
              <a:rPr lang="en-US" sz="2400" dirty="0" smtClean="0">
                <a:latin typeface="Monaco" charset="0"/>
                <a:ea typeface="Monaco" charset="0"/>
                <a:cs typeface="Monaco" charset="0"/>
              </a:rPr>
              <a:t>-learn </a:t>
            </a:r>
            <a:r>
              <a:rPr lang="en-US" sz="2400" dirty="0" err="1" smtClean="0">
                <a:latin typeface="Monaco" charset="0"/>
                <a:ea typeface="Monaco" charset="0"/>
                <a:cs typeface="Monaco" charset="0"/>
              </a:rPr>
              <a:t>graphviz</a:t>
            </a:r>
            <a:endParaRPr lang="en-US" sz="2400" dirty="0">
              <a:latin typeface="Monaco" charset="0"/>
              <a:ea typeface="Monaco" charset="0"/>
              <a:cs typeface="Monaco" charset="0"/>
            </a:endParaRPr>
          </a:p>
          <a:p>
            <a:pPr marL="457200" lvl="1" indent="0">
              <a:buNone/>
            </a:pPr>
            <a:r>
              <a:rPr lang="en-US" dirty="0" smtClean="0">
                <a:latin typeface="Monaco" charset="0"/>
                <a:ea typeface="Monaco" charset="0"/>
                <a:cs typeface="Monaco" charset="0"/>
              </a:rPr>
              <a:t>	brew install </a:t>
            </a:r>
            <a:r>
              <a:rPr lang="en-US" dirty="0" err="1" smtClean="0">
                <a:latin typeface="Monaco" charset="0"/>
                <a:ea typeface="Monaco" charset="0"/>
                <a:cs typeface="Monaco" charset="0"/>
              </a:rPr>
              <a:t>graphviz</a:t>
            </a:r>
            <a:endParaRPr lang="en-US" dirty="0" smtClean="0">
              <a:latin typeface="Monaco" charset="0"/>
              <a:ea typeface="Monaco" charset="0"/>
              <a:cs typeface="Monaco" charset="0"/>
            </a:endParaRPr>
          </a:p>
          <a:p>
            <a:endParaRPr lang="en-US" dirty="0"/>
          </a:p>
          <a:p>
            <a:r>
              <a:rPr lang="en-US" sz="2400" dirty="0" err="1" smtClean="0">
                <a:latin typeface="Monaco" charset="0"/>
                <a:ea typeface="Monaco" charset="0"/>
                <a:cs typeface="Monaco" charset="0"/>
              </a:rPr>
              <a:t>graphviz</a:t>
            </a:r>
            <a:r>
              <a:rPr lang="en-US" sz="2400" dirty="0" smtClean="0"/>
              <a:t> </a:t>
            </a:r>
            <a:r>
              <a:rPr lang="en-US" dirty="0" smtClean="0"/>
              <a:t>package is for later use to visualize decision trees</a:t>
            </a:r>
            <a:endParaRPr lang="en-US" dirty="0"/>
          </a:p>
        </p:txBody>
      </p:sp>
    </p:spTree>
    <p:extLst>
      <p:ext uri="{BB962C8B-B14F-4D97-AF65-F5344CB8AC3E}">
        <p14:creationId xmlns:p14="http://schemas.microsoft.com/office/powerpoint/2010/main" val="45135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Import relevant packages in </a:t>
            </a:r>
            <a:r>
              <a:rPr lang="en-US" dirty="0" err="1" smtClean="0"/>
              <a:t>jupyter</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Launch </a:t>
            </a:r>
            <a:r>
              <a:rPr lang="en-US" dirty="0" err="1" smtClean="0"/>
              <a:t>jupyter</a:t>
            </a:r>
            <a:r>
              <a:rPr lang="en-US" dirty="0" smtClean="0"/>
              <a:t> notebook and import the following packages</a:t>
            </a:r>
          </a:p>
          <a:p>
            <a:pPr marL="0" indent="0">
              <a:buNone/>
            </a:pPr>
            <a:endParaRPr lang="en-US" dirty="0"/>
          </a:p>
          <a:p>
            <a:pPr marL="0" indent="0">
              <a:buNone/>
            </a:pPr>
            <a:r>
              <a:rPr lang="en-US" dirty="0" smtClean="0"/>
              <a:t>from </a:t>
            </a:r>
            <a:r>
              <a:rPr lang="en-US" dirty="0" err="1"/>
              <a:t>datascience</a:t>
            </a:r>
            <a:r>
              <a:rPr lang="en-US" dirty="0"/>
              <a:t> import *</a:t>
            </a:r>
          </a:p>
          <a:p>
            <a:pPr marL="0" indent="0">
              <a:buNone/>
            </a:pPr>
            <a:r>
              <a:rPr lang="en-US" dirty="0"/>
              <a:t>from </a:t>
            </a:r>
            <a:r>
              <a:rPr lang="en-US" dirty="0" err="1"/>
              <a:t>sklearn.feature_extraction.text</a:t>
            </a:r>
            <a:r>
              <a:rPr lang="en-US" dirty="0"/>
              <a:t> import </a:t>
            </a:r>
            <a:r>
              <a:rPr lang="en-US" dirty="0" err="1"/>
              <a:t>CountVectorizer</a:t>
            </a:r>
            <a:endParaRPr lang="en-US" dirty="0"/>
          </a:p>
          <a:p>
            <a:pPr marL="0" indent="0">
              <a:buNone/>
            </a:pPr>
            <a:r>
              <a:rPr lang="en-US" dirty="0"/>
              <a:t>from </a:t>
            </a:r>
            <a:r>
              <a:rPr lang="en-US" dirty="0" err="1"/>
              <a:t>sklearn.pipeline</a:t>
            </a:r>
            <a:r>
              <a:rPr lang="en-US" dirty="0"/>
              <a:t> import Pipeline</a:t>
            </a:r>
          </a:p>
          <a:p>
            <a:pPr marL="0" indent="0">
              <a:buNone/>
            </a:pPr>
            <a:r>
              <a:rPr lang="en-US" dirty="0"/>
              <a:t>from </a:t>
            </a:r>
            <a:r>
              <a:rPr lang="en-US" dirty="0" err="1"/>
              <a:t>sklearn</a:t>
            </a:r>
            <a:r>
              <a:rPr lang="en-US" dirty="0"/>
              <a:t> import tree</a:t>
            </a:r>
          </a:p>
          <a:p>
            <a:pPr marL="0" indent="0">
              <a:buNone/>
            </a:pPr>
            <a:r>
              <a:rPr lang="en-US" dirty="0"/>
              <a:t>from </a:t>
            </a:r>
            <a:r>
              <a:rPr lang="en-US" dirty="0" err="1"/>
              <a:t>sklearn</a:t>
            </a:r>
            <a:r>
              <a:rPr lang="en-US" dirty="0"/>
              <a:t> import metrics</a:t>
            </a:r>
          </a:p>
          <a:p>
            <a:pPr marL="0" indent="0">
              <a:buNone/>
            </a:pPr>
            <a:endParaRPr lang="en-US" dirty="0" smtClean="0"/>
          </a:p>
          <a:p>
            <a:pPr marL="0" indent="0">
              <a:buNone/>
            </a:pPr>
            <a:r>
              <a:rPr lang="en-US" dirty="0" smtClean="0"/>
              <a:t>import </a:t>
            </a:r>
            <a:r>
              <a:rPr lang="en-US" dirty="0" err="1" smtClean="0"/>
              <a:t>graphviz</a:t>
            </a:r>
            <a:endParaRPr lang="en-US" dirty="0" smtClean="0"/>
          </a:p>
          <a:p>
            <a:pPr marL="0" indent="0">
              <a:buNone/>
            </a:pPr>
            <a:r>
              <a:rPr lang="en-US" dirty="0"/>
              <a:t>i</a:t>
            </a:r>
            <a:r>
              <a:rPr lang="en-US" dirty="0" smtClean="0"/>
              <a:t>mport </a:t>
            </a:r>
            <a:r>
              <a:rPr lang="en-US" dirty="0" err="1" smtClean="0"/>
              <a:t>numpy</a:t>
            </a:r>
            <a:r>
              <a:rPr lang="en-US" dirty="0" smtClean="0"/>
              <a:t> as np</a:t>
            </a:r>
          </a:p>
          <a:p>
            <a:pPr marL="0" indent="0">
              <a:buNone/>
            </a:pPr>
            <a:r>
              <a:rPr lang="en-US" dirty="0" smtClean="0"/>
              <a:t>Import random</a:t>
            </a:r>
          </a:p>
          <a:p>
            <a:pPr marL="0" indent="0">
              <a:buNone/>
            </a:pPr>
            <a:endParaRPr lang="en-US" dirty="0"/>
          </a:p>
        </p:txBody>
      </p:sp>
    </p:spTree>
    <p:extLst>
      <p:ext uri="{BB962C8B-B14F-4D97-AF65-F5344CB8AC3E}">
        <p14:creationId xmlns:p14="http://schemas.microsoft.com/office/powerpoint/2010/main" val="372193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Divide Tagged Data into </a:t>
            </a:r>
            <a:r>
              <a:rPr lang="en-US" dirty="0"/>
              <a:t>T</a:t>
            </a:r>
            <a:r>
              <a:rPr lang="en-US" dirty="0" smtClean="0"/>
              <a:t>raining and </a:t>
            </a:r>
            <a:r>
              <a:rPr lang="en-US" dirty="0"/>
              <a:t>T</a:t>
            </a:r>
            <a:r>
              <a:rPr lang="en-US" dirty="0" smtClean="0"/>
              <a:t>esting sets</a:t>
            </a:r>
            <a:endParaRPr lang="en-US" dirty="0"/>
          </a:p>
        </p:txBody>
      </p:sp>
      <p:sp>
        <p:nvSpPr>
          <p:cNvPr id="3" name="Content Placeholder 2"/>
          <p:cNvSpPr>
            <a:spLocks noGrp="1"/>
          </p:cNvSpPr>
          <p:nvPr>
            <p:ph idx="1"/>
          </p:nvPr>
        </p:nvSpPr>
        <p:spPr>
          <a:xfrm>
            <a:off x="427512" y="1805049"/>
            <a:ext cx="10926288" cy="4371914"/>
          </a:xfrm>
        </p:spPr>
        <p:txBody>
          <a:bodyPr/>
          <a:lstStyle/>
          <a:p>
            <a:pPr marL="0" indent="0">
              <a:buNone/>
            </a:pPr>
            <a:r>
              <a:rPr lang="en-US" dirty="0" smtClean="0"/>
              <a:t>Type the following in </a:t>
            </a:r>
            <a:r>
              <a:rPr lang="en-US" dirty="0" err="1" smtClean="0"/>
              <a:t>Jupyter</a:t>
            </a:r>
            <a:r>
              <a:rPr lang="en-US" dirty="0" smtClean="0"/>
              <a:t> to load tagged data (the CSV file that merges the results of two taggers)</a:t>
            </a: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t1 = </a:t>
            </a:r>
            <a:r>
              <a:rPr lang="en-US" sz="1800" dirty="0" err="1" smtClean="0">
                <a:latin typeface="Arial" panose="020B0604020202020204" pitchFamily="34" charset="0"/>
                <a:cs typeface="Arial" panose="020B0604020202020204" pitchFamily="34" charset="0"/>
              </a:rPr>
              <a:t>Table.read_table</a:t>
            </a:r>
            <a:r>
              <a:rPr lang="en-US" sz="1800" dirty="0" smtClean="0">
                <a:latin typeface="Arial" panose="020B0604020202020204" pitchFamily="34" charset="0"/>
                <a:cs typeface="Arial" panose="020B0604020202020204" pitchFamily="34" charset="0"/>
              </a:rPr>
              <a:t>(‘tweets_merged_tags.csv’, </a:t>
            </a:r>
            <a:r>
              <a:rPr lang="en-US" sz="1800" dirty="0" err="1" smtClean="0">
                <a:latin typeface="Arial" panose="020B0604020202020204" pitchFamily="34" charset="0"/>
                <a:cs typeface="Arial" panose="020B0604020202020204" pitchFamily="34" charset="0"/>
              </a:rPr>
              <a:t>sep</a:t>
            </a:r>
            <a:r>
              <a:rPr lang="en-US" sz="1800" dirty="0" smtClean="0">
                <a:latin typeface="Arial" panose="020B0604020202020204" pitchFamily="34" charset="0"/>
                <a:cs typeface="Arial" panose="020B0604020202020204" pitchFamily="34" charset="0"/>
              </a:rPr>
              <a:t> = ‘,’)</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137562" y="3054092"/>
            <a:ext cx="7216238" cy="3803908"/>
          </a:xfrm>
          <a:prstGeom prst="rect">
            <a:avLst/>
          </a:prstGeom>
        </p:spPr>
      </p:pic>
      <p:sp>
        <p:nvSpPr>
          <p:cNvPr id="6" name="Oval 5"/>
          <p:cNvSpPr/>
          <p:nvPr/>
        </p:nvSpPr>
        <p:spPr>
          <a:xfrm>
            <a:off x="5410201" y="2660073"/>
            <a:ext cx="954974" cy="3940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9" idx="1"/>
            <a:endCxn id="6" idx="7"/>
          </p:cNvCxnSpPr>
          <p:nvPr/>
        </p:nvCxnSpPr>
        <p:spPr>
          <a:xfrm flipH="1">
            <a:off x="6225322" y="2602500"/>
            <a:ext cx="417939" cy="11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43261" y="2279334"/>
            <a:ext cx="5116939" cy="646331"/>
          </a:xfrm>
          <a:prstGeom prst="rect">
            <a:avLst/>
          </a:prstGeom>
          <a:noFill/>
          <a:ln>
            <a:solidFill>
              <a:schemeClr val="accent1"/>
            </a:solidFill>
          </a:ln>
        </p:spPr>
        <p:txBody>
          <a:bodyPr wrap="square" rtlCol="0">
            <a:spAutoFit/>
          </a:bodyPr>
          <a:lstStyle/>
          <a:p>
            <a:r>
              <a:rPr lang="en-US" dirty="0" smtClean="0"/>
              <a:t>If you use Tab as delimiter in the CSV file, use ‘\t’ </a:t>
            </a:r>
          </a:p>
          <a:p>
            <a:r>
              <a:rPr lang="en-US" dirty="0" smtClean="0"/>
              <a:t>as the value of </a:t>
            </a:r>
            <a:r>
              <a:rPr lang="en-US" dirty="0" err="1" smtClean="0"/>
              <a:t>sep</a:t>
            </a:r>
            <a:r>
              <a:rPr lang="en-US" dirty="0" smtClean="0"/>
              <a:t> here.</a:t>
            </a:r>
            <a:endParaRPr lang="en-US" dirty="0"/>
          </a:p>
        </p:txBody>
      </p:sp>
    </p:spTree>
    <p:extLst>
      <p:ext uri="{BB962C8B-B14F-4D97-AF65-F5344CB8AC3E}">
        <p14:creationId xmlns:p14="http://schemas.microsoft.com/office/powerpoint/2010/main" val="7087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Create train and test sets </a:t>
            </a:r>
            <a:endParaRPr lang="en-US" dirty="0"/>
          </a:p>
        </p:txBody>
      </p:sp>
      <p:sp>
        <p:nvSpPr>
          <p:cNvPr id="3" name="Content Placeholder 2"/>
          <p:cNvSpPr>
            <a:spLocks noGrp="1"/>
          </p:cNvSpPr>
          <p:nvPr>
            <p:ph idx="1"/>
          </p:nvPr>
        </p:nvSpPr>
        <p:spPr>
          <a:xfrm>
            <a:off x="596900" y="1066801"/>
            <a:ext cx="10579100" cy="2692399"/>
          </a:xfrm>
        </p:spPr>
        <p:txBody>
          <a:bodyPr>
            <a:normAutofit fontScale="92500" lnSpcReduction="10000"/>
          </a:bodyPr>
          <a:lstStyle/>
          <a:p>
            <a:r>
              <a:rPr lang="en-US" dirty="0" smtClean="0"/>
              <a:t>3. Separate data by relevant vs. irrelevant</a:t>
            </a:r>
          </a:p>
          <a:p>
            <a:pPr marL="0" indent="0">
              <a:buNone/>
            </a:pPr>
            <a:r>
              <a:rPr lang="en-US" dirty="0" err="1"/>
              <a:t>t</a:t>
            </a:r>
            <a:r>
              <a:rPr lang="en-US" dirty="0" err="1" smtClean="0"/>
              <a:t>weets_relevant</a:t>
            </a:r>
            <a:r>
              <a:rPr lang="en-US" dirty="0" smtClean="0"/>
              <a:t> = t1.where(‘Relevant’, are.equal.to(1))</a:t>
            </a:r>
          </a:p>
          <a:p>
            <a:pPr marL="0" indent="0">
              <a:buNone/>
            </a:pPr>
            <a:r>
              <a:rPr lang="en-US" dirty="0" err="1" smtClean="0"/>
              <a:t>tweets_irrelevant</a:t>
            </a:r>
            <a:r>
              <a:rPr lang="en-US" dirty="0" smtClean="0"/>
              <a:t>= t1.where(‘Irrelevant’, </a:t>
            </a:r>
            <a:r>
              <a:rPr lang="en-US" dirty="0" err="1" smtClean="0"/>
              <a:t>are.equal.to</a:t>
            </a:r>
            <a:r>
              <a:rPr lang="en-US" dirty="0" smtClean="0"/>
              <a:t>(1))</a:t>
            </a:r>
            <a:endParaRPr lang="en-US" dirty="0"/>
          </a:p>
          <a:p>
            <a:r>
              <a:rPr lang="en-US" dirty="0" smtClean="0"/>
              <a:t>4. Count the total number of relevant tweets and irrelevant tweets</a:t>
            </a:r>
          </a:p>
          <a:p>
            <a:pPr marL="0" indent="0">
              <a:buNone/>
            </a:pPr>
            <a:r>
              <a:rPr lang="en-US" dirty="0" err="1" smtClean="0"/>
              <a:t>relevant_count</a:t>
            </a:r>
            <a:r>
              <a:rPr lang="en-US" dirty="0" smtClean="0"/>
              <a:t> = </a:t>
            </a:r>
            <a:r>
              <a:rPr lang="en-US" dirty="0" err="1" smtClean="0"/>
              <a:t>tweets_relevant.num_rows</a:t>
            </a:r>
            <a:endParaRPr lang="en-US" dirty="0" smtClean="0"/>
          </a:p>
          <a:p>
            <a:pPr marL="0" indent="0">
              <a:buNone/>
            </a:pPr>
            <a:r>
              <a:rPr lang="en-US" dirty="0" err="1" smtClean="0"/>
              <a:t>Irrelevant_count</a:t>
            </a:r>
            <a:r>
              <a:rPr lang="en-US" dirty="0" smtClean="0"/>
              <a:t>=</a:t>
            </a:r>
            <a:r>
              <a:rPr lang="en-US" dirty="0" err="1" smtClean="0"/>
              <a:t>tweets_irrelevant.num_rows</a:t>
            </a:r>
            <a:endParaRPr lang="en-US" dirty="0"/>
          </a:p>
        </p:txBody>
      </p:sp>
      <p:pic>
        <p:nvPicPr>
          <p:cNvPr id="4" name="Picture 3"/>
          <p:cNvPicPr>
            <a:picLocks noChangeAspect="1"/>
          </p:cNvPicPr>
          <p:nvPr/>
        </p:nvPicPr>
        <p:blipFill>
          <a:blip r:embed="rId2"/>
          <a:stretch>
            <a:fillRect/>
          </a:stretch>
        </p:blipFill>
        <p:spPr>
          <a:xfrm>
            <a:off x="342900" y="3911600"/>
            <a:ext cx="11328400" cy="2946400"/>
          </a:xfrm>
          <a:prstGeom prst="rect">
            <a:avLst/>
          </a:prstGeom>
        </p:spPr>
      </p:pic>
    </p:spTree>
    <p:extLst>
      <p:ext uri="{BB962C8B-B14F-4D97-AF65-F5344CB8AC3E}">
        <p14:creationId xmlns:p14="http://schemas.microsoft.com/office/powerpoint/2010/main" val="31392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3831" cy="1134777"/>
          </a:xfrm>
        </p:spPr>
        <p:txBody>
          <a:bodyPr/>
          <a:lstStyle/>
          <a:p>
            <a:r>
              <a:rPr lang="en-US" dirty="0" smtClean="0"/>
              <a:t>Use 80% of Labelled Tweets as Training Data</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5. Select first 80% of relevant tweets for training</a:t>
            </a:r>
          </a:p>
          <a:p>
            <a:pPr marL="0" indent="0">
              <a:buNone/>
            </a:pPr>
            <a:r>
              <a:rPr lang="en-US" dirty="0" err="1"/>
              <a:t>r</a:t>
            </a:r>
            <a:r>
              <a:rPr lang="en-US" dirty="0" err="1" smtClean="0"/>
              <a:t>elevant_training_size</a:t>
            </a:r>
            <a:r>
              <a:rPr lang="en-US" dirty="0" smtClean="0"/>
              <a:t> = round(</a:t>
            </a:r>
            <a:r>
              <a:rPr lang="en-US" dirty="0" err="1" smtClean="0"/>
              <a:t>relevant_count</a:t>
            </a:r>
            <a:r>
              <a:rPr lang="en-US" dirty="0" smtClean="0"/>
              <a:t> * 0.8)</a:t>
            </a:r>
          </a:p>
          <a:p>
            <a:pPr marL="0" indent="0">
              <a:buNone/>
            </a:pPr>
            <a:r>
              <a:rPr lang="en-US" dirty="0" err="1" smtClean="0"/>
              <a:t>relevant_rows_train</a:t>
            </a:r>
            <a:r>
              <a:rPr lang="en-US" dirty="0" smtClean="0"/>
              <a:t>= list(range(</a:t>
            </a:r>
            <a:r>
              <a:rPr lang="en-US" dirty="0" err="1" smtClean="0"/>
              <a:t>relevant_training_size</a:t>
            </a:r>
            <a:r>
              <a:rPr lang="en-US" dirty="0" smtClean="0"/>
              <a:t>)) </a:t>
            </a:r>
          </a:p>
          <a:p>
            <a:pPr marL="0" indent="0">
              <a:buNone/>
            </a:pPr>
            <a:r>
              <a:rPr lang="en-US" dirty="0" smtClean="0"/>
              <a:t>print(</a:t>
            </a:r>
            <a:r>
              <a:rPr lang="en-US" dirty="0" err="1" smtClean="0"/>
              <a:t>relevant_rows_train</a:t>
            </a:r>
            <a:r>
              <a:rPr lang="en-US" dirty="0" smtClean="0"/>
              <a:t>)</a:t>
            </a:r>
          </a:p>
          <a:p>
            <a:pPr marL="0" indent="0">
              <a:buNone/>
            </a:pPr>
            <a:endParaRPr lang="en-US" dirty="0" smtClean="0"/>
          </a:p>
          <a:p>
            <a:pPr marL="0" indent="0">
              <a:buNone/>
            </a:pPr>
            <a:r>
              <a:rPr lang="en-US" dirty="0" err="1" smtClean="0"/>
              <a:t>irrelevant_training_size</a:t>
            </a:r>
            <a:r>
              <a:rPr lang="en-US" dirty="0" smtClean="0"/>
              <a:t> = round(</a:t>
            </a:r>
            <a:r>
              <a:rPr lang="en-US" dirty="0" err="1" smtClean="0"/>
              <a:t>irrelevant_count</a:t>
            </a:r>
            <a:r>
              <a:rPr lang="en-US" dirty="0" smtClean="0"/>
              <a:t> * 0.8)</a:t>
            </a:r>
          </a:p>
          <a:p>
            <a:pPr marL="0" indent="0">
              <a:buNone/>
            </a:pPr>
            <a:r>
              <a:rPr lang="en-US" dirty="0" err="1" smtClean="0"/>
              <a:t>Irrelevant_rows_train</a:t>
            </a:r>
            <a:r>
              <a:rPr lang="en-US" dirty="0" smtClean="0"/>
              <a:t>= list(range(</a:t>
            </a:r>
            <a:r>
              <a:rPr lang="en-US" dirty="0" err="1" smtClean="0"/>
              <a:t>irrelevant_training_size</a:t>
            </a:r>
            <a:r>
              <a:rPr lang="en-US" dirty="0" smtClean="0"/>
              <a:t>) )</a:t>
            </a:r>
          </a:p>
          <a:p>
            <a:pPr marL="0" indent="0">
              <a:buNone/>
            </a:pPr>
            <a:r>
              <a:rPr lang="en-US" dirty="0" smtClean="0"/>
              <a:t>print(</a:t>
            </a:r>
            <a:r>
              <a:rPr lang="en-US" dirty="0" err="1" smtClean="0"/>
              <a:t>irrelevant_rows_train</a:t>
            </a:r>
            <a:r>
              <a:rPr lang="en-US" dirty="0" smtClean="0"/>
              <a:t>)</a:t>
            </a:r>
          </a:p>
          <a:p>
            <a:pPr marL="0" indent="0">
              <a:buNone/>
            </a:pPr>
            <a:endParaRPr lang="en-US" dirty="0" smtClean="0"/>
          </a:p>
          <a:p>
            <a:pPr marL="0" indent="0">
              <a:buNone/>
            </a:pPr>
            <a:endParaRPr lang="en-US" dirty="0"/>
          </a:p>
          <a:p>
            <a:pPr marL="0" indent="0">
              <a:buNone/>
            </a:pPr>
            <a:endParaRPr lang="en-US" dirty="0"/>
          </a:p>
        </p:txBody>
      </p:sp>
      <p:sp>
        <p:nvSpPr>
          <p:cNvPr id="4" name="Oval 3"/>
          <p:cNvSpPr/>
          <p:nvPr/>
        </p:nvSpPr>
        <p:spPr>
          <a:xfrm>
            <a:off x="3974124" y="2774275"/>
            <a:ext cx="5122984"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8997461" y="2512708"/>
            <a:ext cx="322385" cy="430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69570" y="1871855"/>
            <a:ext cx="3880338" cy="646331"/>
          </a:xfrm>
          <a:prstGeom prst="rect">
            <a:avLst/>
          </a:prstGeom>
          <a:noFill/>
        </p:spPr>
        <p:txBody>
          <a:bodyPr wrap="square" rtlCol="0">
            <a:spAutoFit/>
          </a:bodyPr>
          <a:lstStyle/>
          <a:p>
            <a:r>
              <a:rPr lang="en-US" dirty="0" smtClean="0"/>
              <a:t>A list of row index to the relevant tweets to be used for training. </a:t>
            </a:r>
            <a:endParaRPr lang="en-US" dirty="0"/>
          </a:p>
        </p:txBody>
      </p:sp>
      <p:sp>
        <p:nvSpPr>
          <p:cNvPr id="10" name="Oval 9"/>
          <p:cNvSpPr/>
          <p:nvPr/>
        </p:nvSpPr>
        <p:spPr>
          <a:xfrm>
            <a:off x="4290645" y="4848340"/>
            <a:ext cx="5322278" cy="562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1" y="3708936"/>
            <a:ext cx="3880338" cy="646331"/>
          </a:xfrm>
          <a:prstGeom prst="rect">
            <a:avLst/>
          </a:prstGeom>
          <a:noFill/>
        </p:spPr>
        <p:txBody>
          <a:bodyPr wrap="square" rtlCol="0">
            <a:spAutoFit/>
          </a:bodyPr>
          <a:lstStyle/>
          <a:p>
            <a:r>
              <a:rPr lang="en-US" dirty="0" smtClean="0"/>
              <a:t>A list of row index to the irrelevant tweets to be used for training. </a:t>
            </a:r>
            <a:endParaRPr lang="en-US" dirty="0"/>
          </a:p>
        </p:txBody>
      </p:sp>
      <p:cxnSp>
        <p:nvCxnSpPr>
          <p:cNvPr id="13" name="Straight Arrow Connector 12"/>
          <p:cNvCxnSpPr/>
          <p:nvPr/>
        </p:nvCxnSpPr>
        <p:spPr>
          <a:xfrm flipH="1">
            <a:off x="9249507" y="4355267"/>
            <a:ext cx="363416" cy="5686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39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09700"/>
            <a:ext cx="11277600" cy="4038600"/>
          </a:xfrm>
          <a:prstGeom prst="rect">
            <a:avLst/>
          </a:prstGeom>
        </p:spPr>
      </p:pic>
    </p:spTree>
    <p:extLst>
      <p:ext uri="{BB962C8B-B14F-4D97-AF65-F5344CB8AC3E}">
        <p14:creationId xmlns:p14="http://schemas.microsoft.com/office/powerpoint/2010/main" val="94972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Create training sets </a:t>
            </a:r>
            <a:endParaRPr lang="en-US" dirty="0"/>
          </a:p>
        </p:txBody>
      </p:sp>
      <p:sp>
        <p:nvSpPr>
          <p:cNvPr id="3" name="Content Placeholder 2"/>
          <p:cNvSpPr>
            <a:spLocks noGrp="1"/>
          </p:cNvSpPr>
          <p:nvPr>
            <p:ph idx="1"/>
          </p:nvPr>
        </p:nvSpPr>
        <p:spPr>
          <a:xfrm>
            <a:off x="410307" y="1325563"/>
            <a:ext cx="11336215" cy="4351338"/>
          </a:xfrm>
        </p:spPr>
        <p:txBody>
          <a:bodyPr>
            <a:normAutofit/>
          </a:bodyPr>
          <a:lstStyle/>
          <a:p>
            <a:r>
              <a:rPr lang="en-US" dirty="0" smtClean="0"/>
              <a:t>5. Create training data</a:t>
            </a:r>
          </a:p>
          <a:p>
            <a:pPr marL="0" indent="0">
              <a:buNone/>
            </a:pPr>
            <a:r>
              <a:rPr lang="en-US" dirty="0" err="1" smtClean="0"/>
              <a:t>x_train</a:t>
            </a:r>
            <a:r>
              <a:rPr lang="en-US" dirty="0" smtClean="0"/>
              <a:t> = list(</a:t>
            </a:r>
            <a:r>
              <a:rPr lang="en-US" dirty="0" err="1" smtClean="0"/>
              <a:t>tweets_relevant.</a:t>
            </a:r>
            <a:r>
              <a:rPr lang="en-US" dirty="0" err="1" smtClean="0">
                <a:solidFill>
                  <a:srgbClr val="FF0000"/>
                </a:solidFill>
              </a:rPr>
              <a:t>take</a:t>
            </a:r>
            <a:r>
              <a:rPr lang="en-US" dirty="0" smtClean="0"/>
              <a:t>(</a:t>
            </a:r>
            <a:r>
              <a:rPr lang="en-US" dirty="0" err="1" smtClean="0"/>
              <a:t>relevant_rows_train</a:t>
            </a:r>
            <a:r>
              <a:rPr lang="en-US" dirty="0" smtClean="0"/>
              <a:t>)[‘</a:t>
            </a:r>
            <a:r>
              <a:rPr lang="en-US" dirty="0" smtClean="0">
                <a:solidFill>
                  <a:srgbClr val="7030A0"/>
                </a:solidFill>
              </a:rPr>
              <a:t>text</a:t>
            </a:r>
            <a:r>
              <a:rPr lang="en-US" dirty="0" smtClean="0"/>
              <a:t>’]) + \</a:t>
            </a:r>
          </a:p>
          <a:p>
            <a:pPr marL="0" indent="0">
              <a:buNone/>
            </a:pPr>
            <a:r>
              <a:rPr lang="en-US" dirty="0"/>
              <a:t> </a:t>
            </a:r>
            <a:r>
              <a:rPr lang="en-US" dirty="0" smtClean="0"/>
              <a:t>                list(</a:t>
            </a:r>
            <a:r>
              <a:rPr lang="en-US" dirty="0" err="1" smtClean="0"/>
              <a:t>tweets_irrelevant.take</a:t>
            </a:r>
            <a:r>
              <a:rPr lang="en-US" dirty="0" smtClean="0"/>
              <a:t>(</a:t>
            </a:r>
            <a:r>
              <a:rPr lang="en-US" dirty="0" err="1" smtClean="0"/>
              <a:t>irrelevant_rows_train</a:t>
            </a:r>
            <a:r>
              <a:rPr lang="en-US" dirty="0" smtClean="0"/>
              <a:t>)[‘text’]</a:t>
            </a:r>
            <a:endParaRPr lang="en-US" dirty="0"/>
          </a:p>
          <a:p>
            <a:pPr marL="0" indent="0">
              <a:buNone/>
            </a:pPr>
            <a:endParaRPr lang="en-US" dirty="0"/>
          </a:p>
          <a:p>
            <a:pPr marL="0" indent="0">
              <a:buNone/>
            </a:pPr>
            <a:r>
              <a:rPr lang="en-US" sz="2400" dirty="0" smtClean="0">
                <a:latin typeface="Monaco" charset="0"/>
                <a:ea typeface="Monaco" charset="0"/>
                <a:cs typeface="Monaco" charset="0"/>
              </a:rPr>
              <a:t>The</a:t>
            </a:r>
            <a:r>
              <a:rPr lang="en-US" sz="2400" b="1" dirty="0" smtClean="0">
                <a:latin typeface="Monaco" charset="0"/>
                <a:ea typeface="Monaco" charset="0"/>
                <a:cs typeface="Monaco" charset="0"/>
              </a:rPr>
              <a:t> take</a:t>
            </a:r>
            <a:r>
              <a:rPr lang="en-US" dirty="0" smtClean="0"/>
              <a:t> method of Table object takes a specified </a:t>
            </a:r>
            <a:r>
              <a:rPr lang="en-US" dirty="0" smtClean="0">
                <a:solidFill>
                  <a:srgbClr val="7030A0"/>
                </a:solidFill>
              </a:rPr>
              <a:t>list of rows </a:t>
            </a:r>
            <a:r>
              <a:rPr lang="en-US" dirty="0" smtClean="0"/>
              <a:t>(by row index), and return a new Table formed by these rows and the </a:t>
            </a:r>
            <a:r>
              <a:rPr lang="en-US" dirty="0" smtClean="0">
                <a:solidFill>
                  <a:srgbClr val="7030A0"/>
                </a:solidFill>
              </a:rPr>
              <a:t>column(s)</a:t>
            </a:r>
            <a:r>
              <a:rPr lang="en-US" dirty="0" smtClean="0"/>
              <a:t> specified.</a:t>
            </a:r>
          </a:p>
          <a:p>
            <a:pPr marL="0" indent="0">
              <a:buNone/>
            </a:pPr>
            <a:endParaRPr lang="en-US" dirty="0"/>
          </a:p>
          <a:p>
            <a:pPr marL="0" indent="0">
              <a:buNone/>
            </a:pPr>
            <a:r>
              <a:rPr lang="en-US" dirty="0" err="1" smtClean="0"/>
              <a:t>y_train</a:t>
            </a:r>
            <a:r>
              <a:rPr lang="en-US" dirty="0" smtClean="0"/>
              <a:t> = [1]*</a:t>
            </a:r>
            <a:r>
              <a:rPr lang="en-US" dirty="0" err="1" smtClean="0"/>
              <a:t>relevant_training_size</a:t>
            </a:r>
            <a:r>
              <a:rPr lang="en-US" dirty="0" smtClean="0"/>
              <a:t> + [0]*</a:t>
            </a:r>
            <a:r>
              <a:rPr lang="en-US" dirty="0" err="1" smtClean="0"/>
              <a:t>irrelevant_training_size</a:t>
            </a:r>
            <a:endParaRPr lang="en-US" dirty="0"/>
          </a:p>
        </p:txBody>
      </p:sp>
      <p:cxnSp>
        <p:nvCxnSpPr>
          <p:cNvPr id="8" name="Straight Arrow Connector 7"/>
          <p:cNvCxnSpPr/>
          <p:nvPr/>
        </p:nvCxnSpPr>
        <p:spPr>
          <a:xfrm flipV="1">
            <a:off x="1506417" y="2262555"/>
            <a:ext cx="3522783" cy="11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061938" y="2262556"/>
            <a:ext cx="0" cy="154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573109" y="2262555"/>
            <a:ext cx="1008183" cy="11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882554" y="1676400"/>
            <a:ext cx="316523" cy="703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228133" y="575094"/>
            <a:ext cx="3625363" cy="646331"/>
          </a:xfrm>
          <a:prstGeom prst="rect">
            <a:avLst/>
          </a:prstGeom>
          <a:noFill/>
        </p:spPr>
        <p:txBody>
          <a:bodyPr wrap="square" rtlCol="0">
            <a:spAutoFit/>
          </a:bodyPr>
          <a:lstStyle/>
          <a:p>
            <a:r>
              <a:rPr lang="en-US" dirty="0" smtClean="0"/>
              <a:t>This indicates this Python statement is continued in the next line.</a:t>
            </a:r>
            <a:endParaRPr lang="en-US" dirty="0"/>
          </a:p>
        </p:txBody>
      </p:sp>
      <p:cxnSp>
        <p:nvCxnSpPr>
          <p:cNvPr id="24" name="Straight Arrow Connector 23"/>
          <p:cNvCxnSpPr>
            <a:stCxn id="22" idx="2"/>
          </p:cNvCxnSpPr>
          <p:nvPr/>
        </p:nvCxnSpPr>
        <p:spPr>
          <a:xfrm>
            <a:off x="10040815" y="1221425"/>
            <a:ext cx="0" cy="45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994</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Monaco</vt:lpstr>
      <vt:lpstr>Office Theme</vt:lpstr>
      <vt:lpstr>DS 200  Lab5 Building A Decision Tree Predictive Model for Classifying Relevant Tweets</vt:lpstr>
      <vt:lpstr>In this lab, you will learn to</vt:lpstr>
      <vt:lpstr>Install Necessary Python Packages</vt:lpstr>
      <vt:lpstr>Step 1. Import relevant packages in jupyter</vt:lpstr>
      <vt:lpstr>Step 2: Divide Tagged Data into Training and Testing sets</vt:lpstr>
      <vt:lpstr>Create train and test sets </vt:lpstr>
      <vt:lpstr>Use 80% of Labelled Tweets as Training Data</vt:lpstr>
      <vt:lpstr>PowerPoint Presentation</vt:lpstr>
      <vt:lpstr>Create training sets </vt:lpstr>
      <vt:lpstr>PowerPoint Presentation</vt:lpstr>
      <vt:lpstr>Use 20% of labelled data for testing</vt:lpstr>
      <vt:lpstr>PowerPoint Presentation</vt:lpstr>
      <vt:lpstr>A glance of training data and testing data</vt:lpstr>
      <vt:lpstr>Build a decision tree classifier</vt:lpstr>
      <vt:lpstr>Evaluate a decision tree classifier on testing tweets</vt:lpstr>
      <vt:lpstr>Evaluating a decision tree classifier</vt:lpstr>
      <vt:lpstr>The Confusion Matrix shows False Positive and False Negative more clearly</vt:lpstr>
      <vt:lpstr>Build a decision tree classifier (alternative)</vt:lpstr>
      <vt:lpstr>Build a decision tree classifier (alternative)</vt:lpstr>
      <vt:lpstr>Visualize decision tree</vt:lpstr>
      <vt:lpstr>Visualization of  a Decision Tree</vt:lpstr>
      <vt:lpstr>Lab5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DS200 Lab7 Decision Tree Classifier</dc:title>
  <dc:creator>Yang Xu</dc:creator>
  <cp:lastModifiedBy>John Yen</cp:lastModifiedBy>
  <cp:revision>256</cp:revision>
  <dcterms:created xsi:type="dcterms:W3CDTF">2017-10-04T13:03:45Z</dcterms:created>
  <dcterms:modified xsi:type="dcterms:W3CDTF">2018-01-31T22:59:52Z</dcterms:modified>
</cp:coreProperties>
</file>