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2" r:id="rId4"/>
    <p:sldId id="266" r:id="rId5"/>
    <p:sldId id="273" r:id="rId6"/>
    <p:sldId id="274" r:id="rId7"/>
    <p:sldId id="275" r:id="rId8"/>
    <p:sldId id="258" r:id="rId9"/>
    <p:sldId id="259" r:id="rId10"/>
    <p:sldId id="260" r:id="rId11"/>
    <p:sldId id="261" r:id="rId12"/>
    <p:sldId id="279" r:id="rId13"/>
    <p:sldId id="263" r:id="rId14"/>
    <p:sldId id="276" r:id="rId15"/>
    <p:sldId id="277" r:id="rId16"/>
    <p:sldId id="278" r:id="rId17"/>
    <p:sldId id="26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4629"/>
  </p:normalViewPr>
  <p:slideViewPr>
    <p:cSldViewPr snapToGrid="0" snapToObjects="1">
      <p:cViewPr varScale="1">
        <p:scale>
          <a:sx n="78" d="100"/>
          <a:sy n="78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8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3222-1642-DB48-B320-0EA028307F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D32E0-3E70-474B-9396-41E22D35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mean.com/definitions/kappa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eal-statistics.com/reliability/cohens-kappa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hen's_kappa" TargetMode="External"/><Relationship Id="rId2" Type="http://schemas.openxmlformats.org/officeDocument/2006/relationships/hyperlink" Target="https://en.wikipedia.org/wiki/Inter-rater_reliabil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2551" cy="3037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 200 </a:t>
            </a:r>
            <a:br>
              <a:rPr lang="en-US" dirty="0" smtClean="0"/>
            </a:br>
            <a:r>
              <a:rPr lang="en-US" dirty="0" smtClean="0"/>
              <a:t>Lab4</a:t>
            </a:r>
            <a:br>
              <a:rPr lang="en-US" dirty="0" smtClean="0"/>
            </a:br>
            <a:r>
              <a:rPr lang="en-US" dirty="0" smtClean="0"/>
              <a:t>Inter-tagger Consistency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623317"/>
            <a:ext cx="9144000" cy="1338096"/>
          </a:xfrm>
        </p:spPr>
        <p:txBody>
          <a:bodyPr>
            <a:normAutofit/>
          </a:bodyPr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LA: </a:t>
            </a:r>
            <a:r>
              <a:rPr lang="en-US" dirty="0" err="1" smtClean="0"/>
              <a:t>Luwei</a:t>
            </a:r>
            <a:r>
              <a:rPr lang="en-US" dirty="0" smtClean="0"/>
              <a:t> Lei</a:t>
            </a:r>
          </a:p>
          <a:p>
            <a:r>
              <a:rPr lang="en-US" dirty="0" smtClean="0"/>
              <a:t>Feb 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Cohen’s Kappa 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137582"/>
              </a:xfrm>
            </p:spPr>
            <p:txBody>
              <a:bodyPr/>
              <a:lstStyle/>
              <a:p>
                <a:r>
                  <a:rPr lang="en-US" dirty="0" smtClean="0"/>
                  <a:t>Tagging if tweets are relevant to the product iPhone X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sz="2400" dirty="0"/>
                  <a:t>The observed </a:t>
                </a:r>
                <a:r>
                  <a:rPr lang="en-US" sz="2400" dirty="0" smtClean="0"/>
                  <a:t>proportionate agreement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b="0" dirty="0" smtClean="0"/>
                  <a:t>:</a:t>
                </a:r>
              </a:p>
              <a:p>
                <a:pPr lvl="1"/>
                <a:r>
                  <a:rPr lang="en-US" sz="2000" dirty="0" smtClean="0"/>
                  <a:t>A gives “Yes” (20+5) / (20+5+10+15) = 50% of the time</a:t>
                </a:r>
              </a:p>
              <a:p>
                <a:pPr lvl="1"/>
                <a:r>
                  <a:rPr lang="en-US" sz="2000" b="0" dirty="0" smtClean="0"/>
                  <a:t>B gives “Yes” (20+10) / (20+10+5+15) = 60% of the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137582"/>
              </a:xfrm>
              <a:blipFill rotWithShape="0">
                <a:blip r:embed="rId2"/>
                <a:stretch>
                  <a:fillRect l="-1043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6" y="1790700"/>
            <a:ext cx="2197100" cy="204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82" y="1809750"/>
            <a:ext cx="21336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6" y="4387272"/>
            <a:ext cx="4546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2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Cohen’s Kappa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518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probability that both taggers label a tweet relevant (by chance) is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72" y="1825626"/>
            <a:ext cx="64897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72" y="3562771"/>
            <a:ext cx="2197100" cy="20447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018" y="4585121"/>
            <a:ext cx="1073971" cy="422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16804" y="4614285"/>
            <a:ext cx="513347" cy="9041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3416968" y="2651126"/>
            <a:ext cx="1377329" cy="1995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7380" y="3026275"/>
            <a:ext cx="41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Prob. For A to tag a tweet relevant or “1”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0" idx="7"/>
          </p:cNvCxnSpPr>
          <p:nvPr/>
        </p:nvCxnSpPr>
        <p:spPr>
          <a:xfrm flipH="1">
            <a:off x="5154973" y="2651126"/>
            <a:ext cx="233704" cy="209557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2231" y="3026275"/>
            <a:ext cx="4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Prob. For B to tag a tweet as relevant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(i.e., “1”)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7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Cohen’s Kappa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5188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Similarly, the probability that both say “No” (by chance) is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Overall agreement probability by chance is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Cohen’s Kappa is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14" y="2250645"/>
            <a:ext cx="66167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68" y="5080795"/>
            <a:ext cx="4279900" cy="5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68" y="3691120"/>
            <a:ext cx="3975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Cohen’s Kappa value means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possible interpretation of </a:t>
            </a:r>
            <a:r>
              <a:rPr lang="en-US" dirty="0" smtClean="0"/>
              <a:t>Cohen’s Kappa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Poor agreement = Less than 0.20</a:t>
            </a:r>
          </a:p>
          <a:p>
            <a:pPr lvl="1"/>
            <a:r>
              <a:rPr lang="en-US" dirty="0"/>
              <a:t>Fair agreement = 0.20 to 0.40</a:t>
            </a:r>
          </a:p>
          <a:p>
            <a:pPr lvl="1"/>
            <a:r>
              <a:rPr lang="en-US" dirty="0"/>
              <a:t>Moderate agreement = 0.40 to 0.60</a:t>
            </a:r>
          </a:p>
          <a:p>
            <a:pPr lvl="1"/>
            <a:r>
              <a:rPr lang="en-US" dirty="0"/>
              <a:t>Good agreement = 0.60 to 0.80</a:t>
            </a:r>
          </a:p>
          <a:p>
            <a:pPr lvl="1"/>
            <a:r>
              <a:rPr lang="en-US" dirty="0"/>
              <a:t>Very good agreement = 0.80 to 1.00</a:t>
            </a:r>
          </a:p>
          <a:p>
            <a:endParaRPr lang="en-US" dirty="0" smtClean="0"/>
          </a:p>
          <a:p>
            <a:r>
              <a:rPr lang="en-US" dirty="0" smtClean="0"/>
              <a:t>Ref: </a:t>
            </a:r>
            <a:r>
              <a:rPr lang="en-US" dirty="0" smtClean="0">
                <a:hlinkClick r:id="rId2"/>
              </a:rPr>
              <a:t>http://www.pmean.com/definitions/kappa.htm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4-1 Merge Tagging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Before the merge, decide one of you will be “tagger A”, the other “tagger B”.  </a:t>
            </a:r>
          </a:p>
          <a:p>
            <a:r>
              <a:rPr lang="en-US" dirty="0" smtClean="0"/>
              <a:t>Double check you are tagging the same set of tweets.</a:t>
            </a:r>
          </a:p>
          <a:p>
            <a:r>
              <a:rPr lang="en-US" dirty="0" smtClean="0"/>
              <a:t>Open both spreadsheets that record the tagging results.  Rename the column heading of tagger A’s relevant tagging as “</a:t>
            </a:r>
            <a:r>
              <a:rPr lang="en-US" dirty="0" err="1" smtClean="0"/>
              <a:t>taggerARelevant</a:t>
            </a:r>
            <a:r>
              <a:rPr lang="en-US" dirty="0" smtClean="0"/>
              <a:t>”.  Rename the column heading of tagger B’s relevant </a:t>
            </a:r>
            <a:r>
              <a:rPr lang="en-US" dirty="0" err="1" smtClean="0"/>
              <a:t>taggings</a:t>
            </a:r>
            <a:r>
              <a:rPr lang="en-US" dirty="0" smtClean="0"/>
              <a:t> as “</a:t>
            </a:r>
            <a:r>
              <a:rPr lang="en-US" dirty="0" err="1" smtClean="0"/>
              <a:t>taggerBRelevant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Copy and insert the column “</a:t>
            </a:r>
            <a:r>
              <a:rPr lang="en-US" dirty="0" err="1" smtClean="0"/>
              <a:t>taggerBRelevant</a:t>
            </a:r>
            <a:r>
              <a:rPr lang="en-US" dirty="0" smtClean="0"/>
              <a:t>” to the spreadsheet of tagger A.</a:t>
            </a:r>
          </a:p>
          <a:p>
            <a:r>
              <a:rPr lang="en-US" dirty="0" smtClean="0"/>
              <a:t>Save the spreadsheet that contains both tagging results as a CSV file (choosing comma “,” as delimiters) tweets_merged_tags.csv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8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365125"/>
            <a:ext cx="10884243" cy="8836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Lab 4-2 Import the CSV file into </a:t>
            </a:r>
            <a:r>
              <a:rPr lang="en-US" sz="4000" dirty="0" err="1" smtClean="0"/>
              <a:t>Jupyter</a:t>
            </a:r>
            <a:r>
              <a:rPr lang="en-US" sz="4000" dirty="0" smtClean="0"/>
              <a:t> </a:t>
            </a:r>
            <a:r>
              <a:rPr lang="en-US" sz="4000" dirty="0" smtClean="0"/>
              <a:t>Notebook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Type the following in </a:t>
            </a:r>
            <a:r>
              <a:rPr lang="en-US" sz="3600" dirty="0" err="1"/>
              <a:t>j</a:t>
            </a:r>
            <a:r>
              <a:rPr lang="en-US" sz="3600" dirty="0" err="1" smtClean="0"/>
              <a:t>upyter</a:t>
            </a:r>
            <a:r>
              <a:rPr lang="en-US" sz="36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*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table1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Table.read_table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'tweets_merged_tags.csv‘,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=‘,’)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able1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= table1.where('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taggerARelevant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are.equal_to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('1')).where('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taggerBRelevant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are.equal_to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('1')).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num_rows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= table1.where('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taggerARelevant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are.equal_to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('1')).where('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taggerBRelevant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are.equal_to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('0')).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num_rows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= table1.where('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taggerARelevant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are.equal_to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('0')).where('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taggerBRelevant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are.equal_to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('1')).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num_rows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 = table1.where('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taggerARelevant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are.equal_to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('0')).where('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taggerBRelevant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are.equal_to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('0')).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num_rowsd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= a + b + c + 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7516" y="3084862"/>
            <a:ext cx="1235242" cy="352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7" idx="1"/>
            <a:endCxn id="4" idx="6"/>
          </p:cNvCxnSpPr>
          <p:nvPr/>
        </p:nvCxnSpPr>
        <p:spPr>
          <a:xfrm flipH="1">
            <a:off x="1812758" y="3193117"/>
            <a:ext cx="4353264" cy="68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6022" y="2869951"/>
            <a:ext cx="539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should see the content of table1 </a:t>
            </a:r>
            <a:r>
              <a:rPr lang="en-US" dirty="0" smtClean="0"/>
              <a:t>after </a:t>
            </a:r>
            <a:r>
              <a:rPr lang="en-US" dirty="0" smtClean="0"/>
              <a:t>you type this into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, with columns aligned.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64106" y="5382127"/>
            <a:ext cx="1235242" cy="352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4925" y="5550387"/>
            <a:ext cx="608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type each variable individually to find out their value.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799348" y="5550387"/>
            <a:ext cx="246557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07927" y="1820286"/>
            <a:ext cx="556998" cy="92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0184" y="1450954"/>
            <a:ext cx="669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name of YOUR CSV file containing merged tagging results.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80518" y="2743616"/>
            <a:ext cx="2319385" cy="341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911678" y="2237808"/>
            <a:ext cx="262150" cy="505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8850" y="1901598"/>
            <a:ext cx="588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saved CSV file using “Tab” as delimiter, put ‘\t’ as the parameter for </a:t>
            </a:r>
            <a:r>
              <a:rPr lang="en-US" dirty="0" err="1" smtClean="0"/>
              <a:t>sep.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Lab 4-3 Calculate Your Inter-tagger Consistency Measure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proportion_agreement</a:t>
            </a:r>
            <a:r>
              <a:rPr lang="en-US" dirty="0"/>
              <a:t> = (a + d) / total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Yes_chance</a:t>
            </a:r>
            <a:r>
              <a:rPr lang="en-US" dirty="0"/>
              <a:t>= ((a + b) / total) * ((a + c) / total)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No_chance</a:t>
            </a:r>
            <a:r>
              <a:rPr lang="en-US" dirty="0"/>
              <a:t> = ( (c + d) / total) * ( (b + d) / total 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agreement_chance</a:t>
            </a:r>
            <a:r>
              <a:rPr lang="en-US" dirty="0"/>
              <a:t> = </a:t>
            </a:r>
            <a:r>
              <a:rPr lang="en-US" dirty="0" err="1"/>
              <a:t>Yes_chance</a:t>
            </a:r>
            <a:r>
              <a:rPr lang="en-US" dirty="0"/>
              <a:t> + </a:t>
            </a:r>
            <a:r>
              <a:rPr lang="en-US" dirty="0" err="1" smtClean="0"/>
              <a:t>No_chance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CohenKappa</a:t>
            </a:r>
            <a:r>
              <a:rPr lang="en-US" dirty="0"/>
              <a:t> = (</a:t>
            </a:r>
            <a:r>
              <a:rPr lang="en-US" dirty="0" err="1"/>
              <a:t>proportion_agreement</a:t>
            </a:r>
            <a:r>
              <a:rPr lang="en-US" dirty="0"/>
              <a:t> - </a:t>
            </a:r>
            <a:r>
              <a:rPr lang="en-US" dirty="0" err="1"/>
              <a:t>agreement_chance</a:t>
            </a:r>
            <a:r>
              <a:rPr lang="en-US" dirty="0"/>
              <a:t>) / (1 - </a:t>
            </a:r>
            <a:r>
              <a:rPr lang="en-US" dirty="0" err="1"/>
              <a:t>agreement_chance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Cohen’s Kappa for Three Classes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494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have more than two categories of labels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= (10+16+8) / Total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charset="0"/>
                          </a:rPr>
                          <m:t>Negative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charset="0"/>
                          </a:rPr>
                          <m:t>Positive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charset="0"/>
                          </a:rPr>
                          <m:t>Neutral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Ref: </a:t>
                </a:r>
                <a:r>
                  <a:rPr lang="en-US" sz="2400" dirty="0" smtClean="0">
                    <a:hlinkClick r:id="rId2"/>
                  </a:rPr>
                  <a:t>http://www.real-statistics.com/reliability/cohens-kappa/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4948"/>
              </a:xfrm>
              <a:blipFill rotWithShape="0">
                <a:blip r:embed="rId3"/>
                <a:stretch>
                  <a:fillRect l="-1043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72669"/>
              </p:ext>
            </p:extLst>
          </p:nvPr>
        </p:nvGraphicFramePr>
        <p:xfrm>
          <a:off x="1231900" y="2662766"/>
          <a:ext cx="8128000" cy="197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25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Rater A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12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21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Rater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2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2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6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3153"/>
          </a:xfrm>
        </p:spPr>
        <p:txBody>
          <a:bodyPr/>
          <a:lstStyle/>
          <a:p>
            <a:r>
              <a:rPr lang="en-US" dirty="0" smtClean="0"/>
              <a:t>Lab 4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384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two independent tagging results and compute the Cohen’s Kappa score. (Capture a screen shots of </a:t>
            </a:r>
            <a:r>
              <a:rPr lang="en-US" dirty="0" err="1" smtClean="0"/>
              <a:t>Jupyter</a:t>
            </a:r>
            <a:r>
              <a:rPr lang="en-US" dirty="0" smtClean="0"/>
              <a:t> Notebook for the calculation.)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 Tagging Guidelines based on your discussion of disagreements (to improve the consistency of future tagging).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to Canvas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CSV file of your collected tweets with two tagging results (from two taggers).</a:t>
            </a:r>
          </a:p>
          <a:p>
            <a:pPr lvl="1"/>
            <a:r>
              <a:rPr lang="en-US" dirty="0" smtClean="0"/>
              <a:t>A word or pdf document including (1) the Cohen’s Kappa score for your tagging results (include a screen shot of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smtClean="0"/>
              <a:t> </a:t>
            </a:r>
            <a:r>
              <a:rPr lang="en-US" dirty="0"/>
              <a:t>n</a:t>
            </a:r>
            <a:r>
              <a:rPr lang="en-US" smtClean="0"/>
              <a:t>otebook </a:t>
            </a:r>
            <a:r>
              <a:rPr lang="en-US" dirty="0" smtClean="0"/>
              <a:t>for the calculation), and (2) the Tagging Guidelines generated.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45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 on Tuesday?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construction of predictive models involve finding a mapping from input data to target (prediction) output</a:t>
            </a:r>
          </a:p>
          <a:p>
            <a:r>
              <a:rPr lang="en-US" dirty="0" smtClean="0"/>
              <a:t>The foundation of predictive modeling is induction</a:t>
            </a:r>
          </a:p>
          <a:p>
            <a:pPr lvl="1"/>
            <a:r>
              <a:rPr lang="en-US" dirty="0" smtClean="0"/>
              <a:t>From specifics (data) to general (model)</a:t>
            </a:r>
          </a:p>
          <a:p>
            <a:r>
              <a:rPr lang="en-US" dirty="0" smtClean="0"/>
              <a:t>Logic-based representation provides the structure of decision tree-based predictive models</a:t>
            </a:r>
          </a:p>
          <a:p>
            <a:r>
              <a:rPr lang="en-US" dirty="0" smtClean="0"/>
              <a:t>Construction of a predictive model can involve</a:t>
            </a:r>
          </a:p>
          <a:p>
            <a:pPr lvl="1"/>
            <a:r>
              <a:rPr lang="en-US" dirty="0" smtClean="0"/>
              <a:t>Tagging a set of data to provide the target output</a:t>
            </a:r>
          </a:p>
          <a:p>
            <a:r>
              <a:rPr lang="en-US" dirty="0" smtClean="0"/>
              <a:t>Preparation for Lab today</a:t>
            </a:r>
          </a:p>
          <a:p>
            <a:pPr lvl="1"/>
            <a:r>
              <a:rPr lang="en-US" dirty="0" smtClean="0"/>
              <a:t>Each team member tags 300 tweets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65257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Independent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</a:t>
            </a:r>
            <a:r>
              <a:rPr lang="en-US" dirty="0" smtClean="0">
                <a:solidFill>
                  <a:srgbClr val="FF0000"/>
                </a:solidFill>
              </a:rPr>
              <a:t>subjective</a:t>
            </a:r>
            <a:r>
              <a:rPr lang="en-US" dirty="0" smtClean="0"/>
              <a:t> nature of the tagging, we need to have more than one people performing the tagging independently.  </a:t>
            </a:r>
          </a:p>
          <a:p>
            <a:r>
              <a:rPr lang="en-US" dirty="0" smtClean="0"/>
              <a:t>After you and your teammate have each performed tagging of the tweets you gathered, you conduct “inter-tagger” agreement analysis to evaluate the degree your tagging results are in agreement.</a:t>
            </a:r>
          </a:p>
          <a:p>
            <a:r>
              <a:rPr lang="en-US" dirty="0" smtClean="0"/>
              <a:t>The tagging result is “acceptable” if the inter-tagging result is higher than a threshold.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4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Analyze the independent tagging results from two people to determine their level of agreement for Relevant tagging.</a:t>
            </a:r>
          </a:p>
          <a:p>
            <a:r>
              <a:rPr lang="en-US" sz="3600" dirty="0" smtClean="0"/>
              <a:t>Compute an inter-tagger consistency using Python</a:t>
            </a:r>
          </a:p>
          <a:p>
            <a:r>
              <a:rPr lang="en-US" sz="3600" dirty="0" smtClean="0"/>
              <a:t>Discuss with your teammate the ‘differences’ of the relevant tagging to generate a tagging guideline.</a:t>
            </a:r>
          </a:p>
        </p:txBody>
      </p:sp>
    </p:spTree>
    <p:extLst>
      <p:ext uri="{BB962C8B-B14F-4D97-AF65-F5344CB8AC3E}">
        <p14:creationId xmlns:p14="http://schemas.microsoft.com/office/powerpoint/2010/main" val="12468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Tagging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19" y="1590847"/>
            <a:ext cx="10515600" cy="4599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tweet you two tagged differently, try first to explain to each other the rationale of your choice.</a:t>
            </a:r>
          </a:p>
          <a:p>
            <a:r>
              <a:rPr lang="en-US" dirty="0" smtClean="0"/>
              <a:t>Based on your discussion, try to reach an agreement on whether the tweet is relevant or not.</a:t>
            </a:r>
          </a:p>
          <a:p>
            <a:r>
              <a:rPr lang="en-US" dirty="0" smtClean="0"/>
              <a:t>If the agreement can be reached, write down the rationale why the tweet is relevant (or irrelevant) as a part of the Tagging Guideline together with the tweet as an example.</a:t>
            </a:r>
          </a:p>
          <a:p>
            <a:r>
              <a:rPr lang="en-US" dirty="0" smtClean="0"/>
              <a:t>If no agreement can be made for the tweet, record the tweet on the Tagging Guideline under the section “Tagging Difficulties”.</a:t>
            </a:r>
          </a:p>
          <a:p>
            <a:r>
              <a:rPr lang="en-US" dirty="0" smtClean="0"/>
              <a:t>For the purpose of model construction, remove the tweets with tagging difficulties from the tagged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6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Tagging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Tagging Guidelines should be read by anyone (including you) before any future tagging.  </a:t>
            </a:r>
          </a:p>
          <a:p>
            <a:r>
              <a:rPr lang="en-US" dirty="0" smtClean="0"/>
              <a:t>The document informs/reminds the tagger(s) the criteria to use for tagging so that the tagging results can be more consistent.</a:t>
            </a:r>
          </a:p>
          <a:p>
            <a:r>
              <a:rPr lang="en-US" dirty="0" smtClean="0"/>
              <a:t>The Tagging Guidelines should also be updated as a result of Inter-tagger Consistency Analysis (after additional tagging efforts).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17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52" y="365125"/>
            <a:ext cx="11312610" cy="1325563"/>
          </a:xfrm>
        </p:spPr>
        <p:txBody>
          <a:bodyPr/>
          <a:lstStyle/>
          <a:p>
            <a:r>
              <a:rPr lang="en-US" dirty="0" smtClean="0"/>
              <a:t>Two Outcomes of Inter-tagger Analysis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3952" y="4090085"/>
            <a:ext cx="1297460" cy="88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Tagger</a:t>
            </a:r>
          </a:p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1287" y="3904734"/>
            <a:ext cx="1210962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Tagging</a:t>
            </a:r>
          </a:p>
          <a:p>
            <a:pPr algn="ctr"/>
            <a:r>
              <a:rPr lang="en-US" dirty="0" smtClean="0"/>
              <a:t>Results of</a:t>
            </a:r>
          </a:p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3952" y="2225053"/>
            <a:ext cx="1297460" cy="88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Tagger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9503" y="2039702"/>
            <a:ext cx="1210962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Tagging</a:t>
            </a:r>
          </a:p>
          <a:p>
            <a:pPr algn="ctr"/>
            <a:r>
              <a:rPr lang="en-US" dirty="0" smtClean="0"/>
              <a:t>Results of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4464125" y="5435965"/>
            <a:ext cx="1841156" cy="1223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Tagging</a:t>
            </a:r>
          </a:p>
          <a:p>
            <a:pPr algn="ctr"/>
            <a:r>
              <a:rPr lang="en-US" dirty="0" smtClean="0"/>
              <a:t>Guidelines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431901" y="5149741"/>
            <a:ext cx="1301855" cy="46537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3431901" y="3300091"/>
            <a:ext cx="1301855" cy="231502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0" idx="1"/>
          </p:cNvCxnSpPr>
          <p:nvPr/>
        </p:nvCxnSpPr>
        <p:spPr>
          <a:xfrm>
            <a:off x="1711412" y="2669896"/>
            <a:ext cx="488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8" idx="1"/>
          </p:cNvCxnSpPr>
          <p:nvPr/>
        </p:nvCxnSpPr>
        <p:spPr>
          <a:xfrm>
            <a:off x="1711412" y="4534928"/>
            <a:ext cx="549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>
            <a:off x="3410465" y="2669897"/>
            <a:ext cx="1198605" cy="54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</p:cNvCxnSpPr>
          <p:nvPr/>
        </p:nvCxnSpPr>
        <p:spPr>
          <a:xfrm flipV="1">
            <a:off x="3472249" y="3914903"/>
            <a:ext cx="1006086" cy="62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16551" y="2927222"/>
            <a:ext cx="2016131" cy="1473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Inter-tagger</a:t>
            </a:r>
          </a:p>
          <a:p>
            <a:pPr algn="ctr"/>
            <a:r>
              <a:rPr lang="en-US" dirty="0" smtClean="0"/>
              <a:t>Agreement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707042" y="4137024"/>
            <a:ext cx="2133522" cy="1165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Inter-tagger</a:t>
            </a:r>
          </a:p>
          <a:p>
            <a:pPr algn="ctr"/>
            <a:r>
              <a:rPr lang="en-US" dirty="0" smtClean="0"/>
              <a:t>Disagreement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 flipV="1">
            <a:off x="6432682" y="2913856"/>
            <a:ext cx="472044" cy="74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04726" y="2010976"/>
            <a:ext cx="1544595" cy="90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Cohen’s</a:t>
            </a:r>
          </a:p>
          <a:p>
            <a:pPr algn="ctr"/>
            <a:r>
              <a:rPr lang="en-US" dirty="0" smtClean="0"/>
              <a:t>Kappa</a:t>
            </a:r>
          </a:p>
          <a:p>
            <a:pPr algn="ctr"/>
            <a:r>
              <a:rPr lang="en-US" dirty="0" smtClean="0"/>
              <a:t>Measure 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4"/>
            <a:endCxn id="11" idx="7"/>
          </p:cNvCxnSpPr>
          <p:nvPr/>
        </p:nvCxnSpPr>
        <p:spPr>
          <a:xfrm flipH="1">
            <a:off x="6035650" y="5302730"/>
            <a:ext cx="1738153" cy="312386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6"/>
            <a:endCxn id="27" idx="1"/>
          </p:cNvCxnSpPr>
          <p:nvPr/>
        </p:nvCxnSpPr>
        <p:spPr>
          <a:xfrm>
            <a:off x="6432682" y="3663779"/>
            <a:ext cx="586807" cy="64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70257" y="5106065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10055092" y="2864250"/>
            <a:ext cx="450948" cy="58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08580" y="1464251"/>
            <a:ext cx="2594919" cy="139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Included in future Presentations/Reports of</a:t>
            </a:r>
          </a:p>
          <a:p>
            <a:pPr algn="ctr"/>
            <a:r>
              <a:rPr lang="en-US" dirty="0" smtClean="0"/>
              <a:t>Predictive Modeling Results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9004995" y="3441741"/>
            <a:ext cx="1896932" cy="1165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</a:p>
          <a:p>
            <a:pPr algn="ctr"/>
            <a:r>
              <a:rPr lang="en-US" dirty="0" smtClean="0"/>
              <a:t>Tagging Results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9" idx="1"/>
          </p:cNvCxnSpPr>
          <p:nvPr/>
        </p:nvCxnSpPr>
        <p:spPr>
          <a:xfrm>
            <a:off x="8449321" y="2884407"/>
            <a:ext cx="833473" cy="72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280566" y="3072410"/>
            <a:ext cx="125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Acceptable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9" idx="4"/>
            <a:endCxn id="27" idx="6"/>
          </p:cNvCxnSpPr>
          <p:nvPr/>
        </p:nvCxnSpPr>
        <p:spPr>
          <a:xfrm flipH="1">
            <a:off x="8840564" y="4607447"/>
            <a:ext cx="1112897" cy="11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004995" y="4708538"/>
            <a:ext cx="16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Inter-rater </a:t>
            </a:r>
            <a:r>
              <a:rPr lang="en-US" dirty="0" smtClean="0"/>
              <a:t>Agreement Measure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well-defined </a:t>
            </a:r>
            <a:r>
              <a:rPr lang="en-US" dirty="0" smtClean="0"/>
              <a:t>Tagging Guidelines, </a:t>
            </a:r>
            <a:r>
              <a:rPr lang="en-US" dirty="0"/>
              <a:t>inter-rater agreement shows the degree of agreement among taggers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/>
              <a:t>If various taggers do not agree on a large proportion of the instances, the </a:t>
            </a:r>
            <a:r>
              <a:rPr lang="en-US" dirty="0" smtClean="0"/>
              <a:t>Tagging Guidelines need </a:t>
            </a:r>
            <a:r>
              <a:rPr lang="en-US" dirty="0"/>
              <a:t>to be refined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https://en.wikipedia.org/wiki/Inter-rater_reliability</a:t>
            </a:r>
            <a:endParaRPr lang="en-US" dirty="0" smtClean="0"/>
          </a:p>
          <a:p>
            <a:r>
              <a:rPr lang="en-US" dirty="0"/>
              <a:t>Inter-rater agreement between two raters: </a:t>
            </a:r>
            <a:r>
              <a:rPr lang="en-US" b="1" i="1" dirty="0"/>
              <a:t>Cohen’s kappa </a:t>
            </a:r>
            <a:r>
              <a:rPr lang="en-US" dirty="0" smtClean="0">
                <a:effectLst/>
                <a:hlinkClick r:id="rId3"/>
              </a:rPr>
              <a:t>https://en.wikipedia.org/wiki/Cohen%27s_kappa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76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Cohen’s Kappa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is the proportion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agreement</a:t>
                </a:r>
                <a:r>
                  <a:rPr lang="en-US" dirty="0" smtClean="0"/>
                  <a:t> among raters,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is the hypothetical probability of chance agreement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347191"/>
            <a:ext cx="3860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1005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DS 200  Lab4 Inter-tagger Consistency Analysis</vt:lpstr>
      <vt:lpstr>What did we learn on Tuesday?</vt:lpstr>
      <vt:lpstr>The Importance of Independent Tagging</vt:lpstr>
      <vt:lpstr>What will we learn today?</vt:lpstr>
      <vt:lpstr>Generate a Tagging Guideline</vt:lpstr>
      <vt:lpstr>How to use the Tagging Guidelines</vt:lpstr>
      <vt:lpstr>Two Outcomes of Inter-tagger Analysis</vt:lpstr>
      <vt:lpstr>Inter-rater Agreement Measure </vt:lpstr>
      <vt:lpstr>Cohen’s Kappa </vt:lpstr>
      <vt:lpstr>Cohen’s Kappa (example)</vt:lpstr>
      <vt:lpstr>Cohen’s Kappa</vt:lpstr>
      <vt:lpstr>Cohen’s Kappa</vt:lpstr>
      <vt:lpstr>What Cohen’s Kappa value means good?</vt:lpstr>
      <vt:lpstr>Lab 4-1 Merge Tagging Results </vt:lpstr>
      <vt:lpstr>Lab 4-2 Import the CSV file into Jupyter Notebook</vt:lpstr>
      <vt:lpstr>Lab 4-3 Calculate Your Inter-tagger Consistency Measure</vt:lpstr>
      <vt:lpstr>Cohen’s Kappa for Three Classes</vt:lpstr>
      <vt:lpstr>Lab 4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Lab5</dc:title>
  <dc:creator>Yang Xu</dc:creator>
  <cp:lastModifiedBy>John Yen</cp:lastModifiedBy>
  <cp:revision>131</cp:revision>
  <dcterms:created xsi:type="dcterms:W3CDTF">2017-09-20T18:56:24Z</dcterms:created>
  <dcterms:modified xsi:type="dcterms:W3CDTF">2018-01-31T16:54:17Z</dcterms:modified>
</cp:coreProperties>
</file>