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5"/>
  </p:notesMasterIdLst>
  <p:sldIdLst>
    <p:sldId id="256" r:id="rId2"/>
    <p:sldId id="321" r:id="rId3"/>
    <p:sldId id="278" r:id="rId4"/>
    <p:sldId id="322" r:id="rId5"/>
    <p:sldId id="323" r:id="rId6"/>
    <p:sldId id="279" r:id="rId7"/>
    <p:sldId id="277" r:id="rId8"/>
    <p:sldId id="274" r:id="rId9"/>
    <p:sldId id="280" r:id="rId10"/>
    <p:sldId id="275" r:id="rId11"/>
    <p:sldId id="276" r:id="rId12"/>
    <p:sldId id="281" r:id="rId13"/>
    <p:sldId id="282" r:id="rId14"/>
    <p:sldId id="257" r:id="rId15"/>
    <p:sldId id="283" r:id="rId16"/>
    <p:sldId id="284" r:id="rId17"/>
    <p:sldId id="285" r:id="rId18"/>
    <p:sldId id="265" r:id="rId19"/>
    <p:sldId id="261" r:id="rId20"/>
    <p:sldId id="262" r:id="rId21"/>
    <p:sldId id="263" r:id="rId22"/>
    <p:sldId id="266" r:id="rId23"/>
    <p:sldId id="287" r:id="rId24"/>
    <p:sldId id="267" r:id="rId25"/>
    <p:sldId id="268" r:id="rId26"/>
    <p:sldId id="269" r:id="rId27"/>
    <p:sldId id="289" r:id="rId28"/>
    <p:sldId id="325" r:id="rId29"/>
    <p:sldId id="258" r:id="rId30"/>
    <p:sldId id="259" r:id="rId31"/>
    <p:sldId id="260" r:id="rId32"/>
    <p:sldId id="288" r:id="rId33"/>
    <p:sldId id="324" r:id="rId34"/>
    <p:sldId id="270" r:id="rId35"/>
    <p:sldId id="272" r:id="rId36"/>
    <p:sldId id="326" r:id="rId37"/>
    <p:sldId id="264" r:id="rId38"/>
    <p:sldId id="327" r:id="rId39"/>
    <p:sldId id="328" r:id="rId40"/>
    <p:sldId id="329" r:id="rId41"/>
    <p:sldId id="330" r:id="rId42"/>
    <p:sldId id="331" r:id="rId43"/>
    <p:sldId id="332" r:id="rId44"/>
    <p:sldId id="291" r:id="rId45"/>
    <p:sldId id="293" r:id="rId46"/>
    <p:sldId id="294" r:id="rId47"/>
    <p:sldId id="295" r:id="rId48"/>
    <p:sldId id="298" r:id="rId49"/>
    <p:sldId id="299" r:id="rId50"/>
    <p:sldId id="296" r:id="rId51"/>
    <p:sldId id="297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273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3" autoAdjust="0"/>
    <p:restoredTop sz="94286"/>
  </p:normalViewPr>
  <p:slideViewPr>
    <p:cSldViewPr snapToGrid="0" snapToObjects="1">
      <p:cViewPr varScale="1">
        <p:scale>
          <a:sx n="71" d="100"/>
          <a:sy n="71" d="100"/>
        </p:scale>
        <p:origin x="15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8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9FCBA-14FD-D442-B265-904F19E240C9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3AC21-B0BB-C342-B43A-6C6D4C462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7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6CABD-E5F3-C942-B3A0-1A864E7797F5}" type="slidenum">
              <a:rPr lang="en-US"/>
              <a:pPr/>
              <a:t>3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Read an article how the NYT used Hadoop/MapReduce, Amazon S3, and Amazon EC2 to convert 4TB of TIFF images into PDFs (http://open.blogs.nytimes.com/tag/mapreduce)</a:t>
            </a:r>
          </a:p>
          <a:p>
            <a:r>
              <a:rPr lang="en-US"/>
              <a:t>-&gt; Had just read a client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Application Roadmap where one of the listed benefits was to reduce the document intake process.</a:t>
            </a:r>
          </a:p>
          <a:p>
            <a:r>
              <a:rPr lang="en-US"/>
              <a:t>-&gt; These two processes may be completely different and not applicable but it would be nice to have enough knowledge to know that Hadoop/MapReduce would not work in this situation or know enough to say </a:t>
            </a:r>
            <a:r>
              <a:rPr lang="ja-JP" altLang="en-US">
                <a:latin typeface="Arial"/>
              </a:rPr>
              <a:t>‘</a:t>
            </a:r>
            <a:r>
              <a:rPr lang="en-US"/>
              <a:t>Eureka!</a:t>
            </a:r>
            <a:r>
              <a:rPr lang="ja-JP" altLang="en-US">
                <a:latin typeface="Arial"/>
              </a:rPr>
              <a:t>’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9AC592F-ADF8-2440-8C25-FE0198EEF5C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276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D0826F2-740B-C640-9F53-E4EE4C5A5B1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379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en-US">
                <a:latin typeface="Arial" charset="0"/>
                <a:cs typeface="Arial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B9D7F67-FDF3-354B-8EDB-26F04BB87290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788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789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B0E1128D-FDBB-9D46-83CA-E9C37CA71BA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686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Atomicity: Multiple statements for single transaction are treated like single statement. If transactions fail then all will not be executed</a:t>
            </a:r>
          </a:p>
          <a:p>
            <a:r>
              <a:rPr lang="en-US" dirty="0"/>
              <a:t>Isolation for concurrent transactions</a:t>
            </a:r>
          </a:p>
          <a:p>
            <a:r>
              <a:rPr lang="en-US" dirty="0"/>
              <a:t>Durability – </a:t>
            </a:r>
            <a:r>
              <a:rPr lang="en-US" dirty="0" err="1"/>
              <a:t>Copleted</a:t>
            </a:r>
            <a:r>
              <a:rPr lang="en-US" dirty="0"/>
              <a:t> transactions are truly committed to non-volatile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97A26-A641-5542-B575-60C03333AD7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49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38385DF-A2E8-7349-BCF9-66EB53048458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3993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993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en-US">
                <a:latin typeface="Arial" charset="0"/>
                <a:cs typeface="Arial" charset="0"/>
              </a:rPr>
              <a:t>-&gt; No JDBC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en-US">
                <a:latin typeface="Arial" charset="0"/>
                <a:cs typeface="Arial" charset="0"/>
              </a:rPr>
              <a:t>-&gt; Data integrity at the application layer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391638DC-7186-F748-9825-94E4FA3658A5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4198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198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EC8E2-DE52-6642-8220-F8FE46B8DC02}" type="slidenum">
              <a:rPr lang="en-US"/>
              <a:pPr/>
              <a:t>46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90889-AA0A-854F-B8F8-4CA5105A94BD}" type="slidenum">
              <a:rPr lang="en-US"/>
              <a:pPr/>
              <a:t>47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http://incubator.apache.org/thrift/static/thrift-20070401.pdf</a:t>
            </a:r>
          </a:p>
          <a:p>
            <a:r>
              <a:rPr lang="en-US"/>
              <a:t>-&gt; http://incubator.apache.org/thrift/</a:t>
            </a:r>
          </a:p>
          <a:p>
            <a:r>
              <a:rPr lang="en-US"/>
              <a:t>-&gt; Thrift also created by Facebook engineers and donated to Apache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C5624-011A-CA41-AE36-B28C4E0C0E15}" type="slidenum">
              <a:rPr lang="en-US"/>
              <a:pPr/>
              <a:t>48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Have heard it referred to as a 4 or 5 dimensional hash table.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3EDA90F-A1D7-0F42-81D9-558FB7B64E7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4B18CD-0755-2A48-8082-90E9C1CC4DC9}" type="slidenum">
              <a:rPr lang="en-US"/>
              <a:pPr/>
              <a:t>49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Keys have different numbers of columns, so the database can scale in an irregular way.</a:t>
            </a:r>
          </a:p>
          <a:p>
            <a:r>
              <a:rPr lang="en-US"/>
              <a:t>-&gt; Simple and Super: super columns are columns within columns.</a:t>
            </a:r>
          </a:p>
          <a:p>
            <a:r>
              <a:rPr lang="en-US"/>
              <a:t>-&gt; Refer to date by </a:t>
            </a:r>
            <a:r>
              <a:rPr lang="en-US" b="1"/>
              <a:t>keyspace</a:t>
            </a:r>
            <a:r>
              <a:rPr lang="en-US"/>
              <a:t>, a </a:t>
            </a:r>
            <a:r>
              <a:rPr lang="en-US" b="1"/>
              <a:t>column family</a:t>
            </a:r>
            <a:r>
              <a:rPr lang="en-US"/>
              <a:t>, a </a:t>
            </a:r>
            <a:r>
              <a:rPr lang="en-US" b="1"/>
              <a:t>key</a:t>
            </a:r>
            <a:r>
              <a:rPr lang="en-US"/>
              <a:t>, an </a:t>
            </a:r>
            <a:r>
              <a:rPr lang="en-US" i="1"/>
              <a:t>optional</a:t>
            </a:r>
            <a:r>
              <a:rPr lang="en-US"/>
              <a:t> </a:t>
            </a:r>
            <a:r>
              <a:rPr lang="en-US" b="1"/>
              <a:t>super column</a:t>
            </a:r>
            <a:r>
              <a:rPr lang="en-US"/>
              <a:t>, and a </a:t>
            </a:r>
            <a:r>
              <a:rPr lang="en-US" b="1"/>
              <a:t>column</a:t>
            </a:r>
            <a:r>
              <a:rPr lang="en-US"/>
              <a:t>. 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C4AAD3-2637-7244-8C91-9FF0E73D0B2B}" type="slidenum">
              <a:rPr lang="en-US"/>
              <a:pPr/>
              <a:t>51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http://horicky.blogspot.com/2009/11/nosql-patterns.html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0D723D-FD15-474B-BE49-72AA1F80C3E5}" type="slidenum">
              <a:rPr lang="en-US"/>
              <a:pPr/>
              <a:t>52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http://www.slideshare.net/julesbravo/cassandra-3125809</a:t>
            </a:r>
          </a:p>
          <a:p>
            <a:r>
              <a:rPr lang="en-US"/>
              <a:t>-&gt; Have a good simple benchmark to show to demonstrate difference between Cassandra and MySQL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41815-1561-A64F-9D32-5A6AE4413B37}" type="slidenum">
              <a:rPr lang="en-US"/>
              <a:pPr/>
              <a:t>53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F332BB-CAC9-E545-9D27-55F23E70336B}" type="slidenum">
              <a:rPr lang="en-US"/>
              <a:pPr/>
              <a:t>54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http://senguptas.org/Documents/cassandra_cs349c_presentation.pdf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EA0FA0-1ABF-5B4C-8CAC-6D124E1A181A}" type="slidenum">
              <a:rPr lang="en-US"/>
              <a:pPr/>
              <a:t>55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http://home.roadrunner.com/~tuco/looney/acme.html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83AA7B-6EF6-D046-8FF7-777769144711}" type="slidenum">
              <a:rPr lang="en-US"/>
              <a:pPr/>
              <a:t>57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7915CA-A8EB-E54A-9C76-2DE534B0C7F9}" type="slidenum">
              <a:rPr lang="en-US"/>
              <a:pPr/>
              <a:t>59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Open-source at GitHub</a:t>
            </a:r>
          </a:p>
          <a:p>
            <a:r>
              <a:rPr lang="en-US"/>
              <a:t>-&gt; Lead developer is Ran Tavoy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33843-EA83-2842-8749-F6EC87C0FE61}" type="slidenum">
              <a:rPr lang="en-US"/>
              <a:pPr/>
              <a:t>60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Using JConsole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AC2B4-8423-CE4A-BA0B-4414D5A737EB}" type="slidenum">
              <a:rPr lang="en-US"/>
              <a:pPr/>
              <a:t>63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The purpose of these two slides is not to teach how to do Cassandra/Hector programming but to show how much programming needs to be done versus Hibernate</a:t>
            </a:r>
          </a:p>
          <a:p>
            <a:r>
              <a:rPr lang="en-US"/>
              <a:t>-&gt; Back in the good old days of JDBC programming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6233E-4152-F744-B291-45883624A3B9}" type="slidenum">
              <a:rPr lang="en-US"/>
              <a:pPr/>
              <a:t>7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-&gt; For the longest time (and still true today), the big relational database vendors such as Oracle, IBM, Sybase, and a lesser extent Microsoft were the mainstay of how data was stored.</a:t>
            </a:r>
          </a:p>
          <a:p>
            <a:pPr>
              <a:lnSpc>
                <a:spcPct val="90000"/>
              </a:lnSpc>
            </a:pPr>
            <a:r>
              <a:rPr lang="en-US"/>
              <a:t>-&gt; During the Internet boom, startups looking for low-cost RDBMS alternatives turned to MySQL and PostgreSQL.</a:t>
            </a:r>
          </a:p>
          <a:p>
            <a:pPr>
              <a:lnSpc>
                <a:spcPct val="90000"/>
              </a:lnSpc>
            </a:pPr>
            <a:r>
              <a:rPr lang="en-US"/>
              <a:t>-&gt; The </a:t>
            </a:r>
            <a:r>
              <a:rPr lang="ja-JP" altLang="en-US">
                <a:latin typeface="Arial"/>
              </a:rPr>
              <a:t>‘</a:t>
            </a:r>
            <a:r>
              <a:rPr lang="en-US"/>
              <a:t>Slashdot Effect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 occurs when a popular website links to a smaller site, causing a massive increase in traffic. </a:t>
            </a:r>
          </a:p>
          <a:p>
            <a:pPr>
              <a:lnSpc>
                <a:spcPct val="90000"/>
              </a:lnSpc>
            </a:pPr>
            <a:r>
              <a:rPr lang="en-US"/>
              <a:t>-&gt; Hooking your RDBMS to a web-based application was a recipe for headaches, they are OLTP in nature.  Could have hundreds of thousands of visitors in a short-time span.</a:t>
            </a:r>
          </a:p>
          <a:p>
            <a:pPr>
              <a:lnSpc>
                <a:spcPct val="90000"/>
              </a:lnSpc>
            </a:pPr>
            <a:r>
              <a:rPr lang="en-US"/>
              <a:t>-&gt; To mitigate, began to front the RDBMS with a read-only cache such as memcache to offload a considerable amount of the read traffic. </a:t>
            </a:r>
          </a:p>
          <a:p>
            <a:pPr>
              <a:lnSpc>
                <a:spcPct val="90000"/>
              </a:lnSpc>
            </a:pPr>
            <a:r>
              <a:rPr lang="en-US"/>
              <a:t>-&gt; As datasets grew, the simple memcache/MySQL model (for lower-cost startups) started to become problematic.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3198E-5917-394A-962E-E6CB588E5E0A}" type="slidenum">
              <a:rPr lang="en-US"/>
              <a:pPr/>
              <a:t>65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-&gt; http://</a:t>
            </a:r>
            <a:r>
              <a:rPr lang="en-US" dirty="0" err="1"/>
              <a:t>static.last.fm</a:t>
            </a:r>
            <a:r>
              <a:rPr lang="en-US" dirty="0"/>
              <a:t>/</a:t>
            </a:r>
            <a:r>
              <a:rPr lang="en-US" dirty="0" err="1"/>
              <a:t>johan</a:t>
            </a:r>
            <a:r>
              <a:rPr lang="en-US" dirty="0"/>
              <a:t>/nosql-20090611/</a:t>
            </a:r>
            <a:r>
              <a:rPr lang="en-US" dirty="0" err="1"/>
              <a:t>cassandra_nosql.ppt</a:t>
            </a: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10CFE-500E-4649-AE5E-3CF585DE8352}" type="slidenum">
              <a:rPr lang="en-US"/>
              <a:pPr/>
              <a:t>66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http://github.com/PedroGomes/datanucleus-cassandra (JDO)</a:t>
            </a:r>
          </a:p>
          <a:p>
            <a:r>
              <a:rPr lang="en-US"/>
              <a:t>-&gt; http://github.com/wolpert/grails-cassandra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12F02-2A0C-8B45-8948-03DDB6FAB2D3}" type="slidenum">
              <a:rPr lang="en-US"/>
              <a:pPr/>
              <a:t>67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Taken from: http://www.claassen.net/geek/blog/2010/02/nosql-is-new-arcadia.html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33FE5-B871-DE4D-895C-3E6AC2E99E80}" type="slidenum">
              <a:rPr lang="en-US"/>
              <a:pPr/>
              <a:t>68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Need to educate the DBA rather than going around them.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98143D-5170-5346-BDAF-4C28AE4FB399}" type="slidenum">
              <a:rPr lang="en-US"/>
              <a:pPr/>
              <a:t>69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http://www.infoq.com/articles/nosql-in-the-enterprise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0A2C64-DE23-5B4B-9F1D-DB1687E313F9}" type="slidenum">
              <a:rPr lang="en-US"/>
              <a:pPr/>
              <a:t>70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NoSQL has taken a field that was "dead" (database development) and suddenly brought it back to life. 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5527D-ACB2-5C4C-97A0-5B180BAD316D}" type="slidenum">
              <a:rPr lang="en-US"/>
              <a:pPr/>
              <a:t>72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Books:</a:t>
            </a:r>
          </a:p>
          <a:p>
            <a:r>
              <a:rPr lang="en-US"/>
              <a:t>-&gt; CouchDB (O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Reilly)</a:t>
            </a:r>
          </a:p>
          <a:p>
            <a:r>
              <a:rPr lang="en-US"/>
              <a:t>-&gt; Hadoop (O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Reilly)</a:t>
            </a:r>
          </a:p>
          <a:p>
            <a:r>
              <a:rPr lang="en-US"/>
              <a:t>-&gt; MongoDB (O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Reilly Forthcoming)</a:t>
            </a:r>
          </a:p>
          <a:p>
            <a:endParaRPr lang="en-US"/>
          </a:p>
          <a:p>
            <a:r>
              <a:rPr lang="en-US"/>
              <a:t>-&gt; Hadoop in Action (Manning Forthcoming)</a:t>
            </a:r>
          </a:p>
          <a:p>
            <a:r>
              <a:rPr lang="en-US"/>
              <a:t>-&gt; CouchDB in Action (Manning Forthcoming)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8AEEB5-EB2F-2741-8966-14A15337D011}" type="slidenum">
              <a:rPr lang="en-US"/>
              <a:pPr/>
              <a:t>8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Best way to provide ACID and a rich query model is to have the dataset on a single machine.</a:t>
            </a:r>
          </a:p>
          <a:p>
            <a:r>
              <a:rPr lang="en-US"/>
              <a:t>-&gt; However, there are limits to scaling up (Vertical Scaling).  </a:t>
            </a:r>
          </a:p>
          <a:p>
            <a:r>
              <a:rPr lang="en-US"/>
              <a:t>-&gt; Past a certain point, an organization will find it is cheaper and more feasible to scale out (horizontal scaling) by adding smaller, more inexpensive (relatively) servers rather than investing in a single larger server. </a:t>
            </a:r>
          </a:p>
          <a:p>
            <a:r>
              <a:rPr lang="en-US"/>
              <a:t>-&gt; A number of different approaches to scaling out (Horizontal Scaling).</a:t>
            </a:r>
          </a:p>
          <a:p>
            <a:r>
              <a:rPr lang="en-US"/>
              <a:t>-&gt; DBAs began to look at master-slave and sharding as a strategy to overcome some of these issues.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9FC37FCB-B590-0A42-834D-609CDE8AE51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2B7413-6A26-BE46-9AED-E950809A2423}" type="slidenum">
              <a:rPr lang="en-US"/>
              <a:pPr/>
              <a:t>11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-&gt; Different sharding approaches:</a:t>
            </a:r>
          </a:p>
          <a:p>
            <a:r>
              <a:rPr lang="en-US"/>
              <a:t>    -&gt; Vertical Partitioning: Have tables related to a specific feature sit on their own server. May have to rebalance or reshard if tables outgrow server.</a:t>
            </a:r>
          </a:p>
          <a:p>
            <a:r>
              <a:rPr lang="en-US"/>
              <a:t>    -&gt; Range-Based Partitioning: When single table cannot sit on a server, split table onto multiple servers.  Split table based on some critical value range.</a:t>
            </a:r>
          </a:p>
          <a:p>
            <a:r>
              <a:rPr lang="en-US"/>
              <a:t>    -&gt; Key or Hash-Based partitioning:  Use a key value in a hash and use the resulting value as entry into multiple servers.</a:t>
            </a:r>
          </a:p>
          <a:p>
            <a:r>
              <a:rPr lang="en-US"/>
              <a:t>    -&gt; Directory-Based Partitioning: Have a lookup service that has knowledge of the partitioning scheme . This allows for the adding of servers or</a:t>
            </a:r>
          </a:p>
          <a:p>
            <a:r>
              <a:rPr lang="en-US"/>
              <a:t>        changing the partition scheme without changing the application.  </a:t>
            </a:r>
          </a:p>
          <a:p>
            <a:r>
              <a:rPr lang="en-US"/>
              <a:t>-&gt; http://adam.heroku.com/past/2009/7/6/sql_databases_dont_scale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029FE36-F8E0-3B4B-AC8A-F0FBFD8ED52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78F4DA88-1562-7E42-AD40-71CCE37878B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A8A19C1-3D1B-3940-B1A7-26BA2F5D464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en-US">
                <a:latin typeface="Arial" charset="0"/>
                <a:cs typeface="Arial" charset="0"/>
              </a:rPr>
              <a:t>-&gt; http://horicky.blogspot.com/2009/11/nosql-patterns.html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34E-79C2-1F4B-96E9-6C191753BE25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CA63-17E9-7142-8C47-3D93F9EE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34E-79C2-1F4B-96E9-6C191753BE25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CA63-17E9-7142-8C47-3D93F9EE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34E-79C2-1F4B-96E9-6C191753BE25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CA63-17E9-7142-8C47-3D93F9EE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219200"/>
            <a:ext cx="42291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2291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377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675E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6575" y="1704382"/>
            <a:ext cx="3723004" cy="475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675E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17465" y="1475739"/>
            <a:ext cx="3375025" cy="3517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E2B1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877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34E-79C2-1F4B-96E9-6C191753BE25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CA63-17E9-7142-8C47-3D93F9EE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34E-79C2-1F4B-96E9-6C191753BE25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CA63-17E9-7142-8C47-3D93F9EE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34E-79C2-1F4B-96E9-6C191753BE25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CA63-17E9-7142-8C47-3D93F9EE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34E-79C2-1F4B-96E9-6C191753BE25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CA63-17E9-7142-8C47-3D93F9EE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34E-79C2-1F4B-96E9-6C191753BE25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CA63-17E9-7142-8C47-3D93F9EE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34E-79C2-1F4B-96E9-6C191753BE25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CA63-17E9-7142-8C47-3D93F9EE9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34E-79C2-1F4B-96E9-6C191753BE25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CA63-17E9-7142-8C47-3D93F9EE9F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F34E-79C2-1F4B-96E9-6C191753BE25}" type="datetimeFigureOut">
              <a:rPr lang="en-US" smtClean="0"/>
              <a:t>9/3/18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94CA63-17E9-7142-8C47-3D93F9EE9F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394CA63-17E9-7142-8C47-3D93F9EE9F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4CFF34E-79C2-1F4B-96E9-6C191753BE25}" type="datetimeFigureOut">
              <a:rPr lang="en-US" smtClean="0"/>
              <a:t>9/3/18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iitb.ac.in/infolab/Data/Courses/CS631/NoSQLDatabases.ppt" TargetMode="External"/><Relationship Id="rId2" Type="http://schemas.openxmlformats.org/officeDocument/2006/relationships/hyperlink" Target="https://www.intertech.com/resource/usergroup/NoSQL.pp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RDBMS – Master/Slave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Master-Slave</a:t>
            </a:r>
          </a:p>
          <a:p>
            <a:pPr lvl="1"/>
            <a:r>
              <a:rPr lang="en-US" sz="2200"/>
              <a:t>All writes are written to the master. All reads performed against the replicated slave databases</a:t>
            </a:r>
          </a:p>
          <a:p>
            <a:pPr lvl="1"/>
            <a:r>
              <a:rPr lang="en-US" sz="2200"/>
              <a:t>Critical reads may be incorrect as writes may not have been propagated down</a:t>
            </a:r>
          </a:p>
          <a:p>
            <a:pPr lvl="1"/>
            <a:r>
              <a:rPr lang="en-US" sz="2200"/>
              <a:t>Large data sets can pose problems as master needs to duplicate data to slaves</a:t>
            </a:r>
          </a:p>
        </p:txBody>
      </p:sp>
    </p:spTree>
    <p:extLst>
      <p:ext uri="{BB962C8B-B14F-4D97-AF65-F5344CB8AC3E}">
        <p14:creationId xmlns:p14="http://schemas.microsoft.com/office/powerpoint/2010/main" val="245195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RDBMS - Sharding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Partition or sharding</a:t>
            </a:r>
          </a:p>
          <a:p>
            <a:pPr lvl="1"/>
            <a:r>
              <a:rPr lang="en-US" sz="2200"/>
              <a:t>Scales well for both reads and writes</a:t>
            </a:r>
          </a:p>
          <a:p>
            <a:pPr lvl="1"/>
            <a:r>
              <a:rPr lang="en-US" sz="2200"/>
              <a:t>Not transparent, application needs to be partition-aware</a:t>
            </a:r>
          </a:p>
          <a:p>
            <a:pPr lvl="1"/>
            <a:r>
              <a:rPr lang="en-US" sz="2200"/>
              <a:t>Can no longer have relationships/joins across partitions</a:t>
            </a:r>
          </a:p>
          <a:p>
            <a:pPr lvl="1"/>
            <a:r>
              <a:rPr lang="en-US" sz="2200"/>
              <a:t>Loss of referential integrity across shards</a:t>
            </a:r>
          </a:p>
        </p:txBody>
      </p:sp>
    </p:spTree>
    <p:extLst>
      <p:ext uri="{BB962C8B-B14F-4D97-AF65-F5344CB8AC3E}">
        <p14:creationId xmlns:p14="http://schemas.microsoft.com/office/powerpoint/2010/main" val="4165109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57885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/>
              <a:t>Parallel Key-Value Data Stores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29600" cy="469265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/>
              <a:t>Distributed key-value data storage systems allow key-value pairs to be stored (and retrieved on key) in a massively parallel system</a:t>
            </a:r>
          </a:p>
          <a:p>
            <a:pPr marL="668338" lvl="1" indent="-325438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/>
              <a:t>E.g. Google BigTable, Yahoo! Sherpa/PNUTS, Amazon Dynamo, ..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/>
              <a:t>Partitioning, high availability etc completely transparent to application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600"/>
              <a:t>Sharding systems and key-value stores don’t support many relational features</a:t>
            </a:r>
          </a:p>
          <a:p>
            <a:pPr marL="668338" lvl="1" indent="-325438" eaLnBrk="1" hangingPunct="1">
              <a:lnSpc>
                <a:spcPct val="90000"/>
              </a:lnSpc>
              <a:spcBef>
                <a:spcPts val="625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500"/>
              <a:t>No join operations (except within partition)</a:t>
            </a:r>
          </a:p>
          <a:p>
            <a:pPr marL="668338" lvl="1" indent="-325438" eaLnBrk="1" hangingPunct="1">
              <a:lnSpc>
                <a:spcPct val="90000"/>
              </a:lnSpc>
              <a:spcBef>
                <a:spcPts val="625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500"/>
              <a:t>No referential integrity constraints across partitions</a:t>
            </a:r>
          </a:p>
          <a:p>
            <a:pPr marL="668338" lvl="1" indent="-325438" eaLnBrk="1" hangingPunct="1">
              <a:lnSpc>
                <a:spcPct val="90000"/>
              </a:lnSpc>
              <a:spcBef>
                <a:spcPts val="625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50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875433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/>
              <a:t>What is NoSQL?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/>
              <a:t>Stands for No-SQL or </a:t>
            </a:r>
            <a:r>
              <a:rPr lang="en-US" sz="2800" b="1" dirty="0"/>
              <a:t>N</a:t>
            </a:r>
            <a:r>
              <a:rPr lang="en-US" sz="2800" dirty="0"/>
              <a:t>ot </a:t>
            </a:r>
            <a:r>
              <a:rPr lang="en-US" sz="2800" b="1" dirty="0"/>
              <a:t>O</a:t>
            </a:r>
            <a:r>
              <a:rPr lang="en-US" sz="2800" dirty="0"/>
              <a:t>nly </a:t>
            </a:r>
            <a:r>
              <a:rPr lang="en-US" sz="2800" b="1" dirty="0"/>
              <a:t>SQL??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/>
              <a:t>Class of non-relational data storage systems</a:t>
            </a:r>
          </a:p>
          <a:p>
            <a:pPr marL="668338" lvl="1" indent="-325438" eaLnBrk="1" hangingPunct="1">
              <a:lnSpc>
                <a:spcPct val="80000"/>
              </a:lnSpc>
              <a:spcBef>
                <a:spcPts val="600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E.g. </a:t>
            </a:r>
            <a:r>
              <a:rPr lang="en-US" sz="2400" dirty="0" err="1"/>
              <a:t>BigTable</a:t>
            </a:r>
            <a:r>
              <a:rPr lang="en-US" sz="2400" dirty="0"/>
              <a:t>, Dynamo, PNUTS/Sherpa, ..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/>
              <a:t>Usually do not require a fixed table schema nor do they use the concept of joins</a:t>
            </a:r>
          </a:p>
          <a:p>
            <a:pPr marL="741363" lvl="1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Distributed data storage systems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/>
              <a:t>All </a:t>
            </a:r>
            <a:r>
              <a:rPr lang="en-US" sz="2800" dirty="0" err="1"/>
              <a:t>NoSQL</a:t>
            </a:r>
            <a:r>
              <a:rPr lang="en-US" sz="2800" dirty="0"/>
              <a:t> offerings relax one or more of the ACID properties (will talk about the CAP theorem)</a:t>
            </a:r>
          </a:p>
        </p:txBody>
      </p:sp>
    </p:spTree>
    <p:extLst>
      <p:ext uri="{BB962C8B-B14F-4D97-AF65-F5344CB8AC3E}">
        <p14:creationId xmlns:p14="http://schemas.microsoft.com/office/powerpoint/2010/main" val="24120216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Class of Database Management Systems</a:t>
            </a:r>
          </a:p>
          <a:p>
            <a:r>
              <a:rPr lang="en-US" dirty="0"/>
              <a:t>“Not only SQL”</a:t>
            </a:r>
          </a:p>
          <a:p>
            <a:pPr marL="457200" lvl="1" indent="0">
              <a:buNone/>
            </a:pPr>
            <a:r>
              <a:rPr lang="en-US" dirty="0"/>
              <a:t>○ Does not use SQL as querying language</a:t>
            </a:r>
          </a:p>
          <a:p>
            <a:pPr marL="457200" lvl="1" indent="0">
              <a:buNone/>
            </a:pPr>
            <a:r>
              <a:rPr lang="en-US" dirty="0"/>
              <a:t>○ Distributed, fault-tolerant architecture</a:t>
            </a:r>
          </a:p>
          <a:p>
            <a:pPr marL="457200" lvl="1" indent="0">
              <a:buNone/>
            </a:pPr>
            <a:r>
              <a:rPr lang="en-US" dirty="0"/>
              <a:t>○ No fixed schema (formally described structure)</a:t>
            </a:r>
          </a:p>
          <a:p>
            <a:pPr marL="457200" lvl="1" indent="0">
              <a:buNone/>
            </a:pPr>
            <a:r>
              <a:rPr lang="en-US" dirty="0"/>
              <a:t>○ No joins (typical in databases operated with SQL)</a:t>
            </a:r>
          </a:p>
          <a:p>
            <a:pPr marL="857250" lvl="2" indent="0">
              <a:buNone/>
            </a:pPr>
            <a:r>
              <a:rPr lang="en-US" dirty="0"/>
              <a:t>■ Expensive operation for combining records from two or more tables into one set</a:t>
            </a:r>
          </a:p>
          <a:p>
            <a:pPr marL="857250" lvl="2" indent="0">
              <a:buNone/>
            </a:pPr>
            <a:r>
              <a:rPr lang="en-US" dirty="0"/>
              <a:t>■ Joins require strong consistency and fixed schemas</a:t>
            </a:r>
          </a:p>
          <a:p>
            <a:pPr marL="914400" lvl="2" indent="0">
              <a:buNone/>
            </a:pPr>
            <a:r>
              <a:rPr lang="en-US" dirty="0"/>
              <a:t>   ● Lack of these makes </a:t>
            </a:r>
            <a:r>
              <a:rPr lang="en-US" dirty="0" err="1"/>
              <a:t>NoSQL</a:t>
            </a:r>
            <a:r>
              <a:rPr lang="en-US" dirty="0"/>
              <a:t> databases more flexible</a:t>
            </a:r>
          </a:p>
          <a:p>
            <a:r>
              <a:rPr lang="en-US" dirty="0"/>
              <a:t>It's not a replacement for a RDBMS but compliments it</a:t>
            </a:r>
          </a:p>
          <a:p>
            <a:endParaRPr lang="en-US" dirty="0"/>
          </a:p>
          <a:p>
            <a:r>
              <a:rPr lang="en-US" dirty="0"/>
              <a:t>Source: http://</a:t>
            </a:r>
            <a:r>
              <a:rPr lang="en-US" dirty="0" err="1"/>
              <a:t>www.cs.tut.fi</a:t>
            </a:r>
            <a:r>
              <a:rPr lang="en-US" dirty="0"/>
              <a:t>/~</a:t>
            </a:r>
            <a:r>
              <a:rPr lang="en-US" dirty="0" err="1"/>
              <a:t>tjm</a:t>
            </a:r>
            <a:r>
              <a:rPr lang="en-US" dirty="0"/>
              <a:t>/seminars/nosql2012/</a:t>
            </a:r>
            <a:r>
              <a:rPr lang="en-US" dirty="0" err="1"/>
              <a:t>NoSQL-Intro.pdf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6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/>
              <a:t>Typical NoSQL API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19200"/>
            <a:ext cx="8229600" cy="4908550"/>
          </a:xfrm>
        </p:spPr>
        <p:txBody>
          <a:bodyPr/>
          <a:lstStyle/>
          <a:p>
            <a:pPr marL="341313" indent="-341313" eaLnBrk="1" hangingPunct="1">
              <a:spcBef>
                <a:spcPts val="7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100"/>
              <a:t>Basic API access:</a:t>
            </a:r>
          </a:p>
          <a:p>
            <a:pPr marL="668338" lvl="1" indent="-325438" eaLnBrk="1" hangingPunct="1">
              <a:spcBef>
                <a:spcPts val="725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900"/>
              <a:t>get(key) -- Extract the value given a key</a:t>
            </a:r>
          </a:p>
          <a:p>
            <a:pPr marL="668338" lvl="1" indent="-325438" eaLnBrk="1" hangingPunct="1">
              <a:spcBef>
                <a:spcPts val="725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900"/>
              <a:t>put(key, value) -- Create or update the value given its key</a:t>
            </a:r>
          </a:p>
          <a:p>
            <a:pPr marL="668338" lvl="1" indent="-325438" eaLnBrk="1" hangingPunct="1">
              <a:spcBef>
                <a:spcPts val="725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900"/>
              <a:t>delete(key) -- Remove the key and its associated value</a:t>
            </a:r>
          </a:p>
          <a:p>
            <a:pPr marL="668338" lvl="1" indent="-325438" eaLnBrk="1" hangingPunct="1">
              <a:spcBef>
                <a:spcPts val="725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900"/>
              <a:t>execute(key, operation, parameters) -- Invoke an operation to the value (given its key) which is a special data structure (e.g. List, Set, Map .... etc).</a:t>
            </a:r>
          </a:p>
        </p:txBody>
      </p:sp>
    </p:spTree>
    <p:extLst>
      <p:ext uri="{BB962C8B-B14F-4D97-AF65-F5344CB8AC3E}">
        <p14:creationId xmlns:p14="http://schemas.microsoft.com/office/powerpoint/2010/main" val="1935262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/>
              <a:t>Flexible Data Model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28600" y="1219200"/>
            <a:ext cx="8686800" cy="4724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28600" y="1524000"/>
            <a:ext cx="8686800" cy="44196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04800" y="1219200"/>
            <a:ext cx="434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  <a:defRPr/>
            </a:pPr>
            <a:r>
              <a:rPr lang="en-US">
                <a:latin typeface="Verdana" charset="0"/>
              </a:rPr>
              <a:t>ColumnFamily: Rockets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28600" y="1828800"/>
            <a:ext cx="8686800" cy="419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28600" y="1828800"/>
            <a:ext cx="2057400" cy="4191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228600" y="3200400"/>
            <a:ext cx="868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228600" y="4648200"/>
            <a:ext cx="8686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2286000" y="1524000"/>
            <a:ext cx="1588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28600" y="1524000"/>
            <a:ext cx="2133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  <a:defRPr/>
            </a:pPr>
            <a:r>
              <a:rPr lang="en-US">
                <a:latin typeface="Verdana" charset="0"/>
              </a:rPr>
              <a:t>Key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286000" y="1524000"/>
            <a:ext cx="2133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  <a:defRPr/>
            </a:pPr>
            <a:r>
              <a:rPr lang="en-US">
                <a:latin typeface="Verdana" charset="0"/>
              </a:rPr>
              <a:t>Value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04800" y="1905000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  <a:defRPr/>
            </a:pPr>
            <a:r>
              <a:rPr lang="en-US">
                <a:latin typeface="Verdana" charset="0"/>
              </a:rPr>
              <a:t>1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04800" y="3276600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  <a:defRPr/>
            </a:pPr>
            <a:r>
              <a:rPr lang="en-US">
                <a:latin typeface="Verdana" charset="0"/>
              </a:rPr>
              <a:t>2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304800" y="4724400"/>
            <a:ext cx="457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  <a:defRPr/>
            </a:pPr>
            <a:r>
              <a:rPr lang="en-US">
                <a:latin typeface="Verdana" charset="0"/>
              </a:rPr>
              <a:t>3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362200" y="1905000"/>
            <a:ext cx="6400800" cy="1219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362200" y="1828800"/>
            <a:ext cx="106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 b="1">
                <a:latin typeface="Verdana" charset="0"/>
              </a:rPr>
              <a:t>Name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4343400" y="18288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 b="1">
                <a:latin typeface="Verdana" charset="0"/>
              </a:rPr>
              <a:t>Value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2362200" y="23622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toon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2362200" y="25908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inventoryQty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2362200" y="28194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brakes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4343400" y="2209800"/>
            <a:ext cx="434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Rocket-Powered Roller Skates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4343400" y="2390775"/>
            <a:ext cx="3276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Ready, Set, Zoom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4343400" y="25908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5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4343400" y="28194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false</a:t>
            </a:r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2362200" y="22098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2362200" y="24384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2362200" y="28956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40" name="Line 28"/>
          <p:cNvSpPr>
            <a:spLocks noChangeShapeType="1"/>
          </p:cNvSpPr>
          <p:nvPr/>
        </p:nvSpPr>
        <p:spPr bwMode="auto">
          <a:xfrm>
            <a:off x="2362200" y="26670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4343400" y="1828800"/>
            <a:ext cx="1588" cy="1219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2390775" y="2130425"/>
            <a:ext cx="152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name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2362200" y="3352800"/>
            <a:ext cx="6400800" cy="1219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2362200" y="32766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 b="1">
                <a:latin typeface="Verdana" charset="0"/>
              </a:rPr>
              <a:t>Name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4343400" y="32766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 b="1">
                <a:latin typeface="Verdana" charset="0"/>
              </a:rPr>
              <a:t>Value</a:t>
            </a: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362200" y="38100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toon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362200" y="4038600"/>
            <a:ext cx="1981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inventoryQty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362200" y="42672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brakes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4343400" y="3657600"/>
            <a:ext cx="449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Little Giant Do-It-Yourself Rocket-Sled Kit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4343400" y="3810000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Beep Prepared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4343400" y="40386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4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4343400" y="42672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false</a:t>
            </a:r>
          </a:p>
        </p:txBody>
      </p:sp>
      <p:sp>
        <p:nvSpPr>
          <p:cNvPr id="13353" name="Line 41"/>
          <p:cNvSpPr>
            <a:spLocks noChangeShapeType="1"/>
          </p:cNvSpPr>
          <p:nvPr/>
        </p:nvSpPr>
        <p:spPr bwMode="auto">
          <a:xfrm>
            <a:off x="2362200" y="36576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54" name="Line 42"/>
          <p:cNvSpPr>
            <a:spLocks noChangeShapeType="1"/>
          </p:cNvSpPr>
          <p:nvPr/>
        </p:nvSpPr>
        <p:spPr bwMode="auto">
          <a:xfrm>
            <a:off x="2362200" y="38862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2362200" y="43434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56" name="Line 44"/>
          <p:cNvSpPr>
            <a:spLocks noChangeShapeType="1"/>
          </p:cNvSpPr>
          <p:nvPr/>
        </p:nvSpPr>
        <p:spPr bwMode="auto">
          <a:xfrm>
            <a:off x="2362200" y="41148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57" name="Line 45"/>
          <p:cNvSpPr>
            <a:spLocks noChangeShapeType="1"/>
          </p:cNvSpPr>
          <p:nvPr/>
        </p:nvSpPr>
        <p:spPr bwMode="auto">
          <a:xfrm>
            <a:off x="4343400" y="3276600"/>
            <a:ext cx="1588" cy="1219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58" name="Rectangle 46"/>
          <p:cNvSpPr>
            <a:spLocks noChangeArrowheads="1"/>
          </p:cNvSpPr>
          <p:nvPr/>
        </p:nvSpPr>
        <p:spPr bwMode="auto">
          <a:xfrm>
            <a:off x="2362200" y="4724400"/>
            <a:ext cx="6400800" cy="1219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2362200" y="4648200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 b="1">
                <a:latin typeface="Verdana" charset="0"/>
              </a:rPr>
              <a:t>Name</a:t>
            </a:r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4343400" y="4648200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 b="1">
                <a:latin typeface="Verdana" charset="0"/>
              </a:rPr>
              <a:t>Value</a:t>
            </a:r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2362200" y="518160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toon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2362200" y="54102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inventoryQty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2362200" y="5638800"/>
            <a:ext cx="175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wheels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4343400" y="5029200"/>
            <a:ext cx="434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Acme Jet Propelled Unicycle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4343400" y="5257800"/>
            <a:ext cx="426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Hot Rod and Reel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4343400" y="54102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1</a:t>
            </a:r>
          </a:p>
        </p:txBody>
      </p:sp>
      <p:sp>
        <p:nvSpPr>
          <p:cNvPr id="13367" name="Text Box 55"/>
          <p:cNvSpPr txBox="1">
            <a:spLocks noChangeArrowheads="1"/>
          </p:cNvSpPr>
          <p:nvPr/>
        </p:nvSpPr>
        <p:spPr bwMode="auto">
          <a:xfrm>
            <a:off x="4343400" y="5638800"/>
            <a:ext cx="213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1</a:t>
            </a:r>
          </a:p>
        </p:txBody>
      </p:sp>
      <p:sp>
        <p:nvSpPr>
          <p:cNvPr id="13368" name="Line 56"/>
          <p:cNvSpPr>
            <a:spLocks noChangeShapeType="1"/>
          </p:cNvSpPr>
          <p:nvPr/>
        </p:nvSpPr>
        <p:spPr bwMode="auto">
          <a:xfrm>
            <a:off x="2362200" y="50292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69" name="Line 57"/>
          <p:cNvSpPr>
            <a:spLocks noChangeShapeType="1"/>
          </p:cNvSpPr>
          <p:nvPr/>
        </p:nvSpPr>
        <p:spPr bwMode="auto">
          <a:xfrm>
            <a:off x="2362200" y="52578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70" name="Line 58"/>
          <p:cNvSpPr>
            <a:spLocks noChangeShapeType="1"/>
          </p:cNvSpPr>
          <p:nvPr/>
        </p:nvSpPr>
        <p:spPr bwMode="auto">
          <a:xfrm>
            <a:off x="2362200" y="57150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2362200" y="5486400"/>
            <a:ext cx="64008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4343400" y="4648200"/>
            <a:ext cx="1588" cy="1219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2362200" y="35814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name</a:t>
            </a: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362200" y="495300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en-US" sz="1600">
                <a:latin typeface="Verdana" charset="0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8322094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512763" y="333375"/>
            <a:ext cx="81184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200">
                <a:solidFill>
                  <a:srgbClr val="006633"/>
                </a:solidFill>
                <a:latin typeface="Garamond" charset="0"/>
              </a:rPr>
              <a:t>NoSQL Data Storage: Classification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720725" y="1143000"/>
            <a:ext cx="7815263" cy="4213225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900"/>
              <a:t>Uninterpreted key/value or ‘the big hash table’.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/>
              <a:t>Amazon S3 (Dynamo)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900"/>
              <a:t>Flexible schema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/>
              <a:t>BigTable, Cassandra, HBase (ordered keys, semi-structured data), 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/>
              <a:t>Sherpa/PNuts (unordered keys, JSON)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/>
              <a:t>MongoDB (based on JSON)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/>
              <a:t>CouchDB (name/value in text)</a:t>
            </a:r>
          </a:p>
        </p:txBody>
      </p:sp>
    </p:spTree>
    <p:extLst>
      <p:ext uri="{BB962C8B-B14F-4D97-AF65-F5344CB8AC3E}">
        <p14:creationId xmlns:p14="http://schemas.microsoft.com/office/powerpoint/2010/main" val="1029542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5014"/>
            <a:ext cx="8229600" cy="1143000"/>
          </a:xfrm>
        </p:spPr>
        <p:txBody>
          <a:bodyPr/>
          <a:lstStyle/>
          <a:p>
            <a:r>
              <a:rPr lang="en-US" dirty="0"/>
              <a:t>Characteristics of </a:t>
            </a:r>
            <a:r>
              <a:rPr lang="en-US" dirty="0" err="1"/>
              <a:t>NoSQL</a:t>
            </a:r>
            <a:r>
              <a:rPr lang="en-US" dirty="0"/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52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/>
              <a:t>Scalability</a:t>
            </a:r>
          </a:p>
          <a:p>
            <a:pPr marL="914400" lvl="1" indent="-514350"/>
            <a:r>
              <a:rPr lang="en-US" dirty="0"/>
              <a:t>Vertical Scaling (scale up)</a:t>
            </a:r>
          </a:p>
          <a:p>
            <a:pPr marL="914400" lvl="1" indent="-514350"/>
            <a:r>
              <a:rPr lang="en-US" dirty="0"/>
              <a:t>Horizontal Scaling (scale out)</a:t>
            </a:r>
          </a:p>
          <a:p>
            <a:pPr marL="1314450" lvl="2" indent="-514350"/>
            <a:r>
              <a:rPr lang="en-US" dirty="0"/>
              <a:t>Much easier linear approach to database scaling</a:t>
            </a:r>
          </a:p>
          <a:p>
            <a:pPr marL="514350" indent="-514350"/>
            <a:r>
              <a:rPr lang="en-US" dirty="0"/>
              <a:t>Reliability, </a:t>
            </a:r>
          </a:p>
          <a:p>
            <a:pPr marL="514350" indent="-514350"/>
            <a:r>
              <a:rPr lang="en-US" dirty="0"/>
              <a:t>Sharing of Resources,</a:t>
            </a:r>
          </a:p>
          <a:p>
            <a:pPr marL="514350" indent="-514350"/>
            <a:r>
              <a:rPr lang="en-US" dirty="0"/>
              <a:t>Performance</a:t>
            </a:r>
          </a:p>
          <a:p>
            <a:pPr marL="914400" lvl="1" indent="-514350"/>
            <a:endParaRPr lang="en-US" dirty="0"/>
          </a:p>
          <a:p>
            <a:pPr marL="0" indent="0">
              <a:buNone/>
            </a:pPr>
            <a:r>
              <a:rPr lang="en-US" sz="2200" dirty="0"/>
              <a:t>http://www.3pillarglobal.com/insights/just-say-yes-to-</a:t>
            </a:r>
            <a:r>
              <a:rPr lang="en-US" sz="2200" dirty="0" err="1"/>
              <a:t>nosql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96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03606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0" dirty="0"/>
              <a:t>Outline</a:t>
            </a:r>
            <a:r>
              <a:rPr spc="-880" dirty="0"/>
              <a:t> </a:t>
            </a:r>
            <a:r>
              <a:rPr spc="30" dirty="0"/>
              <a:t>for </a:t>
            </a:r>
            <a:r>
              <a:rPr spc="100" dirty="0"/>
              <a:t>today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0875" y="1542465"/>
            <a:ext cx="4937125" cy="333692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sz="2150" spc="-30" dirty="0">
                <a:solidFill>
                  <a:srgbClr val="2E2B1F"/>
                </a:solidFill>
                <a:latin typeface="Arial"/>
                <a:cs typeface="Arial"/>
              </a:rPr>
              <a:t>Introduction </a:t>
            </a:r>
            <a:r>
              <a:rPr sz="2150" spc="40" dirty="0">
                <a:solidFill>
                  <a:srgbClr val="2E2B1F"/>
                </a:solidFill>
                <a:latin typeface="Arial"/>
                <a:cs typeface="Arial"/>
              </a:rPr>
              <a:t>to</a:t>
            </a:r>
            <a:r>
              <a:rPr sz="2150" spc="-9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229" dirty="0">
                <a:solidFill>
                  <a:srgbClr val="2E2B1F"/>
                </a:solidFill>
                <a:latin typeface="Arial"/>
                <a:cs typeface="Arial"/>
              </a:rPr>
              <a:t>NoSQL</a:t>
            </a:r>
            <a:endParaRPr sz="2150" dirty="0">
              <a:latin typeface="Arial"/>
              <a:cs typeface="Arial"/>
            </a:endParaRPr>
          </a:p>
          <a:p>
            <a:pPr marL="537210" lvl="1" indent="-229235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Char char="•"/>
              <a:tabLst>
                <a:tab pos="536575" algn="l"/>
                <a:tab pos="537210" algn="l"/>
              </a:tabLst>
            </a:pPr>
            <a:r>
              <a:rPr sz="2000" spc="-55" dirty="0">
                <a:solidFill>
                  <a:srgbClr val="2E2B1F"/>
                </a:solidFill>
                <a:latin typeface="Arial"/>
                <a:cs typeface="Arial"/>
              </a:rPr>
              <a:t>Architecture</a:t>
            </a:r>
            <a:endParaRPr sz="2000" dirty="0">
              <a:latin typeface="Arial"/>
              <a:cs typeface="Arial"/>
            </a:endParaRPr>
          </a:p>
          <a:p>
            <a:pPr marL="908685" lvl="2" indent="-228600">
              <a:lnSpc>
                <a:spcPct val="100000"/>
              </a:lnSpc>
              <a:spcBef>
                <a:spcPts val="425"/>
              </a:spcBef>
              <a:buClr>
                <a:srgbClr val="D2CA6C"/>
              </a:buClr>
              <a:buChar char="•"/>
              <a:tabLst>
                <a:tab pos="908685" algn="l"/>
                <a:tab pos="909319" algn="l"/>
              </a:tabLst>
            </a:pPr>
            <a:r>
              <a:rPr sz="1800" spc="-90" dirty="0">
                <a:solidFill>
                  <a:srgbClr val="2E2B1F"/>
                </a:solidFill>
                <a:latin typeface="Arial"/>
                <a:cs typeface="Arial"/>
              </a:rPr>
              <a:t>Sharding</a:t>
            </a:r>
            <a:endParaRPr sz="1800" dirty="0">
              <a:latin typeface="Arial"/>
              <a:cs typeface="Arial"/>
            </a:endParaRPr>
          </a:p>
          <a:p>
            <a:pPr marL="908685" lvl="2" indent="-228600">
              <a:lnSpc>
                <a:spcPct val="100000"/>
              </a:lnSpc>
              <a:spcBef>
                <a:spcPts val="395"/>
              </a:spcBef>
              <a:buClr>
                <a:srgbClr val="D2CA6C"/>
              </a:buClr>
              <a:buChar char="•"/>
              <a:tabLst>
                <a:tab pos="908685" algn="l"/>
                <a:tab pos="909319" algn="l"/>
              </a:tabLst>
            </a:pPr>
            <a:r>
              <a:rPr sz="1800" spc="-95" dirty="0">
                <a:solidFill>
                  <a:srgbClr val="2E2B1F"/>
                </a:solidFill>
                <a:latin typeface="Arial"/>
                <a:cs typeface="Arial"/>
              </a:rPr>
              <a:t>Replica</a:t>
            </a:r>
            <a:r>
              <a:rPr sz="1800" spc="-2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2E2B1F"/>
                </a:solidFill>
                <a:latin typeface="Arial"/>
                <a:cs typeface="Arial"/>
              </a:rPr>
              <a:t>sets</a:t>
            </a:r>
            <a:endParaRPr sz="1800" dirty="0">
              <a:latin typeface="Arial"/>
              <a:cs typeface="Arial"/>
            </a:endParaRPr>
          </a:p>
          <a:p>
            <a:pPr marL="53721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Char char="•"/>
              <a:tabLst>
                <a:tab pos="536575" algn="l"/>
                <a:tab pos="537210" algn="l"/>
              </a:tabLst>
            </a:pPr>
            <a:r>
              <a:rPr sz="2000" spc="-229" dirty="0">
                <a:solidFill>
                  <a:srgbClr val="2E2B1F"/>
                </a:solidFill>
                <a:latin typeface="Arial"/>
                <a:cs typeface="Arial"/>
              </a:rPr>
              <a:t>NoSQL </a:t>
            </a:r>
            <a:r>
              <a:rPr sz="2000" spc="-80" dirty="0">
                <a:solidFill>
                  <a:srgbClr val="2E2B1F"/>
                </a:solidFill>
                <a:latin typeface="Arial"/>
                <a:cs typeface="Arial"/>
              </a:rPr>
              <a:t>Assumptions </a:t>
            </a:r>
            <a:r>
              <a:rPr sz="2000" spc="-85" dirty="0">
                <a:solidFill>
                  <a:srgbClr val="2E2B1F"/>
                </a:solidFill>
                <a:latin typeface="Arial"/>
                <a:cs typeface="Arial"/>
              </a:rPr>
              <a:t>and </a:t>
            </a:r>
            <a:r>
              <a:rPr sz="2000" spc="-20" dirty="0">
                <a:solidFill>
                  <a:srgbClr val="2E2B1F"/>
                </a:solidFill>
                <a:latin typeface="Arial"/>
                <a:cs typeface="Arial"/>
              </a:rPr>
              <a:t>the </a:t>
            </a:r>
            <a:r>
              <a:rPr sz="2000" spc="-275" dirty="0">
                <a:solidFill>
                  <a:srgbClr val="2E2B1F"/>
                </a:solidFill>
                <a:latin typeface="Arial"/>
                <a:cs typeface="Arial"/>
              </a:rPr>
              <a:t>CAP</a:t>
            </a:r>
            <a:r>
              <a:rPr sz="2000" spc="-34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2E2B1F"/>
                </a:solidFill>
                <a:latin typeface="Arial"/>
                <a:cs typeface="Arial"/>
              </a:rPr>
              <a:t>Theorem</a:t>
            </a:r>
            <a:endParaRPr sz="2000" dirty="0">
              <a:latin typeface="Arial"/>
              <a:cs typeface="Arial"/>
            </a:endParaRPr>
          </a:p>
          <a:p>
            <a:pPr marL="537210" lvl="1" indent="-22923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Char char="•"/>
              <a:tabLst>
                <a:tab pos="536575" algn="l"/>
                <a:tab pos="537210" algn="l"/>
              </a:tabLst>
            </a:pP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Strengths </a:t>
            </a:r>
            <a:r>
              <a:rPr sz="2000" spc="-85" dirty="0">
                <a:solidFill>
                  <a:srgbClr val="2E2B1F"/>
                </a:solidFill>
                <a:latin typeface="Arial"/>
                <a:cs typeface="Arial"/>
              </a:rPr>
              <a:t>and </a:t>
            </a:r>
            <a:r>
              <a:rPr sz="2000" spc="-135" dirty="0">
                <a:solidFill>
                  <a:srgbClr val="2E2B1F"/>
                </a:solidFill>
                <a:latin typeface="Arial"/>
                <a:cs typeface="Arial"/>
              </a:rPr>
              <a:t>weaknesses 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of</a:t>
            </a:r>
            <a:r>
              <a:rPr sz="2000" spc="-17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229" dirty="0">
                <a:solidFill>
                  <a:srgbClr val="2E2B1F"/>
                </a:solidFill>
                <a:latin typeface="Arial"/>
                <a:cs typeface="Arial"/>
              </a:rPr>
              <a:t>NoSQL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5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lang="en-US" sz="2150" spc="-110" dirty="0">
                <a:solidFill>
                  <a:srgbClr val="2E2B1F"/>
                </a:solidFill>
                <a:latin typeface="Arial"/>
                <a:cs typeface="Arial"/>
              </a:rPr>
              <a:t>Cassandra DB</a:t>
            </a:r>
            <a:endParaRPr sz="2150" dirty="0">
              <a:latin typeface="Arial"/>
              <a:cs typeface="Arial"/>
            </a:endParaRPr>
          </a:p>
          <a:p>
            <a:pPr marL="53721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Char char="•"/>
              <a:tabLst>
                <a:tab pos="536575" algn="l"/>
                <a:tab pos="537210" algn="l"/>
              </a:tabLst>
            </a:pPr>
            <a:r>
              <a:rPr sz="2000" spc="-60" dirty="0">
                <a:solidFill>
                  <a:srgbClr val="2E2B1F"/>
                </a:solidFill>
                <a:latin typeface="Arial"/>
                <a:cs typeface="Arial"/>
              </a:rPr>
              <a:t>Functionality</a:t>
            </a:r>
            <a:endParaRPr sz="2000" dirty="0">
              <a:latin typeface="Arial"/>
              <a:cs typeface="Arial"/>
            </a:endParaRPr>
          </a:p>
          <a:p>
            <a:pPr marL="537210" lvl="1" indent="-229235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Char char="•"/>
              <a:tabLst>
                <a:tab pos="536575" algn="l"/>
                <a:tab pos="537210" algn="l"/>
              </a:tabLst>
            </a:pPr>
            <a:r>
              <a:rPr sz="2000" spc="-130" dirty="0">
                <a:solidFill>
                  <a:srgbClr val="2E2B1F"/>
                </a:solidFill>
                <a:latin typeface="Arial"/>
                <a:cs typeface="Arial"/>
              </a:rPr>
              <a:t>Examples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71635" y="5798820"/>
            <a:ext cx="9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417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Value Stores</a:t>
            </a:r>
          </a:p>
          <a:p>
            <a:r>
              <a:rPr lang="en-US" dirty="0"/>
              <a:t>Document Stores</a:t>
            </a:r>
          </a:p>
          <a:p>
            <a:r>
              <a:rPr lang="en-US" dirty="0"/>
              <a:t>Column Based Stores</a:t>
            </a:r>
          </a:p>
          <a:p>
            <a:r>
              <a:rPr lang="en-US" dirty="0"/>
              <a:t>Graph Databases</a:t>
            </a:r>
          </a:p>
          <a:p>
            <a:r>
              <a:rPr lang="en-US" dirty="0"/>
              <a:t>XML Databases</a:t>
            </a:r>
          </a:p>
        </p:txBody>
      </p:sp>
    </p:spTree>
    <p:extLst>
      <p:ext uri="{BB962C8B-B14F-4D97-AF65-F5344CB8AC3E}">
        <p14:creationId xmlns:p14="http://schemas.microsoft.com/office/powerpoint/2010/main" val="169853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vs. Doc Store</a:t>
            </a:r>
          </a:p>
        </p:txBody>
      </p:sp>
      <p:pic>
        <p:nvPicPr>
          <p:cNvPr id="4" name="Content Placeholder 3" descr="xnosql1.png.pagespeed.ic.3_3mAQcmKv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33" r="226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0118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Transactions (weak)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full transactional guarantee</a:t>
            </a:r>
          </a:p>
          <a:p>
            <a:r>
              <a:rPr lang="en-US" dirty="0"/>
              <a:t>No guarantee of simultaneous completion of transactions at all nodes</a:t>
            </a:r>
          </a:p>
          <a:p>
            <a:r>
              <a:rPr lang="en-US" dirty="0"/>
              <a:t>Asynchronous inserts &amp; updates</a:t>
            </a:r>
          </a:p>
          <a:p>
            <a:r>
              <a:rPr lang="en-US" dirty="0"/>
              <a:t>Guarantees availability of data</a:t>
            </a:r>
          </a:p>
          <a:p>
            <a:endParaRPr lang="en-US" dirty="0"/>
          </a:p>
          <a:p>
            <a:r>
              <a:rPr lang="en-US" dirty="0"/>
              <a:t>Social media applications</a:t>
            </a:r>
          </a:p>
          <a:p>
            <a:pPr lvl="1"/>
            <a:r>
              <a:rPr lang="en-US" dirty="0"/>
              <a:t>Simultaneous transactions not strictly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20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lnSpc>
                <a:spcPct val="80000"/>
              </a:lnSpc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/>
              <a:t>Very large systems will partition at some point</a:t>
            </a:r>
          </a:p>
          <a:p>
            <a:pPr marL="668338" lvl="1" indent="-325438">
              <a:lnSpc>
                <a:spcPct val="80000"/>
              </a:lnSpc>
              <a:spcBef>
                <a:spcPts val="600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latin typeface="Wingdings" charset="0"/>
              </a:rPr>
              <a:t></a:t>
            </a:r>
            <a:r>
              <a:rPr lang="en-US" sz="2400" dirty="0"/>
              <a:t>Choose one of consistency or </a:t>
            </a:r>
            <a:r>
              <a:rPr lang="en-US" sz="2400" dirty="0" err="1"/>
              <a:t>availablity</a:t>
            </a:r>
            <a:endParaRPr lang="en-US" sz="2400" dirty="0"/>
          </a:p>
          <a:p>
            <a:pPr marL="668338" lvl="1" indent="-325438">
              <a:lnSpc>
                <a:spcPct val="80000"/>
              </a:lnSpc>
              <a:spcBef>
                <a:spcPts val="600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Traditional database choose consistency</a:t>
            </a:r>
          </a:p>
          <a:p>
            <a:pPr marL="668338" lvl="1" indent="-325438">
              <a:lnSpc>
                <a:spcPct val="80000"/>
              </a:lnSpc>
              <a:spcBef>
                <a:spcPts val="600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Most Web applications choose availability</a:t>
            </a:r>
          </a:p>
          <a:p>
            <a:pPr marL="1020763" lvl="2" indent="-349250">
              <a:lnSpc>
                <a:spcPct val="80000"/>
              </a:lnSpc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/>
              <a:t>Except for specific parts such as order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81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BASE (vs. ACID)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</a:t>
            </a:r>
          </a:p>
          <a:p>
            <a:pPr lvl="1"/>
            <a:r>
              <a:rPr lang="en-US" dirty="0"/>
              <a:t>Basically available</a:t>
            </a:r>
          </a:p>
          <a:p>
            <a:pPr lvl="2"/>
            <a:r>
              <a:rPr lang="en-US" dirty="0"/>
              <a:t>Appears to work most of the time</a:t>
            </a:r>
          </a:p>
          <a:p>
            <a:pPr lvl="1"/>
            <a:r>
              <a:rPr lang="en-US" dirty="0" err="1"/>
              <a:t>Softstate</a:t>
            </a:r>
            <a:endParaRPr lang="en-US" dirty="0"/>
          </a:p>
          <a:p>
            <a:pPr lvl="2"/>
            <a:r>
              <a:rPr lang="en-US" dirty="0"/>
              <a:t>Stores don’t have to be write-consistent</a:t>
            </a:r>
          </a:p>
          <a:p>
            <a:pPr lvl="2"/>
            <a:r>
              <a:rPr lang="en-US" dirty="0"/>
              <a:t>Different replicas don’t have to be mutually consistent</a:t>
            </a:r>
          </a:p>
          <a:p>
            <a:pPr lvl="1"/>
            <a:r>
              <a:rPr lang="en-US" dirty="0"/>
              <a:t>Eventual consistency</a:t>
            </a:r>
          </a:p>
          <a:p>
            <a:pPr lvl="2"/>
            <a:r>
              <a:rPr lang="en-US" dirty="0"/>
              <a:t>Stores exhibit consistency at some later point (e.g., lazily at read time)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https://neo4j.com/blog/acid-</a:t>
            </a:r>
            <a:r>
              <a:rPr lang="en-US" dirty="0" err="1"/>
              <a:t>vs</a:t>
            </a:r>
            <a:r>
              <a:rPr lang="en-US" dirty="0"/>
              <a:t>-base-consistency-models-explained/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16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BASE </a:t>
            </a:r>
            <a:r>
              <a:rPr lang="en-US" dirty="0" err="1"/>
              <a:t>Datastores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 strict than ACID</a:t>
            </a:r>
          </a:p>
          <a:p>
            <a:r>
              <a:rPr lang="en-US" dirty="0"/>
              <a:t>Synchronization amongst data is not feasible</a:t>
            </a:r>
          </a:p>
          <a:p>
            <a:r>
              <a:rPr lang="en-US" dirty="0"/>
              <a:t>Exact values not necessary</a:t>
            </a:r>
          </a:p>
          <a:p>
            <a:r>
              <a:rPr lang="en-US" dirty="0"/>
              <a:t>Challenge: How to do updates?</a:t>
            </a:r>
          </a:p>
          <a:p>
            <a:r>
              <a:rPr lang="en-US" dirty="0"/>
              <a:t>Values availability</a:t>
            </a:r>
          </a:p>
          <a:p>
            <a:pPr lvl="1"/>
            <a:r>
              <a:rPr lang="en-US" dirty="0"/>
              <a:t>Important for scalability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80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will be consistent in the future, either at </a:t>
            </a:r>
            <a:r>
              <a:rPr lang="en-US" dirty="0" err="1"/>
              <a:t>readtime</a:t>
            </a:r>
            <a:r>
              <a:rPr lang="en-US" dirty="0"/>
              <a:t> (e.g., </a:t>
            </a:r>
            <a:r>
              <a:rPr lang="en-US" dirty="0" err="1"/>
              <a:t>Riak</a:t>
            </a:r>
            <a:r>
              <a:rPr lang="en-US" dirty="0"/>
              <a:t>)</a:t>
            </a:r>
          </a:p>
          <a:p>
            <a:r>
              <a:rPr lang="en-US" dirty="0"/>
              <a:t>It will be consistent, but only for certain processed past snapshots (e.g., </a:t>
            </a:r>
            <a:r>
              <a:rPr lang="en-US" dirty="0" err="1"/>
              <a:t>Datomic</a:t>
            </a:r>
            <a:r>
              <a:rPr lang="en-US" dirty="0"/>
              <a:t>)</a:t>
            </a:r>
          </a:p>
          <a:p>
            <a:r>
              <a:rPr lang="en-US" dirty="0"/>
              <a:t>BASE consistency model is primarily used by aggregate stores, including column family, key-value, and document stores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4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512763" y="333375"/>
            <a:ext cx="81184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200">
                <a:solidFill>
                  <a:srgbClr val="006633"/>
                </a:solidFill>
                <a:latin typeface="Garamond" charset="0"/>
              </a:rPr>
              <a:t>Eventual Consistency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5371" y="1617133"/>
            <a:ext cx="8229600" cy="4857750"/>
          </a:xfrm>
        </p:spPr>
        <p:txBody>
          <a:bodyPr/>
          <a:lstStyle/>
          <a:p>
            <a:pPr marL="341313" indent="-341313" eaLnBrk="1" hangingPunct="1">
              <a:spcBef>
                <a:spcPts val="5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300" dirty="0"/>
              <a:t>When no updates occur for a long period of time, eventually all updates will propagate through the system and all the nodes will be consistent</a:t>
            </a:r>
          </a:p>
          <a:p>
            <a:pPr marL="341313" indent="-341313" eaLnBrk="1" hangingPunct="1">
              <a:spcBef>
                <a:spcPts val="5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300" dirty="0"/>
              <a:t>For a given accepted update and a given node, eventually either the update reaches the node or the node is removed from service</a:t>
            </a:r>
          </a:p>
          <a:p>
            <a:pPr marL="341313" indent="-341313" eaLnBrk="1" hangingPunct="1">
              <a:spcBef>
                <a:spcPts val="5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300" dirty="0"/>
              <a:t>Known as BASE (</a:t>
            </a:r>
            <a:r>
              <a:rPr lang="en-US" sz="2300" b="1" dirty="0"/>
              <a:t>B</a:t>
            </a:r>
            <a:r>
              <a:rPr lang="en-US" sz="2300" dirty="0"/>
              <a:t>asically </a:t>
            </a:r>
            <a:r>
              <a:rPr lang="en-US" sz="2300" b="1" dirty="0"/>
              <a:t>A</a:t>
            </a:r>
            <a:r>
              <a:rPr lang="en-US" sz="2300" dirty="0"/>
              <a:t>vailable, </a:t>
            </a:r>
            <a:r>
              <a:rPr lang="en-US" sz="2300" b="1" dirty="0"/>
              <a:t>S</a:t>
            </a:r>
            <a:r>
              <a:rPr lang="en-US" sz="2300" dirty="0"/>
              <a:t>oft state, </a:t>
            </a:r>
            <a:r>
              <a:rPr lang="en-US" sz="2300" b="1" dirty="0"/>
              <a:t>E</a:t>
            </a:r>
            <a:r>
              <a:rPr lang="en-US" sz="2300" dirty="0"/>
              <a:t>ventual consistency), as opposed to ACID</a:t>
            </a:r>
          </a:p>
          <a:p>
            <a:pPr marL="668338" lvl="1" indent="-325438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dirty="0"/>
              <a:t>Soft state: copies of a data item may be inconsistent</a:t>
            </a:r>
          </a:p>
          <a:p>
            <a:pPr marL="668338" lvl="1" indent="-325438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200" dirty="0"/>
              <a:t>Eventually Consistent – copies becomes consistent at some later time if there are no more updates to that data item</a:t>
            </a:r>
            <a:br>
              <a:rPr lang="en-US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82441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39940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0" dirty="0"/>
              <a:t>Theory</a:t>
            </a:r>
            <a:r>
              <a:rPr spc="-855" dirty="0"/>
              <a:t> </a:t>
            </a:r>
            <a:r>
              <a:rPr spc="-40" dirty="0"/>
              <a:t>of </a:t>
            </a:r>
            <a:r>
              <a:rPr spc="-290" dirty="0"/>
              <a:t>NOSQL: </a:t>
            </a:r>
            <a:r>
              <a:rPr spc="-335" dirty="0"/>
              <a:t>CAP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575" y="1339786"/>
            <a:ext cx="3580765" cy="4832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1" spc="-140" dirty="0">
                <a:solidFill>
                  <a:srgbClr val="2E2B1F"/>
                </a:solidFill>
                <a:latin typeface="Arial"/>
                <a:cs typeface="Arial"/>
              </a:rPr>
              <a:t>GIVEN:</a:t>
            </a:r>
            <a:endParaRPr sz="1700">
              <a:latin typeface="Arial"/>
              <a:cs typeface="Arial"/>
            </a:endParaRPr>
          </a:p>
          <a:p>
            <a:pPr marL="355600" indent="-228600">
              <a:lnSpc>
                <a:spcPts val="2035"/>
              </a:lnSpc>
              <a:spcBef>
                <a:spcPts val="65"/>
              </a:spcBef>
              <a:buClr>
                <a:srgbClr val="A9A47B"/>
              </a:buClr>
              <a:buChar char="•"/>
              <a:tabLst>
                <a:tab pos="355600" algn="l"/>
                <a:tab pos="356235" algn="l"/>
              </a:tabLst>
            </a:pPr>
            <a:r>
              <a:rPr sz="1700" spc="-40" dirty="0">
                <a:solidFill>
                  <a:srgbClr val="2E2B1F"/>
                </a:solidFill>
                <a:latin typeface="Arial"/>
                <a:cs typeface="Arial"/>
              </a:rPr>
              <a:t>Many</a:t>
            </a:r>
            <a:r>
              <a:rPr sz="1700" spc="-2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700" spc="-90" dirty="0">
                <a:solidFill>
                  <a:srgbClr val="2E2B1F"/>
                </a:solidFill>
                <a:latin typeface="Arial"/>
                <a:cs typeface="Arial"/>
              </a:rPr>
              <a:t>nodes</a:t>
            </a:r>
            <a:endParaRPr sz="1700">
              <a:latin typeface="Arial"/>
              <a:cs typeface="Arial"/>
            </a:endParaRPr>
          </a:p>
          <a:p>
            <a:pPr marL="355600" indent="-228600">
              <a:lnSpc>
                <a:spcPts val="1805"/>
              </a:lnSpc>
              <a:buClr>
                <a:srgbClr val="A9A47B"/>
              </a:buClr>
              <a:buChar char="•"/>
              <a:tabLst>
                <a:tab pos="355600" algn="l"/>
                <a:tab pos="356235" algn="l"/>
              </a:tabLst>
            </a:pPr>
            <a:r>
              <a:rPr sz="1700" spc="-105" dirty="0">
                <a:solidFill>
                  <a:srgbClr val="2E2B1F"/>
                </a:solidFill>
                <a:latin typeface="Arial"/>
                <a:cs typeface="Arial"/>
              </a:rPr>
              <a:t>Nodes </a:t>
            </a:r>
            <a:r>
              <a:rPr sz="1700" spc="-40" dirty="0">
                <a:solidFill>
                  <a:srgbClr val="2E2B1F"/>
                </a:solidFill>
                <a:latin typeface="Arial"/>
                <a:cs typeface="Arial"/>
              </a:rPr>
              <a:t>contain </a:t>
            </a:r>
            <a:r>
              <a:rPr sz="1700" b="1" i="1" spc="-125" dirty="0">
                <a:solidFill>
                  <a:srgbClr val="2E2B1F"/>
                </a:solidFill>
                <a:latin typeface="Arial-BoldItalicMT"/>
                <a:cs typeface="Arial-BoldItalicMT"/>
              </a:rPr>
              <a:t>replicas </a:t>
            </a:r>
            <a:r>
              <a:rPr sz="1700" b="1" i="1" spc="-85" dirty="0">
                <a:solidFill>
                  <a:srgbClr val="2E2B1F"/>
                </a:solidFill>
                <a:latin typeface="Arial-BoldItalicMT"/>
                <a:cs typeface="Arial-BoldItalicMT"/>
              </a:rPr>
              <a:t>of</a:t>
            </a:r>
            <a:r>
              <a:rPr sz="1700" b="1" i="1" spc="-260" dirty="0">
                <a:solidFill>
                  <a:srgbClr val="2E2B1F"/>
                </a:solidFill>
                <a:latin typeface="Arial-BoldItalicMT"/>
                <a:cs typeface="Arial-BoldItalicMT"/>
              </a:rPr>
              <a:t> </a:t>
            </a:r>
            <a:r>
              <a:rPr sz="1700" b="1" i="1" spc="-85" dirty="0">
                <a:solidFill>
                  <a:srgbClr val="2E2B1F"/>
                </a:solidFill>
                <a:latin typeface="Arial-BoldItalicMT"/>
                <a:cs typeface="Arial-BoldItalicMT"/>
              </a:rPr>
              <a:t>partitions</a:t>
            </a:r>
            <a:endParaRPr sz="1700">
              <a:latin typeface="Arial-BoldItalicMT"/>
              <a:cs typeface="Arial-BoldItalicMT"/>
            </a:endParaRPr>
          </a:p>
          <a:p>
            <a:pPr marL="355600">
              <a:lnSpc>
                <a:spcPts val="1810"/>
              </a:lnSpc>
            </a:pPr>
            <a:r>
              <a:rPr sz="1700" dirty="0">
                <a:solidFill>
                  <a:srgbClr val="2E2B1F"/>
                </a:solidFill>
                <a:latin typeface="Arial"/>
                <a:cs typeface="Arial"/>
              </a:rPr>
              <a:t>of </a:t>
            </a:r>
            <a:r>
              <a:rPr sz="1700" spc="-10" dirty="0">
                <a:solidFill>
                  <a:srgbClr val="2E2B1F"/>
                </a:solidFill>
                <a:latin typeface="Arial"/>
                <a:cs typeface="Arial"/>
              </a:rPr>
              <a:t>the</a:t>
            </a:r>
            <a:r>
              <a:rPr sz="1700" spc="-23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700" spc="-45" dirty="0">
                <a:solidFill>
                  <a:srgbClr val="2E2B1F"/>
                </a:solidFill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  <a:p>
            <a:pPr marL="355600" indent="-228600">
              <a:lnSpc>
                <a:spcPct val="100000"/>
              </a:lnSpc>
              <a:spcBef>
                <a:spcPts val="1090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sz="2400" b="1" spc="-130" dirty="0">
                <a:solidFill>
                  <a:srgbClr val="689C9A"/>
                </a:solidFill>
                <a:latin typeface="Arial"/>
                <a:cs typeface="Arial"/>
              </a:rPr>
              <a:t>C</a:t>
            </a:r>
            <a:r>
              <a:rPr sz="2400" spc="-130" dirty="0">
                <a:solidFill>
                  <a:srgbClr val="2E2B1F"/>
                </a:solidFill>
                <a:latin typeface="Arial"/>
                <a:cs typeface="Arial"/>
              </a:rPr>
              <a:t>onsistency</a:t>
            </a:r>
            <a:endParaRPr sz="2400">
              <a:latin typeface="Arial"/>
              <a:cs typeface="Arial"/>
            </a:endParaRPr>
          </a:p>
          <a:p>
            <a:pPr marL="651510" marR="95250" lvl="1" indent="-229235">
              <a:lnSpc>
                <a:spcPct val="79300"/>
              </a:lnSpc>
              <a:spcBef>
                <a:spcPts val="420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1500" spc="-20" dirty="0">
                <a:solidFill>
                  <a:srgbClr val="2E2B1F"/>
                </a:solidFill>
                <a:latin typeface="Arial"/>
                <a:cs typeface="Arial"/>
              </a:rPr>
              <a:t>All</a:t>
            </a:r>
            <a:r>
              <a:rPr sz="1500" spc="-1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2E2B1F"/>
                </a:solidFill>
                <a:latin typeface="Arial"/>
                <a:cs typeface="Arial"/>
              </a:rPr>
              <a:t>replicas</a:t>
            </a:r>
            <a:r>
              <a:rPr sz="1500" spc="-17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2E2B1F"/>
                </a:solidFill>
                <a:latin typeface="Arial"/>
                <a:cs typeface="Arial"/>
              </a:rPr>
              <a:t>contain</a:t>
            </a:r>
            <a:r>
              <a:rPr sz="1500" spc="-14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E2B1F"/>
                </a:solidFill>
                <a:latin typeface="Arial"/>
                <a:cs typeface="Arial"/>
              </a:rPr>
              <a:t>the</a:t>
            </a:r>
            <a:r>
              <a:rPr sz="1500" spc="-18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rgbClr val="2E2B1F"/>
                </a:solidFill>
                <a:latin typeface="Arial"/>
                <a:cs typeface="Arial"/>
              </a:rPr>
              <a:t>same</a:t>
            </a:r>
            <a:r>
              <a:rPr sz="1500" spc="-18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2E2B1F"/>
                </a:solidFill>
                <a:latin typeface="Arial"/>
                <a:cs typeface="Arial"/>
              </a:rPr>
              <a:t>version  </a:t>
            </a:r>
            <a:r>
              <a:rPr sz="1500" spc="5" dirty="0">
                <a:solidFill>
                  <a:srgbClr val="2E2B1F"/>
                </a:solidFill>
                <a:latin typeface="Arial"/>
                <a:cs typeface="Arial"/>
              </a:rPr>
              <a:t>of</a:t>
            </a:r>
            <a:r>
              <a:rPr sz="1500" spc="-1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rgbClr val="2E2B1F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marL="651510" marR="245110" lvl="1" indent="-229235">
              <a:lnSpc>
                <a:spcPct val="79300"/>
              </a:lnSpc>
              <a:spcBef>
                <a:spcPts val="375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1500" spc="-35" dirty="0">
                <a:solidFill>
                  <a:srgbClr val="2E2B1F"/>
                </a:solidFill>
                <a:latin typeface="Arial"/>
                <a:cs typeface="Arial"/>
              </a:rPr>
              <a:t>Client</a:t>
            </a:r>
            <a:r>
              <a:rPr sz="1500" spc="-16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2E2B1F"/>
                </a:solidFill>
                <a:latin typeface="Arial"/>
                <a:cs typeface="Arial"/>
              </a:rPr>
              <a:t>always</a:t>
            </a:r>
            <a:r>
              <a:rPr sz="1500" spc="-1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95" dirty="0">
                <a:solidFill>
                  <a:srgbClr val="2E2B1F"/>
                </a:solidFill>
                <a:latin typeface="Arial"/>
                <a:cs typeface="Arial"/>
              </a:rPr>
              <a:t>has</a:t>
            </a:r>
            <a:r>
              <a:rPr sz="1500" spc="-1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E2B1F"/>
                </a:solidFill>
                <a:latin typeface="Arial"/>
                <a:cs typeface="Arial"/>
              </a:rPr>
              <a:t>the</a:t>
            </a:r>
            <a:r>
              <a:rPr sz="1500" spc="-19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rgbClr val="2E2B1F"/>
                </a:solidFill>
                <a:latin typeface="Arial"/>
                <a:cs typeface="Arial"/>
              </a:rPr>
              <a:t>same</a:t>
            </a:r>
            <a:r>
              <a:rPr sz="1500" spc="-114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2E2B1F"/>
                </a:solidFill>
                <a:latin typeface="Arial"/>
                <a:cs typeface="Arial"/>
              </a:rPr>
              <a:t>view</a:t>
            </a:r>
            <a:r>
              <a:rPr sz="1500" spc="-14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5" dirty="0">
                <a:solidFill>
                  <a:srgbClr val="2E2B1F"/>
                </a:solidFill>
                <a:latin typeface="Arial"/>
                <a:cs typeface="Arial"/>
              </a:rPr>
              <a:t>of  </a:t>
            </a:r>
            <a:r>
              <a:rPr sz="1500" spc="-5" dirty="0">
                <a:solidFill>
                  <a:srgbClr val="2E2B1F"/>
                </a:solidFill>
                <a:latin typeface="Arial"/>
                <a:cs typeface="Arial"/>
              </a:rPr>
              <a:t>the </a:t>
            </a:r>
            <a:r>
              <a:rPr sz="1500" spc="-35" dirty="0">
                <a:solidFill>
                  <a:srgbClr val="2E2B1F"/>
                </a:solidFill>
                <a:latin typeface="Arial"/>
                <a:cs typeface="Arial"/>
              </a:rPr>
              <a:t>data </a:t>
            </a:r>
            <a:r>
              <a:rPr sz="1500" spc="-40" dirty="0">
                <a:solidFill>
                  <a:srgbClr val="2E2B1F"/>
                </a:solidFill>
                <a:latin typeface="Arial"/>
                <a:cs typeface="Arial"/>
              </a:rPr>
              <a:t>(no </a:t>
            </a:r>
            <a:r>
              <a:rPr sz="1500" spc="-5" dirty="0">
                <a:solidFill>
                  <a:srgbClr val="2E2B1F"/>
                </a:solidFill>
                <a:latin typeface="Arial"/>
                <a:cs typeface="Arial"/>
              </a:rPr>
              <a:t>matter</a:t>
            </a:r>
            <a:r>
              <a:rPr sz="1500" spc="-3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2E2B1F"/>
                </a:solidFill>
                <a:latin typeface="Arial"/>
                <a:cs typeface="Arial"/>
              </a:rPr>
              <a:t>what </a:t>
            </a:r>
            <a:r>
              <a:rPr sz="1500" spc="-40" dirty="0">
                <a:solidFill>
                  <a:srgbClr val="2E2B1F"/>
                </a:solidFill>
                <a:latin typeface="Arial"/>
                <a:cs typeface="Arial"/>
              </a:rPr>
              <a:t>node)</a:t>
            </a:r>
            <a:endParaRPr sz="1500">
              <a:latin typeface="Arial"/>
              <a:cs typeface="Arial"/>
            </a:endParaRPr>
          </a:p>
          <a:p>
            <a:pPr marL="355600" indent="-228600">
              <a:lnSpc>
                <a:spcPts val="2390"/>
              </a:lnSpc>
              <a:spcBef>
                <a:spcPts val="25"/>
              </a:spcBef>
              <a:buClr>
                <a:srgbClr val="A9A47B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55" dirty="0">
                <a:solidFill>
                  <a:srgbClr val="689C9A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2E2B1F"/>
                </a:solidFill>
                <a:latin typeface="Arial"/>
                <a:cs typeface="Arial"/>
              </a:rPr>
              <a:t>vailability</a:t>
            </a:r>
            <a:endParaRPr sz="2000">
              <a:latin typeface="Arial"/>
              <a:cs typeface="Arial"/>
            </a:endParaRPr>
          </a:p>
          <a:p>
            <a:pPr marL="651510" marR="5080" lvl="1" indent="-229235">
              <a:lnSpc>
                <a:spcPts val="1500"/>
              </a:lnSpc>
              <a:spcBef>
                <a:spcPts val="290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1500" spc="-105" dirty="0">
                <a:solidFill>
                  <a:srgbClr val="2E2B1F"/>
                </a:solidFill>
                <a:latin typeface="Arial"/>
                <a:cs typeface="Arial"/>
              </a:rPr>
              <a:t>System</a:t>
            </a:r>
            <a:r>
              <a:rPr sz="1500" spc="-1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2E2B1F"/>
                </a:solidFill>
                <a:latin typeface="Arial"/>
                <a:cs typeface="Arial"/>
              </a:rPr>
              <a:t>remains</a:t>
            </a:r>
            <a:r>
              <a:rPr sz="1500" spc="-18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2E2B1F"/>
                </a:solidFill>
                <a:latin typeface="Arial"/>
                <a:cs typeface="Arial"/>
              </a:rPr>
              <a:t>operational</a:t>
            </a:r>
            <a:r>
              <a:rPr sz="1500" spc="-23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rgbClr val="2E2B1F"/>
                </a:solidFill>
                <a:latin typeface="Arial"/>
                <a:cs typeface="Arial"/>
              </a:rPr>
              <a:t>on</a:t>
            </a:r>
            <a:r>
              <a:rPr sz="1500" spc="-1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2E2B1F"/>
                </a:solidFill>
                <a:latin typeface="Arial"/>
                <a:cs typeface="Arial"/>
              </a:rPr>
              <a:t>failing  </a:t>
            </a:r>
            <a:r>
              <a:rPr sz="1500" spc="-65" dirty="0">
                <a:solidFill>
                  <a:srgbClr val="2E2B1F"/>
                </a:solidFill>
                <a:latin typeface="Arial"/>
                <a:cs typeface="Arial"/>
              </a:rPr>
              <a:t>nodes</a:t>
            </a:r>
            <a:endParaRPr sz="1500">
              <a:latin typeface="Arial"/>
              <a:cs typeface="Arial"/>
            </a:endParaRPr>
          </a:p>
          <a:p>
            <a:pPr marL="651510" lvl="1" indent="-229235">
              <a:lnSpc>
                <a:spcPts val="1775"/>
              </a:lnSpc>
              <a:spcBef>
                <a:spcPts val="5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1500" spc="-20" dirty="0">
                <a:solidFill>
                  <a:srgbClr val="2E2B1F"/>
                </a:solidFill>
                <a:latin typeface="Arial"/>
                <a:cs typeface="Arial"/>
              </a:rPr>
              <a:t>All</a:t>
            </a:r>
            <a:r>
              <a:rPr sz="1500" spc="-16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rgbClr val="2E2B1F"/>
                </a:solidFill>
                <a:latin typeface="Arial"/>
                <a:cs typeface="Arial"/>
              </a:rPr>
              <a:t>clients</a:t>
            </a:r>
            <a:r>
              <a:rPr sz="1500" spc="-1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rgbClr val="2E2B1F"/>
                </a:solidFill>
                <a:latin typeface="Arial"/>
                <a:cs typeface="Arial"/>
              </a:rPr>
              <a:t>can</a:t>
            </a:r>
            <a:r>
              <a:rPr sz="1500" spc="-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2E2B1F"/>
                </a:solidFill>
                <a:latin typeface="Arial"/>
                <a:cs typeface="Arial"/>
              </a:rPr>
              <a:t>always</a:t>
            </a:r>
            <a:r>
              <a:rPr sz="1500" spc="-1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2E2B1F"/>
                </a:solidFill>
                <a:latin typeface="Arial"/>
                <a:cs typeface="Arial"/>
              </a:rPr>
              <a:t>read</a:t>
            </a:r>
            <a:r>
              <a:rPr sz="1500" spc="-16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rgbClr val="2E2B1F"/>
                </a:solidFill>
                <a:latin typeface="Arial"/>
                <a:cs typeface="Arial"/>
              </a:rPr>
              <a:t>and</a:t>
            </a:r>
            <a:r>
              <a:rPr sz="1500" spc="-16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0" dirty="0">
                <a:solidFill>
                  <a:srgbClr val="2E2B1F"/>
                </a:solidFill>
                <a:latin typeface="Arial"/>
                <a:cs typeface="Arial"/>
              </a:rPr>
              <a:t>write</a:t>
            </a:r>
            <a:endParaRPr sz="1500">
              <a:latin typeface="Arial"/>
              <a:cs typeface="Arial"/>
            </a:endParaRPr>
          </a:p>
          <a:p>
            <a:pPr marL="355600" indent="-228600">
              <a:lnSpc>
                <a:spcPts val="2375"/>
              </a:lnSpc>
              <a:buClr>
                <a:srgbClr val="A9A47B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b="1" spc="-35" dirty="0">
                <a:solidFill>
                  <a:srgbClr val="689C9A"/>
                </a:solidFill>
                <a:latin typeface="Arial"/>
                <a:cs typeface="Arial"/>
              </a:rPr>
              <a:t>P</a:t>
            </a:r>
            <a:r>
              <a:rPr sz="2000" spc="-35" dirty="0">
                <a:solidFill>
                  <a:srgbClr val="2E2B1F"/>
                </a:solidFill>
                <a:latin typeface="Arial"/>
                <a:cs typeface="Arial"/>
              </a:rPr>
              <a:t>artition</a:t>
            </a:r>
            <a:r>
              <a:rPr sz="2000" spc="-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2E2B1F"/>
                </a:solidFill>
                <a:latin typeface="Arial"/>
                <a:cs typeface="Arial"/>
              </a:rPr>
              <a:t>tolerance</a:t>
            </a:r>
            <a:endParaRPr sz="2000">
              <a:latin typeface="Arial"/>
              <a:cs typeface="Arial"/>
            </a:endParaRPr>
          </a:p>
          <a:p>
            <a:pPr marL="651510" lvl="1" indent="-229235">
              <a:lnSpc>
                <a:spcPct val="100000"/>
              </a:lnSpc>
              <a:spcBef>
                <a:spcPts val="55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1500" dirty="0">
                <a:solidFill>
                  <a:srgbClr val="2E2B1F"/>
                </a:solidFill>
                <a:latin typeface="Arial"/>
                <a:cs typeface="Arial"/>
              </a:rPr>
              <a:t>multiple</a:t>
            </a:r>
            <a:r>
              <a:rPr sz="1500" spc="-19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2E2B1F"/>
                </a:solidFill>
                <a:latin typeface="Arial"/>
                <a:cs typeface="Arial"/>
              </a:rPr>
              <a:t>entry</a:t>
            </a:r>
            <a:r>
              <a:rPr sz="1500" spc="-20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2E2B1F"/>
                </a:solidFill>
                <a:latin typeface="Arial"/>
                <a:cs typeface="Arial"/>
              </a:rPr>
              <a:t>points</a:t>
            </a:r>
            <a:endParaRPr sz="1500">
              <a:latin typeface="Arial"/>
              <a:cs typeface="Arial"/>
            </a:endParaRPr>
          </a:p>
          <a:p>
            <a:pPr marL="651510" marR="517525" lvl="1" indent="-229235">
              <a:lnSpc>
                <a:spcPct val="79300"/>
              </a:lnSpc>
              <a:spcBef>
                <a:spcPts val="375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1500" spc="-105" dirty="0">
                <a:solidFill>
                  <a:srgbClr val="2E2B1F"/>
                </a:solidFill>
                <a:latin typeface="Arial"/>
                <a:cs typeface="Arial"/>
              </a:rPr>
              <a:t>System</a:t>
            </a:r>
            <a:r>
              <a:rPr sz="1500" spc="-1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2E2B1F"/>
                </a:solidFill>
                <a:latin typeface="Arial"/>
                <a:cs typeface="Arial"/>
              </a:rPr>
              <a:t>remains</a:t>
            </a:r>
            <a:r>
              <a:rPr sz="1500" spc="-18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2E2B1F"/>
                </a:solidFill>
                <a:latin typeface="Arial"/>
                <a:cs typeface="Arial"/>
              </a:rPr>
              <a:t>operational</a:t>
            </a:r>
            <a:r>
              <a:rPr sz="1500" spc="-23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rgbClr val="2E2B1F"/>
                </a:solidFill>
                <a:latin typeface="Arial"/>
                <a:cs typeface="Arial"/>
              </a:rPr>
              <a:t>on  </a:t>
            </a:r>
            <a:r>
              <a:rPr sz="1500" spc="-75" dirty="0">
                <a:solidFill>
                  <a:srgbClr val="2E2B1F"/>
                </a:solidFill>
                <a:latin typeface="Arial"/>
                <a:cs typeface="Arial"/>
              </a:rPr>
              <a:t>system </a:t>
            </a:r>
            <a:r>
              <a:rPr sz="1500" spc="-5" dirty="0">
                <a:solidFill>
                  <a:srgbClr val="2E2B1F"/>
                </a:solidFill>
                <a:latin typeface="Arial"/>
                <a:cs typeface="Arial"/>
              </a:rPr>
              <a:t>split </a:t>
            </a:r>
            <a:r>
              <a:rPr sz="1500" spc="-40" dirty="0">
                <a:solidFill>
                  <a:srgbClr val="2E2B1F"/>
                </a:solidFill>
                <a:latin typeface="Arial"/>
                <a:cs typeface="Arial"/>
              </a:rPr>
              <a:t>(communication  </a:t>
            </a:r>
            <a:r>
              <a:rPr sz="1500" spc="-20" dirty="0">
                <a:solidFill>
                  <a:srgbClr val="2E2B1F"/>
                </a:solidFill>
                <a:latin typeface="Arial"/>
                <a:cs typeface="Arial"/>
              </a:rPr>
              <a:t>malfunction)</a:t>
            </a:r>
            <a:endParaRPr sz="1500">
              <a:latin typeface="Arial"/>
              <a:cs typeface="Arial"/>
            </a:endParaRPr>
          </a:p>
          <a:p>
            <a:pPr marL="651510" lvl="1" indent="-229235">
              <a:lnSpc>
                <a:spcPts val="1614"/>
              </a:lnSpc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1500" spc="-100" dirty="0">
                <a:solidFill>
                  <a:srgbClr val="2E2B1F"/>
                </a:solidFill>
                <a:latin typeface="Arial"/>
                <a:cs typeface="Arial"/>
              </a:rPr>
              <a:t>System </a:t>
            </a:r>
            <a:r>
              <a:rPr sz="1500" spc="-55" dirty="0">
                <a:solidFill>
                  <a:srgbClr val="2E2B1F"/>
                </a:solidFill>
                <a:latin typeface="Arial"/>
                <a:cs typeface="Arial"/>
              </a:rPr>
              <a:t>works </a:t>
            </a:r>
            <a:r>
              <a:rPr sz="1500" spc="-20" dirty="0">
                <a:solidFill>
                  <a:srgbClr val="2E2B1F"/>
                </a:solidFill>
                <a:latin typeface="Arial"/>
                <a:cs typeface="Arial"/>
              </a:rPr>
              <a:t>well </a:t>
            </a:r>
            <a:r>
              <a:rPr sz="1500" spc="-95" dirty="0">
                <a:solidFill>
                  <a:srgbClr val="2E2B1F"/>
                </a:solidFill>
                <a:latin typeface="Arial"/>
                <a:cs typeface="Arial"/>
              </a:rPr>
              <a:t>across</a:t>
            </a:r>
            <a:r>
              <a:rPr sz="1500" spc="-3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rgbClr val="2E2B1F"/>
                </a:solidFill>
                <a:latin typeface="Arial"/>
                <a:cs typeface="Arial"/>
              </a:rPr>
              <a:t>physical</a:t>
            </a:r>
            <a:endParaRPr sz="1500">
              <a:latin typeface="Arial"/>
              <a:cs typeface="Arial"/>
            </a:endParaRPr>
          </a:p>
          <a:p>
            <a:pPr marL="651510">
              <a:lnSpc>
                <a:spcPts val="1614"/>
              </a:lnSpc>
            </a:pPr>
            <a:r>
              <a:rPr sz="1500" spc="-15" dirty="0">
                <a:solidFill>
                  <a:srgbClr val="2E2B1F"/>
                </a:solidFill>
                <a:latin typeface="Arial"/>
                <a:cs typeface="Arial"/>
              </a:rPr>
              <a:t>network</a:t>
            </a:r>
            <a:r>
              <a:rPr sz="1500" spc="-204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2E2B1F"/>
                </a:solidFill>
                <a:latin typeface="Arial"/>
                <a:cs typeface="Arial"/>
              </a:rPr>
              <a:t>partitions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71635" y="5798820"/>
            <a:ext cx="9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76876" y="1919351"/>
            <a:ext cx="2524125" cy="2228850"/>
          </a:xfrm>
          <a:custGeom>
            <a:avLst/>
            <a:gdLst/>
            <a:ahLst/>
            <a:cxnLst/>
            <a:rect l="l" t="t" r="r" b="b"/>
            <a:pathLst>
              <a:path w="2524125" h="2228850">
                <a:moveTo>
                  <a:pt x="1261999" y="0"/>
                </a:moveTo>
                <a:lnTo>
                  <a:pt x="0" y="2228850"/>
                </a:lnTo>
                <a:lnTo>
                  <a:pt x="2524125" y="2228850"/>
                </a:lnTo>
                <a:lnTo>
                  <a:pt x="1261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76876" y="1919351"/>
            <a:ext cx="2524125" cy="2228850"/>
          </a:xfrm>
          <a:custGeom>
            <a:avLst/>
            <a:gdLst/>
            <a:ahLst/>
            <a:cxnLst/>
            <a:rect l="l" t="t" r="r" b="b"/>
            <a:pathLst>
              <a:path w="2524125" h="2228850">
                <a:moveTo>
                  <a:pt x="0" y="2228850"/>
                </a:moveTo>
                <a:lnTo>
                  <a:pt x="1261999" y="0"/>
                </a:lnTo>
                <a:lnTo>
                  <a:pt x="2524125" y="2228850"/>
                </a:lnTo>
                <a:lnTo>
                  <a:pt x="0" y="2228850"/>
                </a:lnTo>
                <a:close/>
              </a:path>
            </a:pathLst>
          </a:custGeom>
          <a:ln w="28575">
            <a:solidFill>
              <a:srgbClr val="675E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86526" y="2929001"/>
            <a:ext cx="638175" cy="800100"/>
          </a:xfrm>
          <a:custGeom>
            <a:avLst/>
            <a:gdLst/>
            <a:ahLst/>
            <a:cxnLst/>
            <a:rect l="l" t="t" r="r" b="b"/>
            <a:pathLst>
              <a:path w="638175" h="800100">
                <a:moveTo>
                  <a:pt x="250189" y="0"/>
                </a:moveTo>
                <a:lnTo>
                  <a:pt x="0" y="144018"/>
                </a:lnTo>
                <a:lnTo>
                  <a:pt x="224536" y="310388"/>
                </a:lnTo>
                <a:lnTo>
                  <a:pt x="148336" y="359410"/>
                </a:lnTo>
                <a:lnTo>
                  <a:pt x="361061" y="518033"/>
                </a:lnTo>
                <a:lnTo>
                  <a:pt x="295783" y="552450"/>
                </a:lnTo>
                <a:lnTo>
                  <a:pt x="638175" y="800100"/>
                </a:lnTo>
                <a:lnTo>
                  <a:pt x="436245" y="476885"/>
                </a:lnTo>
                <a:lnTo>
                  <a:pt x="489712" y="444753"/>
                </a:lnTo>
                <a:lnTo>
                  <a:pt x="326389" y="251713"/>
                </a:lnTo>
                <a:lnTo>
                  <a:pt x="379857" y="225171"/>
                </a:lnTo>
                <a:lnTo>
                  <a:pt x="25018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86526" y="2929001"/>
            <a:ext cx="638175" cy="800100"/>
          </a:xfrm>
          <a:custGeom>
            <a:avLst/>
            <a:gdLst/>
            <a:ahLst/>
            <a:cxnLst/>
            <a:rect l="l" t="t" r="r" b="b"/>
            <a:pathLst>
              <a:path w="638175" h="800100">
                <a:moveTo>
                  <a:pt x="250189" y="0"/>
                </a:moveTo>
                <a:lnTo>
                  <a:pt x="379857" y="225171"/>
                </a:lnTo>
                <a:lnTo>
                  <a:pt x="326389" y="251713"/>
                </a:lnTo>
                <a:lnTo>
                  <a:pt x="489712" y="444753"/>
                </a:lnTo>
                <a:lnTo>
                  <a:pt x="436245" y="476885"/>
                </a:lnTo>
                <a:lnTo>
                  <a:pt x="638175" y="800100"/>
                </a:lnTo>
                <a:lnTo>
                  <a:pt x="295783" y="552450"/>
                </a:lnTo>
                <a:lnTo>
                  <a:pt x="361061" y="518033"/>
                </a:lnTo>
                <a:lnTo>
                  <a:pt x="148336" y="359410"/>
                </a:lnTo>
                <a:lnTo>
                  <a:pt x="224536" y="310388"/>
                </a:lnTo>
                <a:lnTo>
                  <a:pt x="0" y="144018"/>
                </a:lnTo>
                <a:lnTo>
                  <a:pt x="250189" y="0"/>
                </a:lnTo>
                <a:close/>
              </a:path>
            </a:pathLst>
          </a:custGeom>
          <a:ln w="28575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00550" y="4648200"/>
            <a:ext cx="3829050" cy="1914525"/>
          </a:xfrm>
          <a:prstGeom prst="rect">
            <a:avLst/>
          </a:prstGeom>
          <a:ln w="38100">
            <a:solidFill>
              <a:srgbClr val="FF3300"/>
            </a:solidFill>
          </a:ln>
        </p:spPr>
        <p:txBody>
          <a:bodyPr vert="horz" wrap="square" lIns="0" tIns="208279" rIns="0" bIns="0" rtlCol="0">
            <a:spAutoFit/>
          </a:bodyPr>
          <a:lstStyle/>
          <a:p>
            <a:pPr marL="206375" marR="199390" indent="-5080" algn="ctr">
              <a:lnSpc>
                <a:spcPts val="3229"/>
              </a:lnSpc>
              <a:spcBef>
                <a:spcPts val="1639"/>
              </a:spcBef>
              <a:tabLst>
                <a:tab pos="1605915" algn="l"/>
              </a:tabLst>
            </a:pPr>
            <a:r>
              <a:rPr sz="2700" spc="-145" dirty="0">
                <a:solidFill>
                  <a:srgbClr val="2E2B1F"/>
                </a:solidFill>
                <a:latin typeface="Arial"/>
                <a:cs typeface="Arial"/>
              </a:rPr>
              <a:t>CAP </a:t>
            </a:r>
            <a:r>
              <a:rPr sz="2700" spc="-110" dirty="0">
                <a:solidFill>
                  <a:srgbClr val="2E2B1F"/>
                </a:solidFill>
                <a:latin typeface="Arial"/>
                <a:cs typeface="Arial"/>
              </a:rPr>
              <a:t>Theorem:  </a:t>
            </a:r>
            <a:r>
              <a:rPr sz="2700" spc="-165" dirty="0">
                <a:solidFill>
                  <a:srgbClr val="2E2B1F"/>
                </a:solidFill>
                <a:latin typeface="Arial"/>
                <a:cs typeface="Arial"/>
              </a:rPr>
              <a:t>satisfying	</a:t>
            </a:r>
            <a:r>
              <a:rPr sz="2700" spc="-135" dirty="0">
                <a:solidFill>
                  <a:srgbClr val="2E2B1F"/>
                </a:solidFill>
                <a:latin typeface="Arial"/>
                <a:cs typeface="Arial"/>
              </a:rPr>
              <a:t>all </a:t>
            </a:r>
            <a:r>
              <a:rPr sz="2700" spc="-80" dirty="0">
                <a:solidFill>
                  <a:srgbClr val="2E2B1F"/>
                </a:solidFill>
                <a:latin typeface="Arial"/>
                <a:cs typeface="Arial"/>
              </a:rPr>
              <a:t>three </a:t>
            </a:r>
            <a:r>
              <a:rPr sz="2700" spc="-114" dirty="0">
                <a:solidFill>
                  <a:srgbClr val="2E2B1F"/>
                </a:solidFill>
                <a:latin typeface="Arial"/>
                <a:cs typeface="Arial"/>
              </a:rPr>
              <a:t>at </a:t>
            </a:r>
            <a:r>
              <a:rPr sz="2700" spc="-75" dirty="0">
                <a:solidFill>
                  <a:srgbClr val="2E2B1F"/>
                </a:solidFill>
                <a:latin typeface="Arial"/>
                <a:cs typeface="Arial"/>
              </a:rPr>
              <a:t>the  </a:t>
            </a:r>
            <a:r>
              <a:rPr sz="2700" spc="-265" dirty="0">
                <a:solidFill>
                  <a:srgbClr val="2E2B1F"/>
                </a:solidFill>
                <a:latin typeface="Arial"/>
                <a:cs typeface="Arial"/>
              </a:rPr>
              <a:t>same </a:t>
            </a:r>
            <a:r>
              <a:rPr sz="2700" spc="-60" dirty="0">
                <a:solidFill>
                  <a:srgbClr val="2E2B1F"/>
                </a:solidFill>
                <a:latin typeface="Arial"/>
                <a:cs typeface="Arial"/>
              </a:rPr>
              <a:t>time </a:t>
            </a:r>
            <a:r>
              <a:rPr sz="2700" spc="-160" dirty="0">
                <a:solidFill>
                  <a:srgbClr val="2E2B1F"/>
                </a:solidFill>
                <a:latin typeface="Arial"/>
                <a:cs typeface="Arial"/>
              </a:rPr>
              <a:t>is</a:t>
            </a:r>
            <a:r>
              <a:rPr sz="2700" spc="-40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700" spc="-135" dirty="0">
                <a:solidFill>
                  <a:srgbClr val="2E2B1F"/>
                </a:solidFill>
                <a:latin typeface="Arial"/>
                <a:cs typeface="Arial"/>
              </a:rPr>
              <a:t>impossible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52315" y="3906773"/>
            <a:ext cx="3278504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39745" algn="l"/>
              </a:tabLst>
            </a:pPr>
            <a:r>
              <a:rPr sz="2700" b="1" spc="155" dirty="0">
                <a:solidFill>
                  <a:srgbClr val="2E2B1F"/>
                </a:solidFill>
                <a:latin typeface="Arial"/>
                <a:cs typeface="Arial"/>
              </a:rPr>
              <a:t>A	</a:t>
            </a:r>
            <a:r>
              <a:rPr sz="2700" b="1" spc="-30" dirty="0">
                <a:solidFill>
                  <a:srgbClr val="2E2B1F"/>
                </a:solidFill>
                <a:latin typeface="Arial"/>
                <a:cs typeface="Arial"/>
              </a:rPr>
              <a:t>P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5515" y="1326895"/>
            <a:ext cx="29083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00" b="1" spc="130" dirty="0">
                <a:solidFill>
                  <a:srgbClr val="2E2B1F"/>
                </a:solidFill>
                <a:latin typeface="Arial"/>
                <a:cs typeface="Arial"/>
              </a:rPr>
              <a:t>C</a:t>
            </a:r>
            <a:endParaRPr sz="2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747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7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CAP Theorem 1/2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267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It is impossible for a distributed computer system to simultaneously provide all three of the following guarantees:</a:t>
            </a:r>
          </a:p>
          <a:p>
            <a:pPr lvl="1"/>
            <a:r>
              <a:rPr lang="en-US" sz="2400" dirty="0"/>
              <a:t>Consistency (all nodes see the same data at the same time)</a:t>
            </a:r>
          </a:p>
          <a:p>
            <a:pPr lvl="1"/>
            <a:r>
              <a:rPr lang="en-US" sz="2400" dirty="0"/>
              <a:t>Availability (a guarantee that every request receives a response about whether it was successful or failed)</a:t>
            </a:r>
          </a:p>
          <a:p>
            <a:pPr lvl="1"/>
            <a:r>
              <a:rPr lang="en-US" sz="2400" dirty="0"/>
              <a:t>Partition tolerance (the system continues to operate despite arbitrary message loss or failure of part of the system)</a:t>
            </a:r>
          </a:p>
          <a:p>
            <a:r>
              <a:rPr lang="en-US" sz="2400" dirty="0"/>
              <a:t>A distributed system can satisfy any two of these guarantees at the same time, but not all three.</a:t>
            </a:r>
          </a:p>
          <a:p>
            <a:r>
              <a:rPr lang="en-US" sz="2400" dirty="0"/>
              <a:t>Gilbert and Lynch, Brewer's conjecture and the feasibility of consistent, available, partition-tolerant web services, 2002</a:t>
            </a:r>
          </a:p>
        </p:txBody>
      </p:sp>
    </p:spTree>
    <p:extLst>
      <p:ext uri="{BB962C8B-B14F-4D97-AF65-F5344CB8AC3E}">
        <p14:creationId xmlns:p14="http://schemas.microsoft.com/office/powerpoint/2010/main" val="195359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this topic?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7772400" cy="3886200"/>
          </a:xfrm>
        </p:spPr>
        <p:txBody>
          <a:bodyPr/>
          <a:lstStyle/>
          <a:p>
            <a:r>
              <a:rPr lang="en-US" sz="2400" dirty="0"/>
              <a:t>Client</a:t>
            </a:r>
            <a:r>
              <a:rPr lang="en-US" sz="2400" dirty="0">
                <a:latin typeface="Arial"/>
              </a:rPr>
              <a:t>’</a:t>
            </a:r>
            <a:r>
              <a:rPr lang="en-US" sz="2400" dirty="0"/>
              <a:t>s Application Roadmap</a:t>
            </a:r>
          </a:p>
          <a:p>
            <a:pPr lvl="1"/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Reduction of cycle time for the document intake process.  Currently, it can take anywhere from a few days to a few weeks from the time the documents are received to when they are available to the client.</a:t>
            </a:r>
            <a:r>
              <a:rPr lang="ja-JP" altLang="en-US" sz="2200" dirty="0">
                <a:latin typeface="Arial"/>
              </a:rPr>
              <a:t>”</a:t>
            </a:r>
            <a:endParaRPr lang="en-US" sz="2200" dirty="0"/>
          </a:p>
          <a:p>
            <a:r>
              <a:rPr lang="en-US" sz="2400" dirty="0"/>
              <a:t>New York Times used </a:t>
            </a:r>
            <a:r>
              <a:rPr lang="en-US" sz="2400" dirty="0" err="1"/>
              <a:t>Hadoop</a:t>
            </a:r>
            <a:r>
              <a:rPr lang="en-US" sz="2400" dirty="0"/>
              <a:t>/</a:t>
            </a:r>
            <a:r>
              <a:rPr lang="en-US" sz="2400" dirty="0" err="1"/>
              <a:t>MapReduce</a:t>
            </a:r>
            <a:r>
              <a:rPr lang="en-US" sz="2400" dirty="0"/>
              <a:t> to convert pre-1980 articles that were TIFF images to PDF.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6407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 Theorem 2/2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● In other words, CAP can be expressed as "If the network is broken, your database won’t work"</a:t>
            </a:r>
          </a:p>
          <a:p>
            <a:pPr marL="0" indent="0">
              <a:buNone/>
            </a:pPr>
            <a:r>
              <a:rPr lang="en-US" dirty="0"/>
              <a:t> 	○ "won't work" = down OR inconsistent</a:t>
            </a:r>
          </a:p>
          <a:p>
            <a:pPr marL="0" indent="0">
              <a:buNone/>
            </a:pPr>
            <a:r>
              <a:rPr lang="en-US" dirty="0"/>
              <a:t>● In RDBMS we do not have P (network partitions)</a:t>
            </a:r>
          </a:p>
          <a:p>
            <a:pPr marL="0" indent="0">
              <a:buNone/>
            </a:pPr>
            <a:r>
              <a:rPr lang="en-US" dirty="0"/>
              <a:t>	○ Consistency and Availability are achieved</a:t>
            </a:r>
          </a:p>
          <a:p>
            <a:pPr marL="0" indent="0">
              <a:buNone/>
            </a:pPr>
            <a:r>
              <a:rPr lang="en-US" dirty="0"/>
              <a:t>● In </a:t>
            </a:r>
            <a:r>
              <a:rPr lang="en-US" dirty="0" err="1"/>
              <a:t>NoSQL</a:t>
            </a:r>
            <a:r>
              <a:rPr lang="en-US" dirty="0"/>
              <a:t> we want to have P</a:t>
            </a:r>
          </a:p>
          <a:p>
            <a:pPr marL="0" indent="0">
              <a:buNone/>
            </a:pPr>
            <a:r>
              <a:rPr lang="en-US" dirty="0"/>
              <a:t>	○ Need to select either C or A</a:t>
            </a:r>
          </a:p>
          <a:p>
            <a:pPr marL="0" indent="0">
              <a:buNone/>
            </a:pPr>
            <a:r>
              <a:rPr lang="en-US" dirty="0"/>
              <a:t>	○ Drop A -&gt; Accept waiting until data is consistent</a:t>
            </a:r>
          </a:p>
          <a:p>
            <a:pPr marL="0" indent="0">
              <a:buNone/>
            </a:pPr>
            <a:r>
              <a:rPr lang="en-US" dirty="0"/>
              <a:t>	○ Drop C -&gt; Accept getting inconsistent data 	  		sometimes</a:t>
            </a:r>
          </a:p>
        </p:txBody>
      </p:sp>
    </p:spTree>
    <p:extLst>
      <p:ext uri="{BB962C8B-B14F-4D97-AF65-F5344CB8AC3E}">
        <p14:creationId xmlns:p14="http://schemas.microsoft.com/office/powerpoint/2010/main" val="3848451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large_media_httpfarm5static_mevIk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6" r="-11236"/>
          <a:stretch>
            <a:fillRect/>
          </a:stretch>
        </p:blipFill>
        <p:spPr>
          <a:xfrm>
            <a:off x="-938791" y="0"/>
            <a:ext cx="10658029" cy="6022975"/>
          </a:xfrm>
        </p:spPr>
      </p:pic>
      <p:sp>
        <p:nvSpPr>
          <p:cNvPr id="5" name="TextBox 4"/>
          <p:cNvSpPr txBox="1"/>
          <p:nvPr/>
        </p:nvSpPr>
        <p:spPr>
          <a:xfrm>
            <a:off x="2128308" y="6023542"/>
            <a:ext cx="534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blog.nahurst.com</a:t>
            </a:r>
            <a:r>
              <a:rPr lang="en-US" dirty="0"/>
              <a:t>/visual-guide-to-</a:t>
            </a:r>
            <a:r>
              <a:rPr lang="en-US" dirty="0" err="1"/>
              <a:t>nosql</a:t>
            </a:r>
            <a:r>
              <a:rPr lang="en-US" dirty="0"/>
              <a:t>-systems</a:t>
            </a:r>
          </a:p>
        </p:txBody>
      </p:sp>
    </p:spTree>
    <p:extLst>
      <p:ext uri="{BB962C8B-B14F-4D97-AF65-F5344CB8AC3E}">
        <p14:creationId xmlns:p14="http://schemas.microsoft.com/office/powerpoint/2010/main" val="1620545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512763" y="333375"/>
            <a:ext cx="81184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200">
                <a:solidFill>
                  <a:srgbClr val="006633"/>
                </a:solidFill>
                <a:latin typeface="Garamond" charset="0"/>
              </a:rPr>
              <a:t>Availability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341313" indent="-341313" eaLnBrk="1" hangingPunct="1">
              <a:spcBef>
                <a:spcPts val="7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100"/>
              <a:t>Traditionally, thought of as the server/process available five 9’s (99.999 %).</a:t>
            </a:r>
          </a:p>
          <a:p>
            <a:pPr marL="341313" indent="-341313" eaLnBrk="1" hangingPunct="1">
              <a:spcBef>
                <a:spcPts val="7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100"/>
              <a:t>However, for large node system, at almost any point in time there’s a good chance that a node is either down or there is a network disruption among the nodes. </a:t>
            </a:r>
          </a:p>
          <a:p>
            <a:pPr marL="668338" lvl="1" indent="-325438" eaLnBrk="1" hangingPunct="1">
              <a:spcBef>
                <a:spcPts val="725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900"/>
              <a:t>Want a system that is resilient in the face of network disruption</a:t>
            </a:r>
          </a:p>
        </p:txBody>
      </p:sp>
    </p:spTree>
    <p:extLst>
      <p:ext uri="{BB962C8B-B14F-4D97-AF65-F5344CB8AC3E}">
        <p14:creationId xmlns:p14="http://schemas.microsoft.com/office/powerpoint/2010/main" val="23411804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72325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35" dirty="0"/>
              <a:t>CAP </a:t>
            </a:r>
            <a:r>
              <a:rPr spc="175" dirty="0"/>
              <a:t>theorem</a:t>
            </a:r>
            <a:r>
              <a:rPr spc="-740" dirty="0"/>
              <a:t> </a:t>
            </a:r>
            <a:r>
              <a:rPr spc="30" dirty="0"/>
              <a:t>for </a:t>
            </a:r>
            <a:r>
              <a:rPr spc="-245" dirty="0"/>
              <a:t>NoSQL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575" y="1460573"/>
            <a:ext cx="7797165" cy="153416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950" b="1" spc="-160" dirty="0">
                <a:solidFill>
                  <a:srgbClr val="2E2B1F"/>
                </a:solidFill>
                <a:latin typeface="Arial"/>
                <a:cs typeface="Arial"/>
              </a:rPr>
              <a:t>What the </a:t>
            </a:r>
            <a:r>
              <a:rPr sz="3950" b="1" spc="-575" dirty="0">
                <a:solidFill>
                  <a:srgbClr val="2E2B1F"/>
                </a:solidFill>
                <a:latin typeface="Arial"/>
                <a:cs typeface="Arial"/>
              </a:rPr>
              <a:t>CAP </a:t>
            </a:r>
            <a:r>
              <a:rPr sz="3950" b="1" spc="-195" dirty="0">
                <a:solidFill>
                  <a:srgbClr val="2E2B1F"/>
                </a:solidFill>
                <a:latin typeface="Arial"/>
                <a:cs typeface="Arial"/>
              </a:rPr>
              <a:t>theorem </a:t>
            </a:r>
            <a:r>
              <a:rPr sz="3950" b="1" spc="-200" dirty="0">
                <a:solidFill>
                  <a:srgbClr val="2E2B1F"/>
                </a:solidFill>
                <a:latin typeface="Arial"/>
                <a:cs typeface="Arial"/>
              </a:rPr>
              <a:t>really</a:t>
            </a:r>
            <a:r>
              <a:rPr sz="3950" b="1" spc="-7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3950" b="1" spc="-425" dirty="0">
                <a:solidFill>
                  <a:srgbClr val="2E2B1F"/>
                </a:solidFill>
                <a:latin typeface="Arial"/>
                <a:cs typeface="Arial"/>
              </a:rPr>
              <a:t>says:</a:t>
            </a:r>
            <a:endParaRPr sz="3950">
              <a:latin typeface="Arial"/>
              <a:cs typeface="Arial"/>
            </a:endParaRPr>
          </a:p>
          <a:p>
            <a:pPr marL="355600" marR="5080" indent="-228600">
              <a:lnSpc>
                <a:spcPct val="104800"/>
              </a:lnSpc>
              <a:spcBef>
                <a:spcPts val="540"/>
              </a:spcBef>
              <a:buClr>
                <a:srgbClr val="A9A47B"/>
              </a:buClr>
              <a:buChar char="•"/>
              <a:tabLst>
                <a:tab pos="422275" algn="l"/>
                <a:tab pos="422909" algn="l"/>
                <a:tab pos="4998720" algn="l"/>
              </a:tabLst>
            </a:pPr>
            <a:r>
              <a:rPr sz="2150" spc="-5" dirty="0">
                <a:solidFill>
                  <a:srgbClr val="2E2B1F"/>
                </a:solidFill>
                <a:latin typeface="Arial"/>
                <a:cs typeface="Arial"/>
              </a:rPr>
              <a:t>If </a:t>
            </a:r>
            <a:r>
              <a:rPr sz="2150" spc="-75" dirty="0">
                <a:solidFill>
                  <a:srgbClr val="2E2B1F"/>
                </a:solidFill>
                <a:latin typeface="Arial"/>
                <a:cs typeface="Arial"/>
              </a:rPr>
              <a:t>you </a:t>
            </a:r>
            <a:r>
              <a:rPr sz="2150" spc="-70" dirty="0">
                <a:solidFill>
                  <a:srgbClr val="2E2B1F"/>
                </a:solidFill>
                <a:latin typeface="Arial"/>
                <a:cs typeface="Arial"/>
              </a:rPr>
              <a:t>cannot </a:t>
            </a:r>
            <a:r>
              <a:rPr sz="2150" spc="30" dirty="0">
                <a:solidFill>
                  <a:srgbClr val="2E2B1F"/>
                </a:solidFill>
                <a:latin typeface="Arial"/>
                <a:cs typeface="Arial"/>
              </a:rPr>
              <a:t>limit </a:t>
            </a:r>
            <a:r>
              <a:rPr sz="2150" spc="-15" dirty="0">
                <a:solidFill>
                  <a:srgbClr val="2E2B1F"/>
                </a:solidFill>
                <a:latin typeface="Arial"/>
                <a:cs typeface="Arial"/>
              </a:rPr>
              <a:t>the </a:t>
            </a:r>
            <a:r>
              <a:rPr sz="2150" spc="-65" dirty="0">
                <a:solidFill>
                  <a:srgbClr val="2E2B1F"/>
                </a:solidFill>
                <a:latin typeface="Arial"/>
                <a:cs typeface="Arial"/>
              </a:rPr>
              <a:t>number</a:t>
            </a:r>
            <a:r>
              <a:rPr sz="2150" spc="-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5" dirty="0">
                <a:solidFill>
                  <a:srgbClr val="2E2B1F"/>
                </a:solidFill>
                <a:latin typeface="Arial"/>
                <a:cs typeface="Arial"/>
              </a:rPr>
              <a:t>of</a:t>
            </a:r>
            <a:r>
              <a:rPr sz="2150" spc="3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45" dirty="0">
                <a:solidFill>
                  <a:srgbClr val="2E2B1F"/>
                </a:solidFill>
                <a:latin typeface="Arial"/>
                <a:cs typeface="Arial"/>
              </a:rPr>
              <a:t>faults	</a:t>
            </a:r>
            <a:r>
              <a:rPr sz="2150" spc="-95" dirty="0">
                <a:solidFill>
                  <a:srgbClr val="2E2B1F"/>
                </a:solidFill>
                <a:latin typeface="Arial"/>
                <a:cs typeface="Arial"/>
              </a:rPr>
              <a:t>and requests </a:t>
            </a:r>
            <a:r>
              <a:rPr sz="2150" spc="-130" dirty="0">
                <a:solidFill>
                  <a:srgbClr val="2E2B1F"/>
                </a:solidFill>
                <a:latin typeface="Arial"/>
                <a:cs typeface="Arial"/>
              </a:rPr>
              <a:t>can </a:t>
            </a:r>
            <a:r>
              <a:rPr sz="2150" spc="-95" dirty="0">
                <a:solidFill>
                  <a:srgbClr val="2E2B1F"/>
                </a:solidFill>
                <a:latin typeface="Arial"/>
                <a:cs typeface="Arial"/>
              </a:rPr>
              <a:t>be  </a:t>
            </a:r>
            <a:r>
              <a:rPr sz="2150" spc="-50" dirty="0">
                <a:solidFill>
                  <a:srgbClr val="2E2B1F"/>
                </a:solidFill>
                <a:latin typeface="Arial"/>
                <a:cs typeface="Arial"/>
              </a:rPr>
              <a:t>directed </a:t>
            </a:r>
            <a:r>
              <a:rPr sz="2150" spc="40" dirty="0">
                <a:solidFill>
                  <a:srgbClr val="2E2B1F"/>
                </a:solidFill>
                <a:latin typeface="Arial"/>
                <a:cs typeface="Arial"/>
              </a:rPr>
              <a:t>to </a:t>
            </a:r>
            <a:r>
              <a:rPr sz="2150" spc="-130" dirty="0">
                <a:solidFill>
                  <a:srgbClr val="2E2B1F"/>
                </a:solidFill>
                <a:latin typeface="Arial"/>
                <a:cs typeface="Arial"/>
              </a:rPr>
              <a:t>any </a:t>
            </a:r>
            <a:r>
              <a:rPr sz="2150" spc="-100" dirty="0">
                <a:solidFill>
                  <a:srgbClr val="2E2B1F"/>
                </a:solidFill>
                <a:latin typeface="Arial"/>
                <a:cs typeface="Arial"/>
              </a:rPr>
              <a:t>server </a:t>
            </a:r>
            <a:r>
              <a:rPr sz="2150" spc="-95" dirty="0">
                <a:solidFill>
                  <a:srgbClr val="2E2B1F"/>
                </a:solidFill>
                <a:latin typeface="Arial"/>
                <a:cs typeface="Arial"/>
              </a:rPr>
              <a:t>and </a:t>
            </a:r>
            <a:r>
              <a:rPr sz="2150" spc="-80" dirty="0">
                <a:solidFill>
                  <a:srgbClr val="2E2B1F"/>
                </a:solidFill>
                <a:latin typeface="Arial"/>
                <a:cs typeface="Arial"/>
              </a:rPr>
              <a:t>you </a:t>
            </a:r>
            <a:r>
              <a:rPr sz="2150" spc="-65" dirty="0">
                <a:solidFill>
                  <a:srgbClr val="2E2B1F"/>
                </a:solidFill>
                <a:latin typeface="Arial"/>
                <a:cs typeface="Arial"/>
              </a:rPr>
              <a:t>insist on </a:t>
            </a:r>
            <a:r>
              <a:rPr sz="2150" spc="-100" dirty="0">
                <a:solidFill>
                  <a:srgbClr val="2E2B1F"/>
                </a:solidFill>
                <a:latin typeface="Arial"/>
                <a:cs typeface="Arial"/>
              </a:rPr>
              <a:t>serving </a:t>
            </a:r>
            <a:r>
              <a:rPr sz="2150" spc="-95" dirty="0">
                <a:solidFill>
                  <a:srgbClr val="2E2B1F"/>
                </a:solidFill>
                <a:latin typeface="Arial"/>
                <a:cs typeface="Arial"/>
              </a:rPr>
              <a:t>every </a:t>
            </a:r>
            <a:r>
              <a:rPr sz="2150" spc="-80" dirty="0">
                <a:solidFill>
                  <a:srgbClr val="2E2B1F"/>
                </a:solidFill>
                <a:latin typeface="Arial"/>
                <a:cs typeface="Arial"/>
              </a:rPr>
              <a:t>request</a:t>
            </a:r>
            <a:r>
              <a:rPr sz="2150" spc="17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80" dirty="0">
                <a:solidFill>
                  <a:srgbClr val="2E2B1F"/>
                </a:solidFill>
                <a:latin typeface="Arial"/>
                <a:cs typeface="Arial"/>
              </a:rPr>
              <a:t>you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9792" y="2970847"/>
            <a:ext cx="529653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90" dirty="0">
                <a:solidFill>
                  <a:srgbClr val="2E2B1F"/>
                </a:solidFill>
                <a:latin typeface="Arial"/>
                <a:cs typeface="Arial"/>
              </a:rPr>
              <a:t>receive </a:t>
            </a:r>
            <a:r>
              <a:rPr sz="2150" spc="-35" dirty="0">
                <a:solidFill>
                  <a:srgbClr val="2E2B1F"/>
                </a:solidFill>
                <a:latin typeface="Arial"/>
                <a:cs typeface="Arial"/>
              </a:rPr>
              <a:t>then </a:t>
            </a:r>
            <a:r>
              <a:rPr sz="2150" spc="-80" dirty="0">
                <a:solidFill>
                  <a:srgbClr val="2E2B1F"/>
                </a:solidFill>
                <a:latin typeface="Arial"/>
                <a:cs typeface="Arial"/>
              </a:rPr>
              <a:t>you </a:t>
            </a:r>
            <a:r>
              <a:rPr sz="2150" spc="-70" dirty="0">
                <a:solidFill>
                  <a:srgbClr val="2E2B1F"/>
                </a:solidFill>
                <a:latin typeface="Arial"/>
                <a:cs typeface="Arial"/>
              </a:rPr>
              <a:t>cannot </a:t>
            </a:r>
            <a:r>
              <a:rPr sz="2150" spc="-95" dirty="0">
                <a:solidFill>
                  <a:srgbClr val="2E2B1F"/>
                </a:solidFill>
                <a:latin typeface="Arial"/>
                <a:cs typeface="Arial"/>
              </a:rPr>
              <a:t>possibly be</a:t>
            </a:r>
            <a:r>
              <a:rPr sz="2150" spc="-16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75" dirty="0">
                <a:solidFill>
                  <a:srgbClr val="2E2B1F"/>
                </a:solidFill>
                <a:latin typeface="Arial"/>
                <a:cs typeface="Arial"/>
              </a:rPr>
              <a:t>consistent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575" y="3903811"/>
            <a:ext cx="7437755" cy="155130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3950" b="1" spc="-250" dirty="0">
                <a:solidFill>
                  <a:srgbClr val="2E2B1F"/>
                </a:solidFill>
                <a:latin typeface="Arial"/>
                <a:cs typeface="Arial"/>
              </a:rPr>
              <a:t>How </a:t>
            </a:r>
            <a:r>
              <a:rPr sz="3950" b="1" spc="-30" dirty="0">
                <a:solidFill>
                  <a:srgbClr val="2E2B1F"/>
                </a:solidFill>
                <a:latin typeface="Arial"/>
                <a:cs typeface="Arial"/>
              </a:rPr>
              <a:t>it </a:t>
            </a:r>
            <a:r>
              <a:rPr sz="3950" b="1" spc="-365" dirty="0">
                <a:solidFill>
                  <a:srgbClr val="2E2B1F"/>
                </a:solidFill>
                <a:latin typeface="Arial"/>
                <a:cs typeface="Arial"/>
              </a:rPr>
              <a:t>is</a:t>
            </a:r>
            <a:r>
              <a:rPr sz="3950" b="1" spc="-27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3950" b="1" spc="-190" dirty="0">
                <a:solidFill>
                  <a:srgbClr val="2E2B1F"/>
                </a:solidFill>
                <a:latin typeface="Arial"/>
                <a:cs typeface="Arial"/>
              </a:rPr>
              <a:t>interpreted:</a:t>
            </a:r>
            <a:endParaRPr sz="3950">
              <a:latin typeface="Arial"/>
              <a:cs typeface="Arial"/>
            </a:endParaRPr>
          </a:p>
          <a:p>
            <a:pPr marL="355600" marR="5080" indent="-228600">
              <a:lnSpc>
                <a:spcPct val="101800"/>
              </a:lnSpc>
              <a:spcBef>
                <a:spcPts val="695"/>
              </a:spcBef>
              <a:buClr>
                <a:srgbClr val="A9A47B"/>
              </a:buClr>
              <a:buChar char="•"/>
              <a:tabLst>
                <a:tab pos="355600" algn="l"/>
                <a:tab pos="356235" algn="l"/>
              </a:tabLst>
            </a:pPr>
            <a:r>
              <a:rPr sz="2150" spc="-225" dirty="0">
                <a:solidFill>
                  <a:srgbClr val="2E2B1F"/>
                </a:solidFill>
                <a:latin typeface="Arial"/>
                <a:cs typeface="Arial"/>
              </a:rPr>
              <a:t>You </a:t>
            </a:r>
            <a:r>
              <a:rPr sz="2150" spc="-65" dirty="0">
                <a:solidFill>
                  <a:srgbClr val="2E2B1F"/>
                </a:solidFill>
                <a:latin typeface="Arial"/>
                <a:cs typeface="Arial"/>
              </a:rPr>
              <a:t>must </a:t>
            </a:r>
            <a:r>
              <a:rPr sz="2150" spc="-110" dirty="0">
                <a:solidFill>
                  <a:srgbClr val="2E2B1F"/>
                </a:solidFill>
                <a:latin typeface="Arial"/>
                <a:cs typeface="Arial"/>
              </a:rPr>
              <a:t>always </a:t>
            </a:r>
            <a:r>
              <a:rPr sz="2150" spc="-85" dirty="0">
                <a:solidFill>
                  <a:srgbClr val="2E2B1F"/>
                </a:solidFill>
                <a:latin typeface="Arial"/>
                <a:cs typeface="Arial"/>
              </a:rPr>
              <a:t>give </a:t>
            </a:r>
            <a:r>
              <a:rPr sz="2150" spc="-75" dirty="0">
                <a:solidFill>
                  <a:srgbClr val="2E2B1F"/>
                </a:solidFill>
                <a:latin typeface="Arial"/>
                <a:cs typeface="Arial"/>
              </a:rPr>
              <a:t>something </a:t>
            </a:r>
            <a:r>
              <a:rPr sz="2150" spc="-55" dirty="0">
                <a:solidFill>
                  <a:srgbClr val="2E2B1F"/>
                </a:solidFill>
                <a:latin typeface="Arial"/>
                <a:cs typeface="Arial"/>
              </a:rPr>
              <a:t>up: </a:t>
            </a:r>
            <a:r>
              <a:rPr sz="2150" spc="-114" dirty="0">
                <a:solidFill>
                  <a:srgbClr val="2E2B1F"/>
                </a:solidFill>
                <a:latin typeface="Arial"/>
                <a:cs typeface="Arial"/>
              </a:rPr>
              <a:t>consistency, </a:t>
            </a:r>
            <a:r>
              <a:rPr sz="2150" spc="-35" dirty="0">
                <a:solidFill>
                  <a:srgbClr val="2E2B1F"/>
                </a:solidFill>
                <a:latin typeface="Arial"/>
                <a:cs typeface="Arial"/>
              </a:rPr>
              <a:t>availability </a:t>
            </a:r>
            <a:r>
              <a:rPr sz="2150" spc="-15" dirty="0">
                <a:solidFill>
                  <a:srgbClr val="2E2B1F"/>
                </a:solidFill>
                <a:latin typeface="Arial"/>
                <a:cs typeface="Arial"/>
              </a:rPr>
              <a:t>or  </a:t>
            </a:r>
            <a:r>
              <a:rPr sz="2150" spc="-70" dirty="0">
                <a:solidFill>
                  <a:srgbClr val="2E2B1F"/>
                </a:solidFill>
                <a:latin typeface="Arial"/>
                <a:cs typeface="Arial"/>
              </a:rPr>
              <a:t>tolerance </a:t>
            </a:r>
            <a:r>
              <a:rPr sz="2150" spc="40" dirty="0">
                <a:solidFill>
                  <a:srgbClr val="2E2B1F"/>
                </a:solidFill>
                <a:latin typeface="Arial"/>
                <a:cs typeface="Arial"/>
              </a:rPr>
              <a:t>to </a:t>
            </a:r>
            <a:r>
              <a:rPr sz="2150" spc="-35" dirty="0">
                <a:solidFill>
                  <a:srgbClr val="2E2B1F"/>
                </a:solidFill>
                <a:latin typeface="Arial"/>
                <a:cs typeface="Arial"/>
              </a:rPr>
              <a:t>failure </a:t>
            </a:r>
            <a:r>
              <a:rPr sz="2150" spc="-95" dirty="0">
                <a:solidFill>
                  <a:srgbClr val="2E2B1F"/>
                </a:solidFill>
                <a:latin typeface="Arial"/>
                <a:cs typeface="Arial"/>
              </a:rPr>
              <a:t>and</a:t>
            </a:r>
            <a:r>
              <a:rPr sz="2150" spc="-204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50" dirty="0">
                <a:solidFill>
                  <a:srgbClr val="2E2B1F"/>
                </a:solidFill>
                <a:latin typeface="Arial"/>
                <a:cs typeface="Arial"/>
              </a:rPr>
              <a:t>reconfiguration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71635" y="5798820"/>
            <a:ext cx="9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2579" y="3189922"/>
            <a:ext cx="91059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30" dirty="0">
                <a:solidFill>
                  <a:srgbClr val="2E2B1F"/>
                </a:solidFill>
                <a:latin typeface="Arial"/>
                <a:cs typeface="Arial"/>
              </a:rPr>
              <a:t>Eric </a:t>
            </a:r>
            <a:r>
              <a:rPr sz="950" spc="-35" dirty="0">
                <a:solidFill>
                  <a:srgbClr val="2E2B1F"/>
                </a:solidFill>
                <a:latin typeface="Arial"/>
                <a:cs typeface="Arial"/>
              </a:rPr>
              <a:t>Brewer</a:t>
            </a:r>
            <a:r>
              <a:rPr sz="950" spc="-15" dirty="0">
                <a:solidFill>
                  <a:srgbClr val="2E2B1F"/>
                </a:solidFill>
                <a:latin typeface="Arial"/>
                <a:cs typeface="Arial"/>
              </a:rPr>
              <a:t> 2001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00900" y="3429000"/>
            <a:ext cx="838200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4183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support SQL</a:t>
            </a:r>
          </a:p>
          <a:p>
            <a:r>
              <a:rPr lang="en-US" dirty="0"/>
              <a:t>Some other form of query language</a:t>
            </a:r>
          </a:p>
          <a:p>
            <a:pPr lvl="1"/>
            <a:r>
              <a:rPr lang="en-US" dirty="0" err="1"/>
              <a:t>CouchDB</a:t>
            </a:r>
            <a:r>
              <a:rPr lang="en-US" dirty="0"/>
              <a:t> uses JSON to store data, JavaScript as its query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45947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6. No Joins</a:t>
            </a:r>
          </a:p>
        </p:txBody>
      </p:sp>
    </p:spTree>
    <p:extLst>
      <p:ext uri="{BB962C8B-B14F-4D97-AF65-F5344CB8AC3E}">
        <p14:creationId xmlns:p14="http://schemas.microsoft.com/office/powerpoint/2010/main" val="861763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Low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Cheap commodity servers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8690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8. Easy Implementation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668" y="4739951"/>
            <a:ext cx="8533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Schema flexibility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/>
              <a:t>Less complicated relationships unlike in RDBMS</a:t>
            </a:r>
          </a:p>
        </p:txBody>
      </p:sp>
    </p:spTree>
    <p:extLst>
      <p:ext uri="{BB962C8B-B14F-4D97-AF65-F5344CB8AC3E}">
        <p14:creationId xmlns:p14="http://schemas.microsoft.com/office/powerpoint/2010/main" val="1370803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391414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60" dirty="0"/>
              <a:t>Sharding </a:t>
            </a:r>
            <a:r>
              <a:rPr spc="-40" dirty="0"/>
              <a:t>of</a:t>
            </a:r>
            <a:r>
              <a:rPr spc="-885" dirty="0"/>
              <a:t> </a:t>
            </a:r>
            <a:r>
              <a:rPr spc="200" dirty="0"/>
              <a:t>data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0875" y="1616392"/>
            <a:ext cx="7197725" cy="224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4800"/>
              </a:lnSpc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E2B1F"/>
                </a:solidFill>
                <a:latin typeface="Arial"/>
                <a:cs typeface="Arial"/>
              </a:rPr>
              <a:t>Distributes </a:t>
            </a:r>
            <a:r>
              <a:rPr sz="2150" spc="-155" dirty="0">
                <a:solidFill>
                  <a:srgbClr val="2E2B1F"/>
                </a:solidFill>
                <a:latin typeface="Arial"/>
                <a:cs typeface="Arial"/>
              </a:rPr>
              <a:t>a </a:t>
            </a:r>
            <a:r>
              <a:rPr sz="2150" spc="-90" dirty="0">
                <a:solidFill>
                  <a:srgbClr val="2E2B1F"/>
                </a:solidFill>
                <a:latin typeface="Arial"/>
                <a:cs typeface="Arial"/>
              </a:rPr>
              <a:t>single </a:t>
            </a:r>
            <a:r>
              <a:rPr sz="2150" spc="-70" dirty="0">
                <a:solidFill>
                  <a:srgbClr val="2E2B1F"/>
                </a:solidFill>
                <a:latin typeface="Arial"/>
                <a:cs typeface="Arial"/>
              </a:rPr>
              <a:t>logical </a:t>
            </a:r>
            <a:r>
              <a:rPr sz="2150" spc="-105" dirty="0">
                <a:solidFill>
                  <a:srgbClr val="2E2B1F"/>
                </a:solidFill>
                <a:latin typeface="Arial"/>
                <a:cs typeface="Arial"/>
              </a:rPr>
              <a:t>database </a:t>
            </a:r>
            <a:r>
              <a:rPr sz="2150" spc="-125" dirty="0">
                <a:solidFill>
                  <a:srgbClr val="2E2B1F"/>
                </a:solidFill>
                <a:latin typeface="Arial"/>
                <a:cs typeface="Arial"/>
              </a:rPr>
              <a:t>system </a:t>
            </a:r>
            <a:r>
              <a:rPr sz="2150" spc="-145" dirty="0">
                <a:solidFill>
                  <a:srgbClr val="2E2B1F"/>
                </a:solidFill>
                <a:latin typeface="Arial"/>
                <a:cs typeface="Arial"/>
              </a:rPr>
              <a:t>across </a:t>
            </a:r>
            <a:r>
              <a:rPr sz="2150" spc="-155" dirty="0">
                <a:solidFill>
                  <a:srgbClr val="2E2B1F"/>
                </a:solidFill>
                <a:latin typeface="Arial"/>
                <a:cs typeface="Arial"/>
              </a:rPr>
              <a:t>a </a:t>
            </a:r>
            <a:r>
              <a:rPr sz="2150" spc="-65" dirty="0">
                <a:solidFill>
                  <a:srgbClr val="2E2B1F"/>
                </a:solidFill>
                <a:latin typeface="Arial"/>
                <a:cs typeface="Arial"/>
              </a:rPr>
              <a:t>cluster </a:t>
            </a:r>
            <a:r>
              <a:rPr sz="2150" spc="-5" dirty="0">
                <a:solidFill>
                  <a:srgbClr val="2E2B1F"/>
                </a:solidFill>
                <a:latin typeface="Arial"/>
                <a:cs typeface="Arial"/>
              </a:rPr>
              <a:t>of  </a:t>
            </a:r>
            <a:r>
              <a:rPr sz="2150" spc="-110" dirty="0">
                <a:solidFill>
                  <a:srgbClr val="2E2B1F"/>
                </a:solidFill>
                <a:latin typeface="Arial"/>
                <a:cs typeface="Arial"/>
              </a:rPr>
              <a:t>machines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sz="2150" spc="-190" dirty="0">
                <a:solidFill>
                  <a:srgbClr val="2E2B1F"/>
                </a:solidFill>
                <a:latin typeface="Arial"/>
                <a:cs typeface="Arial"/>
              </a:rPr>
              <a:t>Uses </a:t>
            </a:r>
            <a:r>
              <a:rPr sz="2150" spc="-114" dirty="0">
                <a:solidFill>
                  <a:srgbClr val="2E2B1F"/>
                </a:solidFill>
                <a:latin typeface="Arial"/>
                <a:cs typeface="Arial"/>
              </a:rPr>
              <a:t>range-based </a:t>
            </a:r>
            <a:r>
              <a:rPr sz="2150" spc="-15" dirty="0">
                <a:solidFill>
                  <a:srgbClr val="2E2B1F"/>
                </a:solidFill>
                <a:latin typeface="Arial"/>
                <a:cs typeface="Arial"/>
              </a:rPr>
              <a:t>partitioning </a:t>
            </a:r>
            <a:r>
              <a:rPr sz="2150" spc="40" dirty="0">
                <a:solidFill>
                  <a:srgbClr val="2E2B1F"/>
                </a:solidFill>
                <a:latin typeface="Arial"/>
                <a:cs typeface="Arial"/>
              </a:rPr>
              <a:t>to </a:t>
            </a:r>
            <a:r>
              <a:rPr sz="2150" spc="-20" dirty="0">
                <a:solidFill>
                  <a:srgbClr val="2E2B1F"/>
                </a:solidFill>
                <a:latin typeface="Arial"/>
                <a:cs typeface="Arial"/>
              </a:rPr>
              <a:t>distribute </a:t>
            </a:r>
            <a:r>
              <a:rPr sz="2150" spc="-85" dirty="0">
                <a:solidFill>
                  <a:srgbClr val="2E2B1F"/>
                </a:solidFill>
                <a:latin typeface="Arial"/>
                <a:cs typeface="Arial"/>
              </a:rPr>
              <a:t>documents</a:t>
            </a:r>
            <a:r>
              <a:rPr sz="2150" spc="-254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135" dirty="0">
                <a:solidFill>
                  <a:srgbClr val="2E2B1F"/>
                </a:solidFill>
                <a:latin typeface="Arial"/>
                <a:cs typeface="Arial"/>
              </a:rPr>
              <a:t>based</a:t>
            </a:r>
            <a:endParaRPr sz="21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5" dirty="0">
                <a:solidFill>
                  <a:srgbClr val="2E2B1F"/>
                </a:solidFill>
                <a:latin typeface="Arial"/>
                <a:cs typeface="Arial"/>
              </a:rPr>
              <a:t>on </a:t>
            </a:r>
            <a:r>
              <a:rPr sz="2150" spc="-155" dirty="0">
                <a:solidFill>
                  <a:srgbClr val="2E2B1F"/>
                </a:solidFill>
                <a:latin typeface="Arial"/>
                <a:cs typeface="Arial"/>
              </a:rPr>
              <a:t>a </a:t>
            </a:r>
            <a:r>
              <a:rPr sz="2150" spc="-85" dirty="0">
                <a:solidFill>
                  <a:srgbClr val="2E2B1F"/>
                </a:solidFill>
                <a:latin typeface="Arial"/>
                <a:cs typeface="Arial"/>
              </a:rPr>
              <a:t>specific </a:t>
            </a:r>
            <a:r>
              <a:rPr sz="2150" spc="-105" dirty="0">
                <a:solidFill>
                  <a:srgbClr val="2E2B1F"/>
                </a:solidFill>
                <a:latin typeface="Arial"/>
                <a:cs typeface="Arial"/>
              </a:rPr>
              <a:t>shard</a:t>
            </a:r>
            <a:r>
              <a:rPr sz="2150" spc="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140" dirty="0">
                <a:solidFill>
                  <a:srgbClr val="2E2B1F"/>
                </a:solidFill>
                <a:latin typeface="Arial"/>
                <a:cs typeface="Arial"/>
              </a:rPr>
              <a:t>key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sz="2150" spc="-45" dirty="0">
                <a:solidFill>
                  <a:srgbClr val="2E2B1F"/>
                </a:solidFill>
                <a:latin typeface="Arial"/>
                <a:cs typeface="Arial"/>
              </a:rPr>
              <a:t>Automatically </a:t>
            </a:r>
            <a:r>
              <a:rPr sz="2150" spc="-125" dirty="0">
                <a:solidFill>
                  <a:srgbClr val="2E2B1F"/>
                </a:solidFill>
                <a:latin typeface="Arial"/>
                <a:cs typeface="Arial"/>
              </a:rPr>
              <a:t>balances </a:t>
            </a:r>
            <a:r>
              <a:rPr sz="2150" spc="-15" dirty="0">
                <a:solidFill>
                  <a:srgbClr val="2E2B1F"/>
                </a:solidFill>
                <a:latin typeface="Arial"/>
                <a:cs typeface="Arial"/>
              </a:rPr>
              <a:t>the </a:t>
            </a:r>
            <a:r>
              <a:rPr sz="2150" spc="-60" dirty="0">
                <a:solidFill>
                  <a:srgbClr val="2E2B1F"/>
                </a:solidFill>
                <a:latin typeface="Arial"/>
                <a:cs typeface="Arial"/>
              </a:rPr>
              <a:t>data </a:t>
            </a:r>
            <a:r>
              <a:rPr sz="2150" spc="-110" dirty="0">
                <a:solidFill>
                  <a:srgbClr val="2E2B1F"/>
                </a:solidFill>
                <a:latin typeface="Arial"/>
                <a:cs typeface="Arial"/>
              </a:rPr>
              <a:t>associated </a:t>
            </a:r>
            <a:r>
              <a:rPr sz="2150" spc="30" dirty="0">
                <a:solidFill>
                  <a:srgbClr val="2E2B1F"/>
                </a:solidFill>
                <a:latin typeface="Arial"/>
                <a:cs typeface="Arial"/>
              </a:rPr>
              <a:t>with </a:t>
            </a:r>
            <a:r>
              <a:rPr sz="2150" spc="-135" dirty="0">
                <a:solidFill>
                  <a:srgbClr val="2E2B1F"/>
                </a:solidFill>
                <a:latin typeface="Arial"/>
                <a:cs typeface="Arial"/>
              </a:rPr>
              <a:t>each</a:t>
            </a:r>
            <a:r>
              <a:rPr sz="2150" spc="-4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105" dirty="0">
                <a:solidFill>
                  <a:srgbClr val="2E2B1F"/>
                </a:solidFill>
                <a:latin typeface="Arial"/>
                <a:cs typeface="Arial"/>
              </a:rPr>
              <a:t>shard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sz="2150" spc="-215" dirty="0">
                <a:solidFill>
                  <a:srgbClr val="2E2B1F"/>
                </a:solidFill>
                <a:latin typeface="Arial"/>
                <a:cs typeface="Arial"/>
              </a:rPr>
              <a:t>Can </a:t>
            </a:r>
            <a:r>
              <a:rPr sz="2150" spc="-95" dirty="0">
                <a:solidFill>
                  <a:srgbClr val="2E2B1F"/>
                </a:solidFill>
                <a:latin typeface="Arial"/>
                <a:cs typeface="Arial"/>
              </a:rPr>
              <a:t>be </a:t>
            </a:r>
            <a:r>
              <a:rPr sz="2150" spc="-30" dirty="0">
                <a:solidFill>
                  <a:srgbClr val="2E2B1F"/>
                </a:solidFill>
                <a:latin typeface="Arial"/>
                <a:cs typeface="Arial"/>
              </a:rPr>
              <a:t>turned </a:t>
            </a:r>
            <a:r>
              <a:rPr sz="2150" spc="-65" dirty="0">
                <a:solidFill>
                  <a:srgbClr val="2E2B1F"/>
                </a:solidFill>
                <a:latin typeface="Arial"/>
                <a:cs typeface="Arial"/>
              </a:rPr>
              <a:t>on </a:t>
            </a:r>
            <a:r>
              <a:rPr sz="2150" spc="-90" dirty="0">
                <a:solidFill>
                  <a:srgbClr val="2E2B1F"/>
                </a:solidFill>
                <a:latin typeface="Arial"/>
                <a:cs typeface="Arial"/>
              </a:rPr>
              <a:t>and </a:t>
            </a:r>
            <a:r>
              <a:rPr sz="2150" spc="15" dirty="0">
                <a:solidFill>
                  <a:srgbClr val="2E2B1F"/>
                </a:solidFill>
                <a:latin typeface="Arial"/>
                <a:cs typeface="Arial"/>
              </a:rPr>
              <a:t>off </a:t>
            </a:r>
            <a:r>
              <a:rPr sz="2150" spc="-60" dirty="0">
                <a:solidFill>
                  <a:srgbClr val="2E2B1F"/>
                </a:solidFill>
                <a:latin typeface="Arial"/>
                <a:cs typeface="Arial"/>
              </a:rPr>
              <a:t>per </a:t>
            </a:r>
            <a:r>
              <a:rPr sz="2150" spc="-45" dirty="0">
                <a:solidFill>
                  <a:srgbClr val="2E2B1F"/>
                </a:solidFill>
                <a:latin typeface="Arial"/>
                <a:cs typeface="Arial"/>
              </a:rPr>
              <a:t>collection</a:t>
            </a:r>
            <a:r>
              <a:rPr sz="2150" spc="-2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45" dirty="0">
                <a:solidFill>
                  <a:srgbClr val="2E2B1F"/>
                </a:solidFill>
                <a:latin typeface="Arial"/>
                <a:cs typeface="Arial"/>
              </a:rPr>
              <a:t>(table)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71635" y="5798820"/>
            <a:ext cx="9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488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287718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0" dirty="0"/>
              <a:t>Replica</a:t>
            </a:r>
            <a:r>
              <a:rPr spc="-530" dirty="0"/>
              <a:t> </a:t>
            </a:r>
            <a:r>
              <a:rPr spc="50" dirty="0"/>
              <a:t>Sets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0875" y="1263249"/>
            <a:ext cx="3964304" cy="476694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Clr>
                <a:srgbClr val="A9A47B"/>
              </a:buClr>
              <a:buChar char="•"/>
              <a:tabLst>
                <a:tab pos="241935" algn="l"/>
              </a:tabLst>
            </a:pPr>
            <a:r>
              <a:rPr sz="2750" spc="-180" dirty="0">
                <a:solidFill>
                  <a:srgbClr val="2E2B1F"/>
                </a:solidFill>
                <a:latin typeface="Arial"/>
                <a:cs typeface="Arial"/>
              </a:rPr>
              <a:t>Redundancy </a:t>
            </a:r>
            <a:r>
              <a:rPr sz="2750" spc="-125" dirty="0">
                <a:solidFill>
                  <a:srgbClr val="2E2B1F"/>
                </a:solidFill>
                <a:latin typeface="Arial"/>
                <a:cs typeface="Arial"/>
              </a:rPr>
              <a:t>and</a:t>
            </a:r>
            <a:r>
              <a:rPr sz="2750" spc="-30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750" spc="-125" dirty="0">
                <a:solidFill>
                  <a:srgbClr val="2E2B1F"/>
                </a:solidFill>
                <a:latin typeface="Arial"/>
                <a:cs typeface="Arial"/>
              </a:rPr>
              <a:t>Failover</a:t>
            </a:r>
            <a:endParaRPr sz="2750">
              <a:latin typeface="Arial"/>
              <a:cs typeface="Arial"/>
            </a:endParaRPr>
          </a:p>
          <a:p>
            <a:pPr marL="241300" marR="1030605" indent="-228600">
              <a:lnSpc>
                <a:spcPct val="101200"/>
              </a:lnSpc>
              <a:spcBef>
                <a:spcPts val="715"/>
              </a:spcBef>
              <a:buClr>
                <a:srgbClr val="A9A47B"/>
              </a:buClr>
              <a:buChar char="•"/>
              <a:tabLst>
                <a:tab pos="241935" algn="l"/>
              </a:tabLst>
            </a:pPr>
            <a:r>
              <a:rPr sz="2750" spc="-190" dirty="0">
                <a:solidFill>
                  <a:srgbClr val="2E2B1F"/>
                </a:solidFill>
                <a:latin typeface="Arial"/>
                <a:cs typeface="Arial"/>
              </a:rPr>
              <a:t>Zero </a:t>
            </a:r>
            <a:r>
              <a:rPr sz="2750" spc="-50" dirty="0">
                <a:solidFill>
                  <a:srgbClr val="2E2B1F"/>
                </a:solidFill>
                <a:latin typeface="Arial"/>
                <a:cs typeface="Arial"/>
              </a:rPr>
              <a:t>downtime </a:t>
            </a:r>
            <a:r>
              <a:rPr sz="2750" spc="-5" dirty="0">
                <a:solidFill>
                  <a:srgbClr val="2E2B1F"/>
                </a:solidFill>
                <a:latin typeface="Arial"/>
                <a:cs typeface="Arial"/>
              </a:rPr>
              <a:t>for  </a:t>
            </a:r>
            <a:r>
              <a:rPr sz="2750" spc="-160" dirty="0">
                <a:solidFill>
                  <a:srgbClr val="2E2B1F"/>
                </a:solidFill>
                <a:latin typeface="Arial"/>
                <a:cs typeface="Arial"/>
              </a:rPr>
              <a:t>upgrades </a:t>
            </a:r>
            <a:r>
              <a:rPr sz="2750" spc="-125" dirty="0">
                <a:solidFill>
                  <a:srgbClr val="2E2B1F"/>
                </a:solidFill>
                <a:latin typeface="Arial"/>
                <a:cs typeface="Arial"/>
              </a:rPr>
              <a:t>and  </a:t>
            </a:r>
            <a:r>
              <a:rPr sz="2750" spc="-105" dirty="0">
                <a:solidFill>
                  <a:srgbClr val="2E2B1F"/>
                </a:solidFill>
                <a:latin typeface="Arial"/>
                <a:cs typeface="Arial"/>
              </a:rPr>
              <a:t>maintenance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A9A47B"/>
              </a:buClr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670"/>
              </a:spcBef>
              <a:buClr>
                <a:srgbClr val="A9A47B"/>
              </a:buClr>
              <a:buChar char="•"/>
              <a:tabLst>
                <a:tab pos="241935" algn="l"/>
              </a:tabLst>
            </a:pPr>
            <a:r>
              <a:rPr sz="2750" spc="-5" dirty="0">
                <a:solidFill>
                  <a:srgbClr val="2E2B1F"/>
                </a:solidFill>
                <a:latin typeface="Arial"/>
                <a:cs typeface="Arial"/>
              </a:rPr>
              <a:t>Master-slave</a:t>
            </a:r>
            <a:r>
              <a:rPr sz="2750" spc="2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750" spc="-15" dirty="0">
                <a:solidFill>
                  <a:srgbClr val="2E2B1F"/>
                </a:solidFill>
                <a:latin typeface="Arial"/>
                <a:cs typeface="Arial"/>
              </a:rPr>
              <a:t>replication</a:t>
            </a:r>
            <a:endParaRPr sz="2750">
              <a:latin typeface="Arial"/>
              <a:cs typeface="Arial"/>
            </a:endParaRPr>
          </a:p>
          <a:p>
            <a:pPr marL="641985" lvl="1" indent="-28638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Char char="•"/>
              <a:tabLst>
                <a:tab pos="641350" algn="l"/>
                <a:tab pos="641985" algn="l"/>
              </a:tabLst>
            </a:pPr>
            <a:r>
              <a:rPr sz="2400" spc="-10" dirty="0">
                <a:solidFill>
                  <a:srgbClr val="2E2B1F"/>
                </a:solidFill>
                <a:latin typeface="Arial"/>
                <a:cs typeface="Arial"/>
              </a:rPr>
              <a:t>Strong</a:t>
            </a:r>
            <a:r>
              <a:rPr sz="2400" spc="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Arial"/>
                <a:cs typeface="Arial"/>
              </a:rPr>
              <a:t>Consistency</a:t>
            </a:r>
            <a:endParaRPr sz="2400">
              <a:latin typeface="Arial"/>
              <a:cs typeface="Arial"/>
            </a:endParaRPr>
          </a:p>
          <a:p>
            <a:pPr marL="641985" lvl="1" indent="-286385">
              <a:lnSpc>
                <a:spcPct val="100000"/>
              </a:lnSpc>
              <a:spcBef>
                <a:spcPts val="650"/>
              </a:spcBef>
              <a:buClr>
                <a:srgbClr val="9CBDBC"/>
              </a:buClr>
              <a:buChar char="•"/>
              <a:tabLst>
                <a:tab pos="641350" algn="l"/>
                <a:tab pos="641985" algn="l"/>
              </a:tabLst>
            </a:pPr>
            <a:r>
              <a:rPr sz="2400" spc="-40" dirty="0">
                <a:solidFill>
                  <a:srgbClr val="2E2B1F"/>
                </a:solidFill>
                <a:latin typeface="Arial"/>
                <a:cs typeface="Arial"/>
              </a:rPr>
              <a:t>Delayed</a:t>
            </a:r>
            <a:r>
              <a:rPr sz="2400" spc="229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Arial"/>
                <a:cs typeface="Arial"/>
              </a:rPr>
              <a:t>Consistency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CBDBC"/>
              </a:buClr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Char char="•"/>
              <a:tabLst>
                <a:tab pos="241935" algn="l"/>
              </a:tabLst>
            </a:pPr>
            <a:r>
              <a:rPr sz="2750" spc="-135" dirty="0">
                <a:solidFill>
                  <a:srgbClr val="2E2B1F"/>
                </a:solidFill>
                <a:latin typeface="Arial"/>
                <a:cs typeface="Arial"/>
              </a:rPr>
              <a:t>Geospatial</a:t>
            </a:r>
            <a:r>
              <a:rPr sz="2750" spc="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750" spc="-100" dirty="0">
                <a:solidFill>
                  <a:srgbClr val="2E2B1F"/>
                </a:solidFill>
                <a:latin typeface="Arial"/>
                <a:cs typeface="Arial"/>
              </a:rPr>
              <a:t>features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71635" y="5798820"/>
            <a:ext cx="9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9351" y="1062100"/>
            <a:ext cx="1733550" cy="285750"/>
          </a:xfrm>
          <a:prstGeom prst="rect">
            <a:avLst/>
          </a:prstGeom>
          <a:solidFill>
            <a:srgbClr val="3366FF"/>
          </a:solidFill>
          <a:ln w="9534">
            <a:solidFill>
              <a:srgbClr val="2E2B1F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720"/>
              </a:spcBef>
            </a:pP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Host1:10000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9351" y="1633601"/>
            <a:ext cx="1733550" cy="285750"/>
          </a:xfrm>
          <a:prstGeom prst="rect">
            <a:avLst/>
          </a:prstGeom>
          <a:solidFill>
            <a:srgbClr val="3366FF"/>
          </a:solidFill>
          <a:ln w="9534">
            <a:solidFill>
              <a:srgbClr val="2E2B1F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770"/>
              </a:spcBef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Host2:10001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29351" y="2214626"/>
            <a:ext cx="1733550" cy="285750"/>
          </a:xfrm>
          <a:prstGeom prst="rect">
            <a:avLst/>
          </a:prstGeom>
          <a:solidFill>
            <a:srgbClr val="3366FF"/>
          </a:solidFill>
          <a:ln w="9534">
            <a:solidFill>
              <a:srgbClr val="2E2B1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73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Host3:10002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0276" y="909574"/>
            <a:ext cx="2238375" cy="2019300"/>
          </a:xfrm>
          <a:prstGeom prst="rect">
            <a:avLst/>
          </a:prstGeom>
          <a:solidFill>
            <a:srgbClr val="C0C0C0"/>
          </a:solidFill>
          <a:ln w="9534">
            <a:solidFill>
              <a:srgbClr val="2E2B1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139382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2E2B1F"/>
                </a:solidFill>
                <a:latin typeface="Arial"/>
                <a:cs typeface="Arial"/>
              </a:rPr>
              <a:t>replica1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9826" y="3795776"/>
            <a:ext cx="1752600" cy="704850"/>
          </a:xfrm>
          <a:custGeom>
            <a:avLst/>
            <a:gdLst/>
            <a:ahLst/>
            <a:cxnLst/>
            <a:rect l="l" t="t" r="r" b="b"/>
            <a:pathLst>
              <a:path w="1752600" h="704850">
                <a:moveTo>
                  <a:pt x="1634998" y="0"/>
                </a:moveTo>
                <a:lnTo>
                  <a:pt x="117475" y="0"/>
                </a:lnTo>
                <a:lnTo>
                  <a:pt x="71741" y="9229"/>
                </a:lnTo>
                <a:lnTo>
                  <a:pt x="34401" y="34401"/>
                </a:lnTo>
                <a:lnTo>
                  <a:pt x="9229" y="71741"/>
                </a:lnTo>
                <a:lnTo>
                  <a:pt x="0" y="117475"/>
                </a:lnTo>
                <a:lnTo>
                  <a:pt x="0" y="587248"/>
                </a:lnTo>
                <a:lnTo>
                  <a:pt x="9229" y="633001"/>
                </a:lnTo>
                <a:lnTo>
                  <a:pt x="34401" y="670385"/>
                </a:lnTo>
                <a:lnTo>
                  <a:pt x="71741" y="695600"/>
                </a:lnTo>
                <a:lnTo>
                  <a:pt x="117475" y="704850"/>
                </a:lnTo>
                <a:lnTo>
                  <a:pt x="1634998" y="704850"/>
                </a:lnTo>
                <a:lnTo>
                  <a:pt x="1680751" y="695600"/>
                </a:lnTo>
                <a:lnTo>
                  <a:pt x="1718135" y="670385"/>
                </a:lnTo>
                <a:lnTo>
                  <a:pt x="1743350" y="633001"/>
                </a:lnTo>
                <a:lnTo>
                  <a:pt x="1752600" y="587248"/>
                </a:lnTo>
                <a:lnTo>
                  <a:pt x="1752600" y="117475"/>
                </a:lnTo>
                <a:lnTo>
                  <a:pt x="1743350" y="71741"/>
                </a:lnTo>
                <a:lnTo>
                  <a:pt x="1718135" y="34401"/>
                </a:lnTo>
                <a:lnTo>
                  <a:pt x="1680751" y="9229"/>
                </a:lnTo>
                <a:lnTo>
                  <a:pt x="1634998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9826" y="3795776"/>
            <a:ext cx="1752600" cy="704850"/>
          </a:xfrm>
          <a:custGeom>
            <a:avLst/>
            <a:gdLst/>
            <a:ahLst/>
            <a:cxnLst/>
            <a:rect l="l" t="t" r="r" b="b"/>
            <a:pathLst>
              <a:path w="1752600" h="704850">
                <a:moveTo>
                  <a:pt x="0" y="117475"/>
                </a:moveTo>
                <a:lnTo>
                  <a:pt x="9229" y="71741"/>
                </a:lnTo>
                <a:lnTo>
                  <a:pt x="34401" y="34401"/>
                </a:lnTo>
                <a:lnTo>
                  <a:pt x="71741" y="9229"/>
                </a:lnTo>
                <a:lnTo>
                  <a:pt x="117475" y="0"/>
                </a:lnTo>
                <a:lnTo>
                  <a:pt x="1634998" y="0"/>
                </a:lnTo>
                <a:lnTo>
                  <a:pt x="1680751" y="9229"/>
                </a:lnTo>
                <a:lnTo>
                  <a:pt x="1718135" y="34401"/>
                </a:lnTo>
                <a:lnTo>
                  <a:pt x="1743350" y="71741"/>
                </a:lnTo>
                <a:lnTo>
                  <a:pt x="1752600" y="117475"/>
                </a:lnTo>
                <a:lnTo>
                  <a:pt x="1752600" y="587248"/>
                </a:lnTo>
                <a:lnTo>
                  <a:pt x="1743350" y="633001"/>
                </a:lnTo>
                <a:lnTo>
                  <a:pt x="1718135" y="670385"/>
                </a:lnTo>
                <a:lnTo>
                  <a:pt x="1680751" y="695600"/>
                </a:lnTo>
                <a:lnTo>
                  <a:pt x="1634998" y="704850"/>
                </a:lnTo>
                <a:lnTo>
                  <a:pt x="117475" y="704850"/>
                </a:lnTo>
                <a:lnTo>
                  <a:pt x="71741" y="695600"/>
                </a:lnTo>
                <a:lnTo>
                  <a:pt x="34401" y="670385"/>
                </a:lnTo>
                <a:lnTo>
                  <a:pt x="9229" y="633001"/>
                </a:lnTo>
                <a:lnTo>
                  <a:pt x="0" y="587248"/>
                </a:lnTo>
                <a:lnTo>
                  <a:pt x="0" y="117475"/>
                </a:lnTo>
                <a:close/>
              </a:path>
            </a:pathLst>
          </a:custGeom>
          <a:ln w="9534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30315" y="4081843"/>
            <a:ext cx="5289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50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550" spc="2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50" spc="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50" spc="-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55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5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00625" y="4914900"/>
            <a:ext cx="3171825" cy="1685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77051" y="3005201"/>
            <a:ext cx="361950" cy="647700"/>
          </a:xfrm>
          <a:custGeom>
            <a:avLst/>
            <a:gdLst/>
            <a:ahLst/>
            <a:cxnLst/>
            <a:rect l="l" t="t" r="r" b="b"/>
            <a:pathLst>
              <a:path w="361950" h="647700">
                <a:moveTo>
                  <a:pt x="361950" y="517271"/>
                </a:moveTo>
                <a:lnTo>
                  <a:pt x="0" y="517271"/>
                </a:lnTo>
                <a:lnTo>
                  <a:pt x="180975" y="647700"/>
                </a:lnTo>
                <a:lnTo>
                  <a:pt x="361950" y="517271"/>
                </a:lnTo>
                <a:close/>
              </a:path>
              <a:path w="361950" h="647700">
                <a:moveTo>
                  <a:pt x="271399" y="130428"/>
                </a:moveTo>
                <a:lnTo>
                  <a:pt x="90424" y="130428"/>
                </a:lnTo>
                <a:lnTo>
                  <a:pt x="90424" y="517271"/>
                </a:lnTo>
                <a:lnTo>
                  <a:pt x="271399" y="517271"/>
                </a:lnTo>
                <a:lnTo>
                  <a:pt x="271399" y="130428"/>
                </a:lnTo>
                <a:close/>
              </a:path>
              <a:path w="361950" h="647700">
                <a:moveTo>
                  <a:pt x="180975" y="0"/>
                </a:moveTo>
                <a:lnTo>
                  <a:pt x="0" y="130428"/>
                </a:lnTo>
                <a:lnTo>
                  <a:pt x="361950" y="130428"/>
                </a:lnTo>
                <a:lnTo>
                  <a:pt x="180975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7051" y="3005201"/>
            <a:ext cx="361950" cy="647700"/>
          </a:xfrm>
          <a:custGeom>
            <a:avLst/>
            <a:gdLst/>
            <a:ahLst/>
            <a:cxnLst/>
            <a:rect l="l" t="t" r="r" b="b"/>
            <a:pathLst>
              <a:path w="361950" h="647700">
                <a:moveTo>
                  <a:pt x="0" y="130428"/>
                </a:moveTo>
                <a:lnTo>
                  <a:pt x="180975" y="0"/>
                </a:lnTo>
                <a:lnTo>
                  <a:pt x="361950" y="130428"/>
                </a:lnTo>
                <a:lnTo>
                  <a:pt x="271399" y="130428"/>
                </a:lnTo>
                <a:lnTo>
                  <a:pt x="271399" y="517271"/>
                </a:lnTo>
                <a:lnTo>
                  <a:pt x="361950" y="517271"/>
                </a:lnTo>
                <a:lnTo>
                  <a:pt x="180975" y="647700"/>
                </a:lnTo>
                <a:lnTo>
                  <a:pt x="0" y="517271"/>
                </a:lnTo>
                <a:lnTo>
                  <a:pt x="90424" y="517271"/>
                </a:lnTo>
                <a:lnTo>
                  <a:pt x="90424" y="130428"/>
                </a:lnTo>
                <a:lnTo>
                  <a:pt x="0" y="130428"/>
                </a:lnTo>
                <a:close/>
              </a:path>
            </a:pathLst>
          </a:custGeom>
          <a:ln w="28575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171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22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4100" spc="25" dirty="0"/>
              <a:t>How</a:t>
            </a:r>
            <a:r>
              <a:rPr sz="4100" spc="-495" dirty="0"/>
              <a:t> </a:t>
            </a:r>
            <a:r>
              <a:rPr sz="4100" spc="135" dirty="0"/>
              <a:t>does</a:t>
            </a:r>
            <a:r>
              <a:rPr sz="4100" spc="-495" dirty="0"/>
              <a:t> </a:t>
            </a:r>
            <a:r>
              <a:rPr sz="4100" spc="-235" dirty="0"/>
              <a:t>NoSQL</a:t>
            </a:r>
            <a:r>
              <a:rPr sz="4100" spc="-490" dirty="0"/>
              <a:t> </a:t>
            </a:r>
            <a:r>
              <a:rPr sz="4100" spc="80" dirty="0"/>
              <a:t>vary</a:t>
            </a:r>
            <a:r>
              <a:rPr sz="4100" spc="-500" dirty="0"/>
              <a:t> </a:t>
            </a:r>
            <a:r>
              <a:rPr sz="4100" spc="80" dirty="0"/>
              <a:t>from  </a:t>
            </a:r>
            <a:r>
              <a:rPr sz="4100" spc="-270" dirty="0"/>
              <a:t>RDBMS?</a:t>
            </a:r>
            <a:endParaRPr sz="4100"/>
          </a:p>
        </p:txBody>
      </p:sp>
      <p:sp>
        <p:nvSpPr>
          <p:cNvPr id="8" name="object 8"/>
          <p:cNvSpPr txBox="1"/>
          <p:nvPr/>
        </p:nvSpPr>
        <p:spPr>
          <a:xfrm>
            <a:off x="650875" y="1538033"/>
            <a:ext cx="7522209" cy="33889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sz="2150" spc="-135" dirty="0">
                <a:solidFill>
                  <a:srgbClr val="2E2B1F"/>
                </a:solidFill>
                <a:latin typeface="Arial"/>
                <a:cs typeface="Arial"/>
              </a:rPr>
              <a:t>Looser </a:t>
            </a:r>
            <a:r>
              <a:rPr sz="2150" spc="-150" dirty="0">
                <a:solidFill>
                  <a:srgbClr val="2E2B1F"/>
                </a:solidFill>
                <a:latin typeface="Arial"/>
                <a:cs typeface="Arial"/>
              </a:rPr>
              <a:t>schema</a:t>
            </a:r>
            <a:r>
              <a:rPr sz="2150" spc="-19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2E2B1F"/>
                </a:solidFill>
                <a:latin typeface="Arial"/>
                <a:cs typeface="Arial"/>
              </a:rPr>
              <a:t>definition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solidFill>
                  <a:srgbClr val="2E2B1F"/>
                </a:solidFill>
                <a:latin typeface="Arial"/>
                <a:cs typeface="Arial"/>
              </a:rPr>
              <a:t>Applications </a:t>
            </a:r>
            <a:r>
              <a:rPr sz="2150" spc="15" dirty="0">
                <a:solidFill>
                  <a:srgbClr val="2E2B1F"/>
                </a:solidFill>
                <a:latin typeface="Arial"/>
                <a:cs typeface="Arial"/>
              </a:rPr>
              <a:t>written </a:t>
            </a:r>
            <a:r>
              <a:rPr sz="2150" spc="40" dirty="0">
                <a:solidFill>
                  <a:srgbClr val="2E2B1F"/>
                </a:solidFill>
                <a:latin typeface="Arial"/>
                <a:cs typeface="Arial"/>
              </a:rPr>
              <a:t>to </a:t>
            </a:r>
            <a:r>
              <a:rPr sz="2150" spc="-90" dirty="0">
                <a:solidFill>
                  <a:srgbClr val="2E2B1F"/>
                </a:solidFill>
                <a:latin typeface="Arial"/>
                <a:cs typeface="Arial"/>
              </a:rPr>
              <a:t>deal </a:t>
            </a:r>
            <a:r>
              <a:rPr sz="2150" spc="30" dirty="0">
                <a:solidFill>
                  <a:srgbClr val="2E2B1F"/>
                </a:solidFill>
                <a:latin typeface="Arial"/>
                <a:cs typeface="Arial"/>
              </a:rPr>
              <a:t>with </a:t>
            </a:r>
            <a:r>
              <a:rPr sz="2150" spc="-85" dirty="0">
                <a:solidFill>
                  <a:srgbClr val="2E2B1F"/>
                </a:solidFill>
                <a:latin typeface="Arial"/>
                <a:cs typeface="Arial"/>
              </a:rPr>
              <a:t>specific </a:t>
            </a:r>
            <a:r>
              <a:rPr sz="2150" spc="-55" dirty="0">
                <a:solidFill>
                  <a:srgbClr val="2E2B1F"/>
                </a:solidFill>
                <a:latin typeface="Arial"/>
                <a:cs typeface="Arial"/>
              </a:rPr>
              <a:t>documents/</a:t>
            </a:r>
            <a:r>
              <a:rPr sz="2150" spc="-15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60" dirty="0">
                <a:solidFill>
                  <a:srgbClr val="2E2B1F"/>
                </a:solidFill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  <a:p>
            <a:pPr marL="537210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Char char="•"/>
              <a:tabLst>
                <a:tab pos="536575" algn="l"/>
                <a:tab pos="537210" algn="l"/>
              </a:tabLst>
            </a:pPr>
            <a:r>
              <a:rPr sz="2000" spc="-70" dirty="0">
                <a:solidFill>
                  <a:srgbClr val="2E2B1F"/>
                </a:solidFill>
                <a:latin typeface="Arial"/>
                <a:cs typeface="Arial"/>
              </a:rPr>
              <a:t>Applications</a:t>
            </a:r>
            <a:r>
              <a:rPr sz="2000" spc="-1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80" dirty="0">
                <a:solidFill>
                  <a:srgbClr val="2E2B1F"/>
                </a:solidFill>
                <a:latin typeface="Arial"/>
                <a:cs typeface="Arial"/>
              </a:rPr>
              <a:t>aware</a:t>
            </a:r>
            <a:r>
              <a:rPr sz="2000" spc="-13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of</a:t>
            </a:r>
            <a:r>
              <a:rPr sz="2000" spc="-1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Arial"/>
                <a:cs typeface="Arial"/>
              </a:rPr>
              <a:t>the</a:t>
            </a:r>
            <a:r>
              <a:rPr sz="2000" spc="-13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2E2B1F"/>
                </a:solidFill>
                <a:latin typeface="Arial"/>
                <a:cs typeface="Arial"/>
              </a:rPr>
              <a:t>schema</a:t>
            </a: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Arial"/>
                <a:cs typeface="Arial"/>
              </a:rPr>
              <a:t>definition</a:t>
            </a:r>
            <a:r>
              <a:rPr sz="2000" spc="-1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175" dirty="0">
                <a:solidFill>
                  <a:srgbClr val="2E2B1F"/>
                </a:solidFill>
                <a:latin typeface="Arial"/>
                <a:cs typeface="Arial"/>
              </a:rPr>
              <a:t>as</a:t>
            </a:r>
            <a:r>
              <a:rPr sz="2000" spc="-6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2E2B1F"/>
                </a:solidFill>
                <a:latin typeface="Arial"/>
                <a:cs typeface="Arial"/>
              </a:rPr>
              <a:t>opposed</a:t>
            </a:r>
            <a:r>
              <a:rPr sz="2000" spc="-19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2E2B1F"/>
                </a:solidFill>
                <a:latin typeface="Arial"/>
                <a:cs typeface="Arial"/>
              </a:rPr>
              <a:t>to</a:t>
            </a:r>
            <a:r>
              <a:rPr sz="2000" spc="-1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Arial"/>
                <a:cs typeface="Arial"/>
              </a:rPr>
              <a:t>the</a:t>
            </a:r>
            <a:r>
              <a:rPr sz="2000" spc="-60" dirty="0">
                <a:solidFill>
                  <a:srgbClr val="2E2B1F"/>
                </a:solidFill>
                <a:latin typeface="Arial"/>
                <a:cs typeface="Arial"/>
              </a:rPr>
              <a:t> data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sz="2150" spc="-125" dirty="0">
                <a:solidFill>
                  <a:srgbClr val="2E2B1F"/>
                </a:solidFill>
                <a:latin typeface="Arial"/>
                <a:cs typeface="Arial"/>
              </a:rPr>
              <a:t>Designed </a:t>
            </a:r>
            <a:r>
              <a:rPr sz="2150" spc="40" dirty="0">
                <a:solidFill>
                  <a:srgbClr val="2E2B1F"/>
                </a:solidFill>
                <a:latin typeface="Arial"/>
                <a:cs typeface="Arial"/>
              </a:rPr>
              <a:t>to </a:t>
            </a:r>
            <a:r>
              <a:rPr sz="2150" spc="-75" dirty="0">
                <a:solidFill>
                  <a:srgbClr val="2E2B1F"/>
                </a:solidFill>
                <a:latin typeface="Arial"/>
                <a:cs typeface="Arial"/>
              </a:rPr>
              <a:t>handle </a:t>
            </a:r>
            <a:r>
              <a:rPr sz="2150" spc="-35" dirty="0">
                <a:solidFill>
                  <a:srgbClr val="2E2B1F"/>
                </a:solidFill>
                <a:latin typeface="Arial"/>
                <a:cs typeface="Arial"/>
              </a:rPr>
              <a:t>distributed, </a:t>
            </a:r>
            <a:r>
              <a:rPr sz="2150" spc="-70" dirty="0">
                <a:solidFill>
                  <a:srgbClr val="2E2B1F"/>
                </a:solidFill>
                <a:latin typeface="Arial"/>
                <a:cs typeface="Arial"/>
              </a:rPr>
              <a:t>large</a:t>
            </a:r>
            <a:r>
              <a:rPr sz="2150" spc="-9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120" dirty="0">
                <a:solidFill>
                  <a:srgbClr val="2E2B1F"/>
                </a:solidFill>
                <a:latin typeface="Arial"/>
                <a:cs typeface="Arial"/>
              </a:rPr>
              <a:t>databases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lr>
                <a:srgbClr val="A9A47B"/>
              </a:buClr>
              <a:buChar char="•"/>
              <a:tabLst>
                <a:tab pos="241300" algn="l"/>
                <a:tab pos="241935" algn="l"/>
              </a:tabLst>
            </a:pPr>
            <a:r>
              <a:rPr sz="2150" spc="-160" dirty="0">
                <a:solidFill>
                  <a:srgbClr val="2E2B1F"/>
                </a:solidFill>
                <a:latin typeface="Arial"/>
                <a:cs typeface="Arial"/>
              </a:rPr>
              <a:t>Trade</a:t>
            </a:r>
            <a:r>
              <a:rPr sz="2150" spc="3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45" dirty="0">
                <a:solidFill>
                  <a:srgbClr val="2E2B1F"/>
                </a:solidFill>
                <a:latin typeface="Arial"/>
                <a:cs typeface="Arial"/>
              </a:rPr>
              <a:t>offs:</a:t>
            </a:r>
            <a:endParaRPr sz="2150">
              <a:latin typeface="Arial"/>
              <a:cs typeface="Arial"/>
            </a:endParaRPr>
          </a:p>
          <a:p>
            <a:pPr marL="537210" marR="307975" lvl="1" indent="-229235">
              <a:lnSpc>
                <a:spcPct val="100000"/>
              </a:lnSpc>
              <a:spcBef>
                <a:spcPts val="500"/>
              </a:spcBef>
              <a:buClr>
                <a:srgbClr val="9CBDBC"/>
              </a:buClr>
              <a:buChar char="•"/>
              <a:tabLst>
                <a:tab pos="536575" algn="l"/>
                <a:tab pos="537210" algn="l"/>
              </a:tabLst>
            </a:pPr>
            <a:r>
              <a:rPr sz="2000" spc="-110" dirty="0">
                <a:solidFill>
                  <a:srgbClr val="2E2B1F"/>
                </a:solidFill>
                <a:latin typeface="Arial"/>
                <a:cs typeface="Arial"/>
              </a:rPr>
              <a:t>No</a:t>
            </a:r>
            <a:r>
              <a:rPr sz="2000" spc="-1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2E2B1F"/>
                </a:solidFill>
                <a:latin typeface="Arial"/>
                <a:cs typeface="Arial"/>
              </a:rPr>
              <a:t>strong</a:t>
            </a:r>
            <a:r>
              <a:rPr sz="2000" spc="-16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2E2B1F"/>
                </a:solidFill>
                <a:latin typeface="Arial"/>
                <a:cs typeface="Arial"/>
              </a:rPr>
              <a:t>support</a:t>
            </a:r>
            <a:r>
              <a:rPr sz="2000" spc="-10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Arial"/>
                <a:cs typeface="Arial"/>
              </a:rPr>
              <a:t>for</a:t>
            </a:r>
            <a:r>
              <a:rPr sz="2000" spc="-6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ad</a:t>
            </a:r>
            <a:r>
              <a:rPr sz="2000" spc="-19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2E2B1F"/>
                </a:solidFill>
                <a:latin typeface="Arial"/>
                <a:cs typeface="Arial"/>
              </a:rPr>
              <a:t>hoc</a:t>
            </a:r>
            <a:r>
              <a:rPr sz="2000" spc="-6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2E2B1F"/>
                </a:solidFill>
                <a:latin typeface="Arial"/>
                <a:cs typeface="Arial"/>
              </a:rPr>
              <a:t>queries</a:t>
            </a:r>
            <a:r>
              <a:rPr sz="2000" spc="-7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but</a:t>
            </a:r>
            <a:r>
              <a:rPr sz="2000" spc="-10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2E2B1F"/>
                </a:solidFill>
                <a:latin typeface="Arial"/>
                <a:cs typeface="Arial"/>
              </a:rPr>
              <a:t>designed</a:t>
            </a:r>
            <a:r>
              <a:rPr sz="2000" spc="-1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Arial"/>
                <a:cs typeface="Arial"/>
              </a:rPr>
              <a:t>for</a:t>
            </a:r>
            <a:r>
              <a:rPr sz="2000" spc="-6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2E2B1F"/>
                </a:solidFill>
                <a:latin typeface="Arial"/>
                <a:cs typeface="Arial"/>
              </a:rPr>
              <a:t>speed</a:t>
            </a:r>
            <a:r>
              <a:rPr sz="2000" spc="-1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2E2B1F"/>
                </a:solidFill>
                <a:latin typeface="Arial"/>
                <a:cs typeface="Arial"/>
              </a:rPr>
              <a:t>and  </a:t>
            </a:r>
            <a:r>
              <a:rPr sz="2000" spc="-25" dirty="0">
                <a:solidFill>
                  <a:srgbClr val="2E2B1F"/>
                </a:solidFill>
                <a:latin typeface="Arial"/>
                <a:cs typeface="Arial"/>
              </a:rPr>
              <a:t>growth 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of</a:t>
            </a:r>
            <a:r>
              <a:rPr sz="2000" spc="-23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2E2B1F"/>
                </a:solidFill>
                <a:latin typeface="Arial"/>
                <a:cs typeface="Arial"/>
              </a:rPr>
              <a:t>database</a:t>
            </a:r>
            <a:endParaRPr sz="2000">
              <a:latin typeface="Arial"/>
              <a:cs typeface="Arial"/>
            </a:endParaRPr>
          </a:p>
          <a:p>
            <a:pPr marL="908685" lvl="2" indent="-228600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Char char="•"/>
              <a:tabLst>
                <a:tab pos="908685" algn="l"/>
                <a:tab pos="909319" algn="l"/>
              </a:tabLst>
            </a:pPr>
            <a:r>
              <a:rPr sz="1800" spc="-85" dirty="0">
                <a:solidFill>
                  <a:srgbClr val="2E2B1F"/>
                </a:solidFill>
                <a:latin typeface="Arial"/>
                <a:cs typeface="Arial"/>
              </a:rPr>
              <a:t>Query </a:t>
            </a:r>
            <a:r>
              <a:rPr sz="1800" spc="-90" dirty="0">
                <a:solidFill>
                  <a:srgbClr val="2E2B1F"/>
                </a:solidFill>
                <a:latin typeface="Arial"/>
                <a:cs typeface="Arial"/>
              </a:rPr>
              <a:t>language </a:t>
            </a:r>
            <a:r>
              <a:rPr sz="1800" spc="-35" dirty="0">
                <a:solidFill>
                  <a:srgbClr val="2E2B1F"/>
                </a:solidFill>
                <a:latin typeface="Arial"/>
                <a:cs typeface="Arial"/>
              </a:rPr>
              <a:t>through </a:t>
            </a:r>
            <a:r>
              <a:rPr sz="1800" spc="-15" dirty="0">
                <a:solidFill>
                  <a:srgbClr val="2E2B1F"/>
                </a:solidFill>
                <a:latin typeface="Arial"/>
                <a:cs typeface="Arial"/>
              </a:rPr>
              <a:t>the</a:t>
            </a:r>
            <a:r>
              <a:rPr sz="1800" spc="-34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spc="-170" dirty="0">
                <a:solidFill>
                  <a:srgbClr val="2E2B1F"/>
                </a:solidFill>
                <a:latin typeface="Arial"/>
                <a:cs typeface="Arial"/>
              </a:rPr>
              <a:t>API</a:t>
            </a:r>
            <a:endParaRPr sz="1800">
              <a:latin typeface="Arial"/>
              <a:cs typeface="Arial"/>
            </a:endParaRPr>
          </a:p>
          <a:p>
            <a:pPr marL="537210" lvl="1" indent="-229235">
              <a:lnSpc>
                <a:spcPct val="100000"/>
              </a:lnSpc>
              <a:spcBef>
                <a:spcPts val="495"/>
              </a:spcBef>
              <a:buClr>
                <a:srgbClr val="9CBDBC"/>
              </a:buClr>
              <a:buChar char="•"/>
              <a:tabLst>
                <a:tab pos="536575" algn="l"/>
                <a:tab pos="537210" algn="l"/>
              </a:tabLst>
            </a:pPr>
            <a:r>
              <a:rPr sz="2000" spc="-85" dirty="0">
                <a:solidFill>
                  <a:srgbClr val="2E2B1F"/>
                </a:solidFill>
                <a:latin typeface="Arial"/>
                <a:cs typeface="Arial"/>
              </a:rPr>
              <a:t>Relaxation 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2E2B1F"/>
                </a:solidFill>
                <a:latin typeface="Arial"/>
                <a:cs typeface="Arial"/>
              </a:rPr>
              <a:t>the</a:t>
            </a:r>
            <a:r>
              <a:rPr sz="2000" spc="-4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195" dirty="0">
                <a:solidFill>
                  <a:srgbClr val="2E2B1F"/>
                </a:solidFill>
                <a:latin typeface="Arial"/>
                <a:cs typeface="Arial"/>
              </a:rPr>
              <a:t>ACID </a:t>
            </a:r>
            <a:r>
              <a:rPr sz="2000" spc="-55" dirty="0">
                <a:solidFill>
                  <a:srgbClr val="2E2B1F"/>
                </a:solidFill>
                <a:latin typeface="Arial"/>
                <a:cs typeface="Arial"/>
              </a:rPr>
              <a:t>properties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58200" y="5798820"/>
            <a:ext cx="685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091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3021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Benefits </a:t>
            </a:r>
            <a:r>
              <a:rPr spc="-40" dirty="0"/>
              <a:t>of</a:t>
            </a:r>
            <a:r>
              <a:rPr spc="-844" dirty="0"/>
              <a:t> </a:t>
            </a:r>
            <a:r>
              <a:rPr spc="-245" dirty="0"/>
              <a:t>NoSQL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575" y="1475739"/>
            <a:ext cx="3457575" cy="4583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-210" dirty="0">
                <a:solidFill>
                  <a:srgbClr val="2E2B1F"/>
                </a:solidFill>
                <a:latin typeface="Arial"/>
                <a:cs typeface="Arial"/>
              </a:rPr>
              <a:t>Elastic</a:t>
            </a:r>
            <a:r>
              <a:rPr sz="2600" b="1" spc="-26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600" b="1" spc="-229" dirty="0">
                <a:solidFill>
                  <a:srgbClr val="2E2B1F"/>
                </a:solidFill>
                <a:latin typeface="Arial"/>
                <a:cs typeface="Arial"/>
              </a:rPr>
              <a:t>Scaling</a:t>
            </a:r>
            <a:endParaRPr sz="2600">
              <a:latin typeface="Arial"/>
              <a:cs typeface="Arial"/>
            </a:endParaRPr>
          </a:p>
          <a:p>
            <a:pPr marL="651510" marR="5080" indent="-229235">
              <a:lnSpc>
                <a:spcPts val="2180"/>
              </a:lnSpc>
              <a:spcBef>
                <a:spcPts val="440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2150" spc="-240" dirty="0">
                <a:solidFill>
                  <a:srgbClr val="FF0000"/>
                </a:solidFill>
                <a:latin typeface="Arial"/>
                <a:cs typeface="Arial"/>
              </a:rPr>
              <a:t>RDBMS </a:t>
            </a:r>
            <a:r>
              <a:rPr sz="2150" spc="-135" dirty="0">
                <a:solidFill>
                  <a:srgbClr val="FF0000"/>
                </a:solidFill>
                <a:latin typeface="Arial"/>
                <a:cs typeface="Arial"/>
              </a:rPr>
              <a:t>scale </a:t>
            </a:r>
            <a:r>
              <a:rPr sz="2150" spc="-65" dirty="0">
                <a:solidFill>
                  <a:srgbClr val="FF0000"/>
                </a:solidFill>
                <a:latin typeface="Arial"/>
                <a:cs typeface="Arial"/>
              </a:rPr>
              <a:t>up </a:t>
            </a:r>
            <a:r>
              <a:rPr sz="2150" spc="-114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150" spc="-80" dirty="0">
                <a:solidFill>
                  <a:srgbClr val="FF0000"/>
                </a:solidFill>
                <a:latin typeface="Arial"/>
                <a:cs typeface="Arial"/>
              </a:rPr>
              <a:t>bigger  </a:t>
            </a:r>
            <a:r>
              <a:rPr sz="2150" spc="-60" dirty="0">
                <a:solidFill>
                  <a:srgbClr val="FF0000"/>
                </a:solidFill>
                <a:latin typeface="Arial"/>
                <a:cs typeface="Arial"/>
              </a:rPr>
              <a:t>load </a:t>
            </a:r>
            <a:r>
              <a:rPr sz="2150" spc="-55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150" spc="-80" dirty="0">
                <a:solidFill>
                  <a:srgbClr val="FF0000"/>
                </a:solidFill>
                <a:latin typeface="Arial"/>
                <a:cs typeface="Arial"/>
              </a:rPr>
              <a:t>bigger</a:t>
            </a:r>
            <a:r>
              <a:rPr sz="2150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spc="-100" dirty="0">
                <a:solidFill>
                  <a:srgbClr val="FF0000"/>
                </a:solidFill>
                <a:latin typeface="Arial"/>
                <a:cs typeface="Arial"/>
              </a:rPr>
              <a:t>server</a:t>
            </a:r>
            <a:endParaRPr sz="2150">
              <a:latin typeface="Arial"/>
              <a:cs typeface="Arial"/>
            </a:endParaRPr>
          </a:p>
          <a:p>
            <a:pPr marL="651510" marR="378460" indent="-229235">
              <a:lnSpc>
                <a:spcPct val="81500"/>
              </a:lnSpc>
              <a:spcBef>
                <a:spcPts val="515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2150" spc="-185" dirty="0">
                <a:solidFill>
                  <a:srgbClr val="2E2B1F"/>
                </a:solidFill>
                <a:latin typeface="Arial"/>
                <a:cs typeface="Arial"/>
              </a:rPr>
              <a:t>NO </a:t>
            </a:r>
            <a:r>
              <a:rPr sz="2150" spc="-310" dirty="0">
                <a:solidFill>
                  <a:srgbClr val="2E2B1F"/>
                </a:solidFill>
                <a:latin typeface="Arial"/>
                <a:cs typeface="Arial"/>
              </a:rPr>
              <a:t>SQL </a:t>
            </a:r>
            <a:r>
              <a:rPr sz="2150" spc="-130" dirty="0">
                <a:solidFill>
                  <a:srgbClr val="2E2B1F"/>
                </a:solidFill>
                <a:latin typeface="Arial"/>
                <a:cs typeface="Arial"/>
              </a:rPr>
              <a:t>scale </a:t>
            </a:r>
            <a:r>
              <a:rPr sz="2150" spc="-5" dirty="0">
                <a:solidFill>
                  <a:srgbClr val="2E2B1F"/>
                </a:solidFill>
                <a:latin typeface="Arial"/>
                <a:cs typeface="Arial"/>
              </a:rPr>
              <a:t>out </a:t>
            </a:r>
            <a:r>
              <a:rPr sz="2150" spc="-110" dirty="0">
                <a:solidFill>
                  <a:srgbClr val="2E2B1F"/>
                </a:solidFill>
                <a:latin typeface="Arial"/>
                <a:cs typeface="Arial"/>
              </a:rPr>
              <a:t>–  </a:t>
            </a:r>
            <a:r>
              <a:rPr sz="2150" spc="-20" dirty="0">
                <a:solidFill>
                  <a:srgbClr val="2E2B1F"/>
                </a:solidFill>
                <a:latin typeface="Arial"/>
                <a:cs typeface="Arial"/>
              </a:rPr>
              <a:t>distribute </a:t>
            </a:r>
            <a:r>
              <a:rPr sz="2150" spc="-60" dirty="0">
                <a:solidFill>
                  <a:srgbClr val="2E2B1F"/>
                </a:solidFill>
                <a:latin typeface="Arial"/>
                <a:cs typeface="Arial"/>
              </a:rPr>
              <a:t>data</a:t>
            </a:r>
            <a:r>
              <a:rPr sz="2150" spc="-2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145" dirty="0">
                <a:solidFill>
                  <a:srgbClr val="2E2B1F"/>
                </a:solidFill>
                <a:latin typeface="Arial"/>
                <a:cs typeface="Arial"/>
              </a:rPr>
              <a:t>across  </a:t>
            </a:r>
            <a:r>
              <a:rPr sz="2150" spc="-10" dirty="0">
                <a:solidFill>
                  <a:srgbClr val="2E2B1F"/>
                </a:solidFill>
                <a:latin typeface="Arial"/>
                <a:cs typeface="Arial"/>
              </a:rPr>
              <a:t>multiple </a:t>
            </a:r>
            <a:r>
              <a:rPr sz="2150" spc="-100" dirty="0">
                <a:solidFill>
                  <a:srgbClr val="2E2B1F"/>
                </a:solidFill>
                <a:latin typeface="Arial"/>
                <a:cs typeface="Arial"/>
              </a:rPr>
              <a:t>hosts  </a:t>
            </a:r>
            <a:r>
              <a:rPr sz="2150" spc="-130" dirty="0">
                <a:solidFill>
                  <a:srgbClr val="2E2B1F"/>
                </a:solidFill>
                <a:latin typeface="Arial"/>
                <a:cs typeface="Arial"/>
              </a:rPr>
              <a:t>seamlessly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600" b="1" spc="-305" dirty="0">
                <a:solidFill>
                  <a:srgbClr val="2E2B1F"/>
                </a:solidFill>
                <a:latin typeface="Arial"/>
                <a:cs typeface="Arial"/>
              </a:rPr>
              <a:t>DBA</a:t>
            </a:r>
            <a:r>
              <a:rPr sz="2600" b="1" spc="-2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600" b="1" spc="-204" dirty="0">
                <a:solidFill>
                  <a:srgbClr val="2E2B1F"/>
                </a:solidFill>
                <a:latin typeface="Arial"/>
                <a:cs typeface="Arial"/>
              </a:rPr>
              <a:t>Specialists</a:t>
            </a:r>
            <a:endParaRPr sz="2600">
              <a:latin typeface="Arial"/>
              <a:cs typeface="Arial"/>
            </a:endParaRPr>
          </a:p>
          <a:p>
            <a:pPr marL="651510" marR="484505" indent="-229235">
              <a:lnSpc>
                <a:spcPts val="2100"/>
              </a:lnSpc>
              <a:spcBef>
                <a:spcPts val="505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2150" spc="-235" dirty="0">
                <a:solidFill>
                  <a:srgbClr val="FF0000"/>
                </a:solidFill>
                <a:latin typeface="Arial"/>
                <a:cs typeface="Arial"/>
              </a:rPr>
              <a:t>RDMS </a:t>
            </a:r>
            <a:r>
              <a:rPr sz="2150" spc="-45" dirty="0">
                <a:solidFill>
                  <a:srgbClr val="FF0000"/>
                </a:solidFill>
                <a:latin typeface="Arial"/>
                <a:cs typeface="Arial"/>
              </a:rPr>
              <a:t>require </a:t>
            </a:r>
            <a:r>
              <a:rPr sz="2150" spc="-55" dirty="0">
                <a:solidFill>
                  <a:srgbClr val="FF0000"/>
                </a:solidFill>
                <a:latin typeface="Arial"/>
                <a:cs typeface="Arial"/>
              </a:rPr>
              <a:t>highly  </a:t>
            </a:r>
            <a:r>
              <a:rPr sz="2150" spc="-45" dirty="0">
                <a:solidFill>
                  <a:srgbClr val="FF0000"/>
                </a:solidFill>
                <a:latin typeface="Arial"/>
                <a:cs typeface="Arial"/>
              </a:rPr>
              <a:t>trained </a:t>
            </a:r>
            <a:r>
              <a:rPr sz="2150" spc="-55" dirty="0">
                <a:solidFill>
                  <a:srgbClr val="FF0000"/>
                </a:solidFill>
                <a:latin typeface="Arial"/>
                <a:cs typeface="Arial"/>
              </a:rPr>
              <a:t>expert </a:t>
            </a:r>
            <a:r>
              <a:rPr sz="2150" spc="40" dirty="0">
                <a:solidFill>
                  <a:srgbClr val="FF0000"/>
                </a:solidFill>
                <a:latin typeface="Arial"/>
                <a:cs typeface="Arial"/>
              </a:rPr>
              <a:t>to  </a:t>
            </a:r>
            <a:r>
              <a:rPr sz="2150" spc="-10" dirty="0">
                <a:solidFill>
                  <a:srgbClr val="FF0000"/>
                </a:solidFill>
                <a:latin typeface="Arial"/>
                <a:cs typeface="Arial"/>
              </a:rPr>
              <a:t>monitor</a:t>
            </a:r>
            <a:r>
              <a:rPr sz="215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spc="-229" dirty="0">
                <a:solidFill>
                  <a:srgbClr val="FF0000"/>
                </a:solidFill>
                <a:latin typeface="Arial"/>
                <a:cs typeface="Arial"/>
              </a:rPr>
              <a:t>DB</a:t>
            </a:r>
            <a:endParaRPr sz="2150">
              <a:latin typeface="Arial"/>
              <a:cs typeface="Arial"/>
            </a:endParaRPr>
          </a:p>
          <a:p>
            <a:pPr marL="651510" marR="16510" indent="-229235">
              <a:lnSpc>
                <a:spcPts val="2100"/>
              </a:lnSpc>
              <a:spcBef>
                <a:spcPts val="610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2150" spc="-229" dirty="0">
                <a:solidFill>
                  <a:srgbClr val="2E2B1F"/>
                </a:solidFill>
                <a:latin typeface="Arial"/>
                <a:cs typeface="Arial"/>
              </a:rPr>
              <a:t>NoSQL </a:t>
            </a:r>
            <a:r>
              <a:rPr sz="2150" spc="-45" dirty="0">
                <a:solidFill>
                  <a:srgbClr val="2E2B1F"/>
                </a:solidFill>
                <a:latin typeface="Arial"/>
                <a:cs typeface="Arial"/>
              </a:rPr>
              <a:t>require </a:t>
            </a:r>
            <a:r>
              <a:rPr sz="2150" spc="-150" dirty="0">
                <a:solidFill>
                  <a:srgbClr val="2E2B1F"/>
                </a:solidFill>
                <a:latin typeface="Arial"/>
                <a:cs typeface="Arial"/>
              </a:rPr>
              <a:t>less  </a:t>
            </a:r>
            <a:r>
              <a:rPr sz="2150" spc="-90" dirty="0">
                <a:solidFill>
                  <a:srgbClr val="2E2B1F"/>
                </a:solidFill>
                <a:latin typeface="Arial"/>
                <a:cs typeface="Arial"/>
              </a:rPr>
              <a:t>management, </a:t>
            </a:r>
            <a:r>
              <a:rPr sz="2150" spc="-40" dirty="0">
                <a:solidFill>
                  <a:srgbClr val="2E2B1F"/>
                </a:solidFill>
                <a:latin typeface="Arial"/>
                <a:cs typeface="Arial"/>
              </a:rPr>
              <a:t>automatic  </a:t>
            </a:r>
            <a:r>
              <a:rPr sz="2150" spc="-45" dirty="0">
                <a:solidFill>
                  <a:srgbClr val="2E2B1F"/>
                </a:solidFill>
                <a:latin typeface="Arial"/>
                <a:cs typeface="Arial"/>
              </a:rPr>
              <a:t>repair </a:t>
            </a:r>
            <a:r>
              <a:rPr sz="2150" spc="-95" dirty="0">
                <a:solidFill>
                  <a:srgbClr val="2E2B1F"/>
                </a:solidFill>
                <a:latin typeface="Arial"/>
                <a:cs typeface="Arial"/>
              </a:rPr>
              <a:t>and </a:t>
            </a:r>
            <a:r>
              <a:rPr sz="2150" spc="-65" dirty="0">
                <a:solidFill>
                  <a:srgbClr val="2E2B1F"/>
                </a:solidFill>
                <a:latin typeface="Arial"/>
                <a:cs typeface="Arial"/>
              </a:rPr>
              <a:t>simpler </a:t>
            </a:r>
            <a:r>
              <a:rPr sz="2150" spc="-60" dirty="0">
                <a:solidFill>
                  <a:srgbClr val="2E2B1F"/>
                </a:solidFill>
                <a:latin typeface="Arial"/>
                <a:cs typeface="Arial"/>
              </a:rPr>
              <a:t>data  </a:t>
            </a:r>
            <a:r>
              <a:rPr sz="2150" spc="-95" dirty="0">
                <a:solidFill>
                  <a:srgbClr val="2E2B1F"/>
                </a:solidFill>
                <a:latin typeface="Arial"/>
                <a:cs typeface="Arial"/>
              </a:rPr>
              <a:t>models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3165" y="1475739"/>
            <a:ext cx="3298190" cy="2170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spc="-265" dirty="0">
                <a:solidFill>
                  <a:srgbClr val="2E2B1F"/>
                </a:solidFill>
                <a:latin typeface="Arial"/>
                <a:cs typeface="Arial"/>
              </a:rPr>
              <a:t>Big</a:t>
            </a:r>
            <a:r>
              <a:rPr sz="2600" b="1" spc="-254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600" b="1" spc="-135" dirty="0">
                <a:solidFill>
                  <a:srgbClr val="2E2B1F"/>
                </a:solidFill>
                <a:latin typeface="Arial"/>
                <a:cs typeface="Arial"/>
              </a:rPr>
              <a:t>Data</a:t>
            </a:r>
            <a:endParaRPr sz="2600">
              <a:latin typeface="Arial"/>
              <a:cs typeface="Arial"/>
            </a:endParaRPr>
          </a:p>
          <a:p>
            <a:pPr marL="651510" marR="203200" indent="-229235">
              <a:lnSpc>
                <a:spcPct val="82500"/>
              </a:lnSpc>
              <a:spcBef>
                <a:spcPts val="484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2150" spc="-140" dirty="0">
                <a:solidFill>
                  <a:srgbClr val="2E2B1F"/>
                </a:solidFill>
                <a:latin typeface="Arial"/>
                <a:cs typeface="Arial"/>
              </a:rPr>
              <a:t>Huge </a:t>
            </a:r>
            <a:r>
              <a:rPr sz="2150" spc="-110" dirty="0">
                <a:solidFill>
                  <a:srgbClr val="2E2B1F"/>
                </a:solidFill>
                <a:latin typeface="Arial"/>
                <a:cs typeface="Arial"/>
              </a:rPr>
              <a:t>increase </a:t>
            </a:r>
            <a:r>
              <a:rPr sz="2150" spc="-10" dirty="0">
                <a:solidFill>
                  <a:srgbClr val="2E2B1F"/>
                </a:solidFill>
                <a:latin typeface="Arial"/>
                <a:cs typeface="Arial"/>
              </a:rPr>
              <a:t>in </a:t>
            </a:r>
            <a:r>
              <a:rPr sz="2150" spc="-60" dirty="0">
                <a:solidFill>
                  <a:srgbClr val="2E2B1F"/>
                </a:solidFill>
                <a:latin typeface="Arial"/>
                <a:cs typeface="Arial"/>
              </a:rPr>
              <a:t>data </a:t>
            </a:r>
            <a:r>
              <a:rPr sz="215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spc="-195" dirty="0">
                <a:solidFill>
                  <a:srgbClr val="FF0000"/>
                </a:solidFill>
                <a:latin typeface="Arial"/>
                <a:cs typeface="Arial"/>
              </a:rPr>
              <a:t>RDMS: </a:t>
            </a:r>
            <a:r>
              <a:rPr sz="2150" spc="-85" dirty="0">
                <a:solidFill>
                  <a:srgbClr val="FF0000"/>
                </a:solidFill>
                <a:latin typeface="Arial"/>
                <a:cs typeface="Arial"/>
              </a:rPr>
              <a:t>capacity </a:t>
            </a:r>
            <a:r>
              <a:rPr sz="2150" spc="-95" dirty="0">
                <a:solidFill>
                  <a:srgbClr val="FF0000"/>
                </a:solidFill>
                <a:latin typeface="Arial"/>
                <a:cs typeface="Arial"/>
              </a:rPr>
              <a:t>and  </a:t>
            </a:r>
            <a:r>
              <a:rPr sz="2150" spc="-70" dirty="0">
                <a:solidFill>
                  <a:srgbClr val="FF0000"/>
                </a:solidFill>
                <a:latin typeface="Arial"/>
                <a:cs typeface="Arial"/>
              </a:rPr>
              <a:t>constraints </a:t>
            </a:r>
            <a:r>
              <a:rPr sz="215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150" spc="-60" dirty="0">
                <a:solidFill>
                  <a:srgbClr val="FF0000"/>
                </a:solidFill>
                <a:latin typeface="Arial"/>
                <a:cs typeface="Arial"/>
              </a:rPr>
              <a:t>data  </a:t>
            </a:r>
            <a:r>
              <a:rPr sz="2150" spc="-95" dirty="0">
                <a:solidFill>
                  <a:srgbClr val="FF0000"/>
                </a:solidFill>
                <a:latin typeface="Arial"/>
                <a:cs typeface="Arial"/>
              </a:rPr>
              <a:t>volumes </a:t>
            </a:r>
            <a:r>
              <a:rPr sz="2150" spc="-15" dirty="0">
                <a:solidFill>
                  <a:srgbClr val="FF0000"/>
                </a:solidFill>
                <a:latin typeface="Arial"/>
                <a:cs typeface="Arial"/>
              </a:rPr>
              <a:t>at its</a:t>
            </a:r>
            <a:r>
              <a:rPr sz="2150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spc="-10" dirty="0">
                <a:solidFill>
                  <a:srgbClr val="FF0000"/>
                </a:solidFill>
                <a:latin typeface="Arial"/>
                <a:cs typeface="Arial"/>
              </a:rPr>
              <a:t>limits</a:t>
            </a:r>
            <a:endParaRPr sz="2150">
              <a:latin typeface="Arial"/>
              <a:cs typeface="Arial"/>
            </a:endParaRPr>
          </a:p>
          <a:p>
            <a:pPr marL="651510" marR="5080" indent="-229235">
              <a:lnSpc>
                <a:spcPts val="2100"/>
              </a:lnSpc>
              <a:spcBef>
                <a:spcPts val="520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2150" spc="-229" dirty="0">
                <a:solidFill>
                  <a:srgbClr val="2E2B1F"/>
                </a:solidFill>
                <a:latin typeface="Arial"/>
                <a:cs typeface="Arial"/>
              </a:rPr>
              <a:t>NoSQL </a:t>
            </a:r>
            <a:r>
              <a:rPr sz="2150" spc="-110" dirty="0">
                <a:solidFill>
                  <a:srgbClr val="2E2B1F"/>
                </a:solidFill>
                <a:latin typeface="Arial"/>
                <a:cs typeface="Arial"/>
              </a:rPr>
              <a:t>designed </a:t>
            </a:r>
            <a:r>
              <a:rPr sz="2150" spc="-10" dirty="0">
                <a:solidFill>
                  <a:srgbClr val="2E2B1F"/>
                </a:solidFill>
                <a:latin typeface="Arial"/>
                <a:cs typeface="Arial"/>
              </a:rPr>
              <a:t>for </a:t>
            </a:r>
            <a:r>
              <a:rPr sz="2150" spc="-70" dirty="0">
                <a:solidFill>
                  <a:srgbClr val="2E2B1F"/>
                </a:solidFill>
                <a:latin typeface="Arial"/>
                <a:cs typeface="Arial"/>
              </a:rPr>
              <a:t>big  </a:t>
            </a:r>
            <a:r>
              <a:rPr sz="2150" spc="-60" dirty="0">
                <a:solidFill>
                  <a:srgbClr val="2E2B1F"/>
                </a:solidFill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58200" y="5798820"/>
            <a:ext cx="685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38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83743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Taxonomy </a:t>
            </a:r>
            <a:r>
              <a:rPr spc="-40" dirty="0"/>
              <a:t>of</a:t>
            </a:r>
            <a:r>
              <a:rPr spc="-690" dirty="0"/>
              <a:t> </a:t>
            </a:r>
            <a:r>
              <a:rPr spc="-245" dirty="0"/>
              <a:t>NoSQL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1957" y="1826577"/>
            <a:ext cx="3602354" cy="403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b="1" spc="-235" dirty="0">
                <a:solidFill>
                  <a:srgbClr val="2E2B1F"/>
                </a:solidFill>
                <a:latin typeface="Arial"/>
                <a:cs typeface="Arial"/>
              </a:rPr>
              <a:t>Key-value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9A47B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b="1" spc="-265" dirty="0">
                <a:solidFill>
                  <a:srgbClr val="2E2B1F"/>
                </a:solidFill>
                <a:latin typeface="Arial"/>
                <a:cs typeface="Arial"/>
              </a:rPr>
              <a:t>Graph</a:t>
            </a:r>
            <a:r>
              <a:rPr sz="3200" b="1" spc="-16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3200" b="1" spc="-215" dirty="0">
                <a:solidFill>
                  <a:srgbClr val="2E2B1F"/>
                </a:solidFill>
                <a:latin typeface="Arial"/>
                <a:cs typeface="Arial"/>
              </a:rPr>
              <a:t>database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9A47B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b="1" spc="-180" dirty="0">
                <a:solidFill>
                  <a:srgbClr val="2E2B1F"/>
                </a:solidFill>
                <a:latin typeface="Arial"/>
                <a:cs typeface="Arial"/>
              </a:rPr>
              <a:t>Document-oriented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A9A47B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3200" b="1" spc="-260" dirty="0">
                <a:solidFill>
                  <a:srgbClr val="2E2B1F"/>
                </a:solidFill>
                <a:latin typeface="Arial"/>
                <a:cs typeface="Arial"/>
              </a:rPr>
              <a:t>Column</a:t>
            </a:r>
            <a:r>
              <a:rPr sz="3200" b="1" spc="-30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3200" b="1" spc="-155" dirty="0">
                <a:solidFill>
                  <a:srgbClr val="2E2B1F"/>
                </a:solidFill>
                <a:latin typeface="Arial"/>
                <a:cs typeface="Arial"/>
              </a:rPr>
              <a:t>family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71635" y="5798820"/>
            <a:ext cx="9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10275" y="1876425"/>
            <a:ext cx="1438275" cy="542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8550" y="1924050"/>
            <a:ext cx="15144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000" y="3048000"/>
            <a:ext cx="1514475" cy="400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00850" y="2771775"/>
            <a:ext cx="952500" cy="952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86275" y="4067175"/>
            <a:ext cx="1647825" cy="552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0850" y="4067175"/>
            <a:ext cx="962025" cy="866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76650" y="5295900"/>
            <a:ext cx="1076325" cy="704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10225" y="5295900"/>
            <a:ext cx="1114425" cy="762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1024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430212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Benefits </a:t>
            </a:r>
            <a:r>
              <a:rPr spc="-40" dirty="0"/>
              <a:t>of</a:t>
            </a:r>
            <a:r>
              <a:rPr spc="-844" dirty="0"/>
              <a:t> </a:t>
            </a:r>
            <a:r>
              <a:rPr spc="-245" dirty="0"/>
              <a:t>NoSQL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6575" y="1458067"/>
            <a:ext cx="3429000" cy="437388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600" b="1" spc="-160" dirty="0">
                <a:solidFill>
                  <a:srgbClr val="2E2B1F"/>
                </a:solidFill>
                <a:latin typeface="Arial"/>
                <a:cs typeface="Arial"/>
              </a:rPr>
              <a:t>Flexible </a:t>
            </a:r>
            <a:r>
              <a:rPr sz="2600" b="1" spc="-120" dirty="0">
                <a:solidFill>
                  <a:srgbClr val="2E2B1F"/>
                </a:solidFill>
                <a:latin typeface="Arial"/>
                <a:cs typeface="Arial"/>
              </a:rPr>
              <a:t>data</a:t>
            </a:r>
            <a:r>
              <a:rPr sz="2600" b="1" spc="-39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600" b="1" spc="-190" dirty="0">
                <a:solidFill>
                  <a:srgbClr val="2E2B1F"/>
                </a:solidFill>
                <a:latin typeface="Arial"/>
                <a:cs typeface="Arial"/>
              </a:rPr>
              <a:t>models</a:t>
            </a:r>
            <a:endParaRPr sz="2600">
              <a:latin typeface="Arial"/>
              <a:cs typeface="Arial"/>
            </a:endParaRPr>
          </a:p>
          <a:p>
            <a:pPr marL="651510" marR="53340" indent="-229235">
              <a:lnSpc>
                <a:spcPts val="2400"/>
              </a:lnSpc>
              <a:spcBef>
                <a:spcPts val="565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2150" spc="-170" dirty="0">
                <a:solidFill>
                  <a:srgbClr val="FF0000"/>
                </a:solidFill>
                <a:latin typeface="Arial"/>
                <a:cs typeface="Arial"/>
              </a:rPr>
              <a:t>Change </a:t>
            </a:r>
            <a:r>
              <a:rPr sz="2150" spc="-95" dirty="0">
                <a:solidFill>
                  <a:srgbClr val="FF0000"/>
                </a:solidFill>
                <a:latin typeface="Arial"/>
                <a:cs typeface="Arial"/>
              </a:rPr>
              <a:t>management </a:t>
            </a:r>
            <a:r>
              <a:rPr sz="2150" spc="40" dirty="0">
                <a:solidFill>
                  <a:srgbClr val="FF0000"/>
                </a:solidFill>
                <a:latin typeface="Arial"/>
                <a:cs typeface="Arial"/>
              </a:rPr>
              <a:t>to  </a:t>
            </a:r>
            <a:r>
              <a:rPr sz="2150" spc="-145" dirty="0">
                <a:solidFill>
                  <a:srgbClr val="FF0000"/>
                </a:solidFill>
                <a:latin typeface="Arial"/>
                <a:cs typeface="Arial"/>
              </a:rPr>
              <a:t>schema </a:t>
            </a:r>
            <a:r>
              <a:rPr sz="2150" spc="-1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150" spc="-235" dirty="0">
                <a:solidFill>
                  <a:srgbClr val="FF0000"/>
                </a:solidFill>
                <a:latin typeface="Arial"/>
                <a:cs typeface="Arial"/>
              </a:rPr>
              <a:t>RDMS </a:t>
            </a:r>
            <a:r>
              <a:rPr sz="2150" spc="-110" dirty="0">
                <a:solidFill>
                  <a:srgbClr val="FF0000"/>
                </a:solidFill>
                <a:latin typeface="Arial"/>
                <a:cs typeface="Arial"/>
              </a:rPr>
              <a:t>have  </a:t>
            </a:r>
            <a:r>
              <a:rPr sz="2150" spc="4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150" spc="-95" dirty="0">
                <a:solidFill>
                  <a:srgbClr val="FF0000"/>
                </a:solidFill>
                <a:latin typeface="Arial"/>
                <a:cs typeface="Arial"/>
              </a:rPr>
              <a:t>be </a:t>
            </a:r>
            <a:r>
              <a:rPr sz="2150" spc="-55" dirty="0">
                <a:solidFill>
                  <a:srgbClr val="FF0000"/>
                </a:solidFill>
                <a:latin typeface="Arial"/>
                <a:cs typeface="Arial"/>
              </a:rPr>
              <a:t>carefully</a:t>
            </a:r>
            <a:r>
              <a:rPr sz="2150" spc="-2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spc="-114" dirty="0">
                <a:solidFill>
                  <a:srgbClr val="FF0000"/>
                </a:solidFill>
                <a:latin typeface="Arial"/>
                <a:cs typeface="Arial"/>
              </a:rPr>
              <a:t>managed</a:t>
            </a:r>
            <a:endParaRPr sz="2150">
              <a:latin typeface="Arial"/>
              <a:cs typeface="Arial"/>
            </a:endParaRPr>
          </a:p>
          <a:p>
            <a:pPr marL="651510" marR="147320" indent="-229235">
              <a:lnSpc>
                <a:spcPct val="93200"/>
              </a:lnSpc>
              <a:spcBef>
                <a:spcPts val="405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2150" spc="-229" dirty="0">
                <a:solidFill>
                  <a:srgbClr val="2E2B1F"/>
                </a:solidFill>
                <a:latin typeface="Arial"/>
                <a:cs typeface="Arial"/>
              </a:rPr>
              <a:t>NoSQL </a:t>
            </a:r>
            <a:r>
              <a:rPr sz="2150" spc="-125" dirty="0">
                <a:solidFill>
                  <a:srgbClr val="2E2B1F"/>
                </a:solidFill>
                <a:latin typeface="Arial"/>
                <a:cs typeface="Arial"/>
              </a:rPr>
              <a:t>databases </a:t>
            </a:r>
            <a:r>
              <a:rPr sz="2150" spc="-60" dirty="0">
                <a:solidFill>
                  <a:srgbClr val="2E2B1F"/>
                </a:solidFill>
                <a:latin typeface="Arial"/>
                <a:cs typeface="Arial"/>
              </a:rPr>
              <a:t>more  </a:t>
            </a:r>
            <a:r>
              <a:rPr sz="2150" spc="-90" dirty="0">
                <a:solidFill>
                  <a:srgbClr val="2E2B1F"/>
                </a:solidFill>
                <a:latin typeface="Arial"/>
                <a:cs typeface="Arial"/>
              </a:rPr>
              <a:t>relaxed </a:t>
            </a:r>
            <a:r>
              <a:rPr sz="2150" spc="-10" dirty="0">
                <a:solidFill>
                  <a:srgbClr val="2E2B1F"/>
                </a:solidFill>
                <a:latin typeface="Arial"/>
                <a:cs typeface="Arial"/>
              </a:rPr>
              <a:t>in </a:t>
            </a:r>
            <a:r>
              <a:rPr sz="2150" spc="-40" dirty="0">
                <a:solidFill>
                  <a:srgbClr val="2E2B1F"/>
                </a:solidFill>
                <a:latin typeface="Arial"/>
                <a:cs typeface="Arial"/>
              </a:rPr>
              <a:t>structure </a:t>
            </a:r>
            <a:r>
              <a:rPr sz="2150" spc="-5" dirty="0">
                <a:solidFill>
                  <a:srgbClr val="2E2B1F"/>
                </a:solidFill>
                <a:latin typeface="Arial"/>
                <a:cs typeface="Arial"/>
              </a:rPr>
              <a:t>of  </a:t>
            </a:r>
            <a:r>
              <a:rPr sz="2150" spc="-60" dirty="0">
                <a:solidFill>
                  <a:srgbClr val="2E2B1F"/>
                </a:solidFill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  <a:p>
            <a:pPr marL="1022985" marR="5080" lvl="1" indent="-228600">
              <a:lnSpc>
                <a:spcPct val="92500"/>
              </a:lnSpc>
              <a:spcBef>
                <a:spcPts val="434"/>
              </a:spcBef>
              <a:buClr>
                <a:srgbClr val="D2CA6C"/>
              </a:buClr>
              <a:buChar char="•"/>
              <a:tabLst>
                <a:tab pos="1022985" algn="l"/>
                <a:tab pos="1023619" algn="l"/>
              </a:tabLst>
            </a:pPr>
            <a:r>
              <a:rPr sz="1850" spc="-110" dirty="0">
                <a:solidFill>
                  <a:srgbClr val="2E2B1F"/>
                </a:solidFill>
                <a:latin typeface="Arial"/>
                <a:cs typeface="Arial"/>
              </a:rPr>
              <a:t>Database schema  </a:t>
            </a:r>
            <a:r>
              <a:rPr sz="1850" spc="-120" dirty="0">
                <a:solidFill>
                  <a:srgbClr val="2E2B1F"/>
                </a:solidFill>
                <a:latin typeface="Arial"/>
                <a:cs typeface="Arial"/>
              </a:rPr>
              <a:t>changes </a:t>
            </a:r>
            <a:r>
              <a:rPr sz="1850" spc="-50" dirty="0">
                <a:solidFill>
                  <a:srgbClr val="2E2B1F"/>
                </a:solidFill>
                <a:latin typeface="Arial"/>
                <a:cs typeface="Arial"/>
              </a:rPr>
              <a:t>do </a:t>
            </a:r>
            <a:r>
              <a:rPr sz="1850" spc="-5" dirty="0">
                <a:solidFill>
                  <a:srgbClr val="2E2B1F"/>
                </a:solidFill>
                <a:latin typeface="Arial"/>
                <a:cs typeface="Arial"/>
              </a:rPr>
              <a:t>not </a:t>
            </a:r>
            <a:r>
              <a:rPr sz="1850" spc="-100" dirty="0">
                <a:solidFill>
                  <a:srgbClr val="2E2B1F"/>
                </a:solidFill>
                <a:latin typeface="Arial"/>
                <a:cs typeface="Arial"/>
              </a:rPr>
              <a:t>have </a:t>
            </a:r>
            <a:r>
              <a:rPr sz="1850" spc="15" dirty="0">
                <a:solidFill>
                  <a:srgbClr val="2E2B1F"/>
                </a:solidFill>
                <a:latin typeface="Arial"/>
                <a:cs typeface="Arial"/>
              </a:rPr>
              <a:t>to  </a:t>
            </a:r>
            <a:r>
              <a:rPr sz="1850" spc="-80" dirty="0">
                <a:solidFill>
                  <a:srgbClr val="2E2B1F"/>
                </a:solidFill>
                <a:latin typeface="Arial"/>
                <a:cs typeface="Arial"/>
              </a:rPr>
              <a:t>be </a:t>
            </a:r>
            <a:r>
              <a:rPr sz="1850" spc="-95" dirty="0">
                <a:solidFill>
                  <a:srgbClr val="2E2B1F"/>
                </a:solidFill>
                <a:latin typeface="Arial"/>
                <a:cs typeface="Arial"/>
              </a:rPr>
              <a:t>managed </a:t>
            </a:r>
            <a:r>
              <a:rPr sz="1850" spc="-165" dirty="0">
                <a:solidFill>
                  <a:srgbClr val="2E2B1F"/>
                </a:solidFill>
                <a:latin typeface="Arial"/>
                <a:cs typeface="Arial"/>
              </a:rPr>
              <a:t>as </a:t>
            </a:r>
            <a:r>
              <a:rPr sz="1850" spc="-75" dirty="0">
                <a:solidFill>
                  <a:srgbClr val="2E2B1F"/>
                </a:solidFill>
                <a:latin typeface="Arial"/>
                <a:cs typeface="Arial"/>
              </a:rPr>
              <a:t>one  </a:t>
            </a:r>
            <a:r>
              <a:rPr sz="1850" spc="-50" dirty="0">
                <a:solidFill>
                  <a:srgbClr val="2E2B1F"/>
                </a:solidFill>
                <a:latin typeface="Arial"/>
                <a:cs typeface="Arial"/>
              </a:rPr>
              <a:t>complicated </a:t>
            </a:r>
            <a:r>
              <a:rPr sz="1850" spc="-100" dirty="0">
                <a:solidFill>
                  <a:srgbClr val="2E2B1F"/>
                </a:solidFill>
                <a:latin typeface="Arial"/>
                <a:cs typeface="Arial"/>
              </a:rPr>
              <a:t>change</a:t>
            </a:r>
            <a:r>
              <a:rPr sz="1850" spc="-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2E2B1F"/>
                </a:solidFill>
                <a:latin typeface="Arial"/>
                <a:cs typeface="Arial"/>
              </a:rPr>
              <a:t>unit</a:t>
            </a:r>
            <a:endParaRPr sz="1850">
              <a:latin typeface="Arial"/>
              <a:cs typeface="Arial"/>
            </a:endParaRPr>
          </a:p>
          <a:p>
            <a:pPr marL="1022985" marR="320675" lvl="1" indent="-228600">
              <a:lnSpc>
                <a:spcPct val="93000"/>
              </a:lnSpc>
              <a:spcBef>
                <a:spcPts val="490"/>
              </a:spcBef>
              <a:buClr>
                <a:srgbClr val="D2CA6C"/>
              </a:buClr>
              <a:buChar char="•"/>
              <a:tabLst>
                <a:tab pos="1022985" algn="l"/>
                <a:tab pos="1023619" algn="l"/>
              </a:tabLst>
            </a:pPr>
            <a:r>
              <a:rPr sz="1850" spc="-45" dirty="0">
                <a:solidFill>
                  <a:srgbClr val="2E2B1F"/>
                </a:solidFill>
                <a:latin typeface="Arial"/>
                <a:cs typeface="Arial"/>
              </a:rPr>
              <a:t>Application </a:t>
            </a:r>
            <a:r>
              <a:rPr sz="1850" spc="-65" dirty="0">
                <a:solidFill>
                  <a:srgbClr val="2E2B1F"/>
                </a:solidFill>
                <a:latin typeface="Arial"/>
                <a:cs typeface="Arial"/>
              </a:rPr>
              <a:t>already  </a:t>
            </a:r>
            <a:r>
              <a:rPr sz="1850" spc="5" dirty="0">
                <a:solidFill>
                  <a:srgbClr val="2E2B1F"/>
                </a:solidFill>
                <a:latin typeface="Arial"/>
                <a:cs typeface="Arial"/>
              </a:rPr>
              <a:t>written </a:t>
            </a:r>
            <a:r>
              <a:rPr sz="1850" spc="15" dirty="0">
                <a:solidFill>
                  <a:srgbClr val="2E2B1F"/>
                </a:solidFill>
                <a:latin typeface="Arial"/>
                <a:cs typeface="Arial"/>
              </a:rPr>
              <a:t>to </a:t>
            </a:r>
            <a:r>
              <a:rPr sz="1850" spc="-100" dirty="0">
                <a:solidFill>
                  <a:srgbClr val="2E2B1F"/>
                </a:solidFill>
                <a:latin typeface="Arial"/>
                <a:cs typeface="Arial"/>
              </a:rPr>
              <a:t>address</a:t>
            </a:r>
            <a:r>
              <a:rPr sz="1850" spc="-2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50" spc="-90" dirty="0">
                <a:solidFill>
                  <a:srgbClr val="2E2B1F"/>
                </a:solidFill>
                <a:latin typeface="Arial"/>
                <a:cs typeface="Arial"/>
              </a:rPr>
              <a:t>an  </a:t>
            </a:r>
            <a:r>
              <a:rPr sz="1850" spc="-70" dirty="0">
                <a:solidFill>
                  <a:srgbClr val="2E2B1F"/>
                </a:solidFill>
                <a:latin typeface="Arial"/>
                <a:cs typeface="Arial"/>
              </a:rPr>
              <a:t>amorphous</a:t>
            </a:r>
            <a:r>
              <a:rPr sz="1850" spc="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50" spc="-110" dirty="0">
                <a:solidFill>
                  <a:srgbClr val="2E2B1F"/>
                </a:solidFill>
                <a:latin typeface="Arial"/>
                <a:cs typeface="Arial"/>
              </a:rPr>
              <a:t>schema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3165" y="1458067"/>
            <a:ext cx="3371850" cy="46107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600" b="1" spc="-260" dirty="0">
                <a:solidFill>
                  <a:srgbClr val="2E2B1F"/>
                </a:solidFill>
                <a:latin typeface="Arial"/>
                <a:cs typeface="Arial"/>
              </a:rPr>
              <a:t>Economics</a:t>
            </a:r>
            <a:endParaRPr sz="2600">
              <a:latin typeface="Arial"/>
              <a:cs typeface="Arial"/>
            </a:endParaRPr>
          </a:p>
          <a:p>
            <a:pPr marL="651510" marR="5080" indent="-229235">
              <a:lnSpc>
                <a:spcPts val="2400"/>
              </a:lnSpc>
              <a:spcBef>
                <a:spcPts val="565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2150" spc="-235" dirty="0">
                <a:solidFill>
                  <a:srgbClr val="FF0000"/>
                </a:solidFill>
                <a:latin typeface="Arial"/>
                <a:cs typeface="Arial"/>
              </a:rPr>
              <a:t>RDMS </a:t>
            </a:r>
            <a:r>
              <a:rPr sz="2150" spc="-45" dirty="0">
                <a:solidFill>
                  <a:srgbClr val="FF0000"/>
                </a:solidFill>
                <a:latin typeface="Arial"/>
                <a:cs typeface="Arial"/>
              </a:rPr>
              <a:t>rely </a:t>
            </a:r>
            <a:r>
              <a:rPr sz="2150" spc="-65" dirty="0">
                <a:solidFill>
                  <a:srgbClr val="FF0000"/>
                </a:solidFill>
                <a:latin typeface="Arial"/>
                <a:cs typeface="Arial"/>
              </a:rPr>
              <a:t>on </a:t>
            </a:r>
            <a:r>
              <a:rPr sz="2150" spc="-110" dirty="0">
                <a:solidFill>
                  <a:srgbClr val="FF0000"/>
                </a:solidFill>
                <a:latin typeface="Arial"/>
                <a:cs typeface="Arial"/>
              </a:rPr>
              <a:t>expensive  </a:t>
            </a:r>
            <a:r>
              <a:rPr sz="2150" spc="-30" dirty="0">
                <a:solidFill>
                  <a:srgbClr val="FF0000"/>
                </a:solidFill>
                <a:latin typeface="Arial"/>
                <a:cs typeface="Arial"/>
              </a:rPr>
              <a:t>proprietary </a:t>
            </a:r>
            <a:r>
              <a:rPr sz="2150" spc="-120" dirty="0">
                <a:solidFill>
                  <a:srgbClr val="FF0000"/>
                </a:solidFill>
                <a:latin typeface="Arial"/>
                <a:cs typeface="Arial"/>
              </a:rPr>
              <a:t>servers </a:t>
            </a:r>
            <a:r>
              <a:rPr sz="2150" spc="40" dirty="0">
                <a:solidFill>
                  <a:srgbClr val="FF0000"/>
                </a:solidFill>
                <a:latin typeface="Arial"/>
                <a:cs typeface="Arial"/>
              </a:rPr>
              <a:t>to  </a:t>
            </a:r>
            <a:r>
              <a:rPr sz="2150" spc="-120" dirty="0">
                <a:solidFill>
                  <a:srgbClr val="FF0000"/>
                </a:solidFill>
                <a:latin typeface="Arial"/>
                <a:cs typeface="Arial"/>
              </a:rPr>
              <a:t>manage</a:t>
            </a:r>
            <a:r>
              <a:rPr sz="215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spc="-60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  <a:p>
            <a:pPr marL="651510" marR="196215" indent="-229235">
              <a:lnSpc>
                <a:spcPct val="92400"/>
              </a:lnSpc>
              <a:spcBef>
                <a:spcPts val="425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2150" spc="-95" dirty="0">
                <a:solidFill>
                  <a:srgbClr val="2E2B1F"/>
                </a:solidFill>
                <a:latin typeface="Arial"/>
                <a:cs typeface="Arial"/>
              </a:rPr>
              <a:t>No </a:t>
            </a:r>
            <a:r>
              <a:rPr sz="2150" spc="-240" dirty="0">
                <a:solidFill>
                  <a:srgbClr val="2E2B1F"/>
                </a:solidFill>
                <a:latin typeface="Arial"/>
                <a:cs typeface="Arial"/>
              </a:rPr>
              <a:t>SQL: </a:t>
            </a:r>
            <a:r>
              <a:rPr sz="2150" spc="-85" dirty="0">
                <a:solidFill>
                  <a:srgbClr val="2E2B1F"/>
                </a:solidFill>
                <a:latin typeface="Arial"/>
                <a:cs typeface="Arial"/>
              </a:rPr>
              <a:t>clusters </a:t>
            </a:r>
            <a:r>
              <a:rPr sz="2150" spc="-5" dirty="0">
                <a:solidFill>
                  <a:srgbClr val="2E2B1F"/>
                </a:solidFill>
                <a:latin typeface="Arial"/>
                <a:cs typeface="Arial"/>
              </a:rPr>
              <a:t>of  </a:t>
            </a:r>
            <a:r>
              <a:rPr sz="2150" spc="-125" dirty="0">
                <a:solidFill>
                  <a:srgbClr val="2E2B1F"/>
                </a:solidFill>
                <a:latin typeface="Arial"/>
                <a:cs typeface="Arial"/>
              </a:rPr>
              <a:t>cheap </a:t>
            </a:r>
            <a:r>
              <a:rPr sz="2150" spc="-50" dirty="0">
                <a:solidFill>
                  <a:srgbClr val="2E2B1F"/>
                </a:solidFill>
                <a:latin typeface="Arial"/>
                <a:cs typeface="Arial"/>
              </a:rPr>
              <a:t>commodity  </a:t>
            </a:r>
            <a:r>
              <a:rPr sz="2150" spc="-120" dirty="0">
                <a:solidFill>
                  <a:srgbClr val="2E2B1F"/>
                </a:solidFill>
                <a:latin typeface="Arial"/>
                <a:cs typeface="Arial"/>
              </a:rPr>
              <a:t>servers </a:t>
            </a:r>
            <a:r>
              <a:rPr sz="2150" spc="40" dirty="0">
                <a:solidFill>
                  <a:srgbClr val="2E2B1F"/>
                </a:solidFill>
                <a:latin typeface="Arial"/>
                <a:cs typeface="Arial"/>
              </a:rPr>
              <a:t>to </a:t>
            </a:r>
            <a:r>
              <a:rPr sz="2150" spc="-120" dirty="0">
                <a:solidFill>
                  <a:srgbClr val="2E2B1F"/>
                </a:solidFill>
                <a:latin typeface="Arial"/>
                <a:cs typeface="Arial"/>
              </a:rPr>
              <a:t>manage </a:t>
            </a:r>
            <a:r>
              <a:rPr sz="2150" spc="-15" dirty="0">
                <a:solidFill>
                  <a:srgbClr val="2E2B1F"/>
                </a:solidFill>
                <a:latin typeface="Arial"/>
                <a:cs typeface="Arial"/>
              </a:rPr>
              <a:t>the  </a:t>
            </a:r>
            <a:r>
              <a:rPr sz="2150" spc="-60" dirty="0">
                <a:solidFill>
                  <a:srgbClr val="2E2B1F"/>
                </a:solidFill>
                <a:latin typeface="Arial"/>
                <a:cs typeface="Arial"/>
              </a:rPr>
              <a:t>data </a:t>
            </a:r>
            <a:r>
              <a:rPr sz="2150" spc="-95" dirty="0">
                <a:solidFill>
                  <a:srgbClr val="2E2B1F"/>
                </a:solidFill>
                <a:latin typeface="Arial"/>
                <a:cs typeface="Arial"/>
              </a:rPr>
              <a:t>and </a:t>
            </a:r>
            <a:r>
              <a:rPr sz="2150" spc="-60" dirty="0">
                <a:solidFill>
                  <a:srgbClr val="2E2B1F"/>
                </a:solidFill>
                <a:latin typeface="Arial"/>
                <a:cs typeface="Arial"/>
              </a:rPr>
              <a:t>transaction  </a:t>
            </a:r>
            <a:r>
              <a:rPr sz="2150" spc="-95" dirty="0">
                <a:solidFill>
                  <a:srgbClr val="2E2B1F"/>
                </a:solidFill>
                <a:latin typeface="Arial"/>
                <a:cs typeface="Arial"/>
              </a:rPr>
              <a:t>volumes</a:t>
            </a:r>
            <a:endParaRPr sz="2150">
              <a:latin typeface="Arial"/>
              <a:cs typeface="Arial"/>
            </a:endParaRPr>
          </a:p>
          <a:p>
            <a:pPr marL="651510" marR="149860" indent="-229235">
              <a:lnSpc>
                <a:spcPct val="92400"/>
              </a:lnSpc>
              <a:spcBef>
                <a:spcPts val="540"/>
              </a:spcBef>
              <a:buClr>
                <a:srgbClr val="9CBDBC"/>
              </a:buClr>
              <a:buChar char="•"/>
              <a:tabLst>
                <a:tab pos="650875" algn="l"/>
                <a:tab pos="651510" algn="l"/>
              </a:tabLst>
            </a:pPr>
            <a:r>
              <a:rPr sz="2150" spc="-160" dirty="0">
                <a:solidFill>
                  <a:srgbClr val="2E2B1F"/>
                </a:solidFill>
                <a:latin typeface="Arial"/>
                <a:cs typeface="Arial"/>
              </a:rPr>
              <a:t>Cost </a:t>
            </a:r>
            <a:r>
              <a:rPr sz="2150" spc="-60" dirty="0">
                <a:solidFill>
                  <a:srgbClr val="2E2B1F"/>
                </a:solidFill>
                <a:latin typeface="Arial"/>
                <a:cs typeface="Arial"/>
              </a:rPr>
              <a:t>per </a:t>
            </a:r>
            <a:r>
              <a:rPr sz="2150" spc="-80" dirty="0">
                <a:solidFill>
                  <a:srgbClr val="2E2B1F"/>
                </a:solidFill>
                <a:latin typeface="Arial"/>
                <a:cs typeface="Arial"/>
              </a:rPr>
              <a:t>gigabyte </a:t>
            </a:r>
            <a:r>
              <a:rPr sz="2150" spc="-15" dirty="0">
                <a:solidFill>
                  <a:srgbClr val="2E2B1F"/>
                </a:solidFill>
                <a:latin typeface="Arial"/>
                <a:cs typeface="Arial"/>
              </a:rPr>
              <a:t>or  </a:t>
            </a:r>
            <a:r>
              <a:rPr sz="2150" spc="-75" dirty="0">
                <a:solidFill>
                  <a:srgbClr val="2E2B1F"/>
                </a:solidFill>
                <a:latin typeface="Arial"/>
                <a:cs typeface="Arial"/>
              </a:rPr>
              <a:t>transaction/second </a:t>
            </a:r>
            <a:r>
              <a:rPr sz="2150" spc="-10" dirty="0">
                <a:solidFill>
                  <a:srgbClr val="2E2B1F"/>
                </a:solidFill>
                <a:latin typeface="Arial"/>
                <a:cs typeface="Arial"/>
              </a:rPr>
              <a:t>for  </a:t>
            </a:r>
            <a:r>
              <a:rPr sz="2150" spc="-229" dirty="0">
                <a:solidFill>
                  <a:srgbClr val="2E2B1F"/>
                </a:solidFill>
                <a:latin typeface="Arial"/>
                <a:cs typeface="Arial"/>
              </a:rPr>
              <a:t>NoSQL </a:t>
            </a:r>
            <a:r>
              <a:rPr sz="2150" spc="-130" dirty="0">
                <a:solidFill>
                  <a:srgbClr val="2E2B1F"/>
                </a:solidFill>
                <a:latin typeface="Arial"/>
                <a:cs typeface="Arial"/>
              </a:rPr>
              <a:t>can </a:t>
            </a:r>
            <a:r>
              <a:rPr sz="2150" spc="-95" dirty="0">
                <a:solidFill>
                  <a:srgbClr val="2E2B1F"/>
                </a:solidFill>
                <a:latin typeface="Arial"/>
                <a:cs typeface="Arial"/>
              </a:rPr>
              <a:t>be </a:t>
            </a:r>
            <a:r>
              <a:rPr sz="2150" spc="-30" dirty="0">
                <a:solidFill>
                  <a:srgbClr val="2E2B1F"/>
                </a:solidFill>
                <a:latin typeface="Arial"/>
                <a:cs typeface="Arial"/>
              </a:rPr>
              <a:t>lower  </a:t>
            </a:r>
            <a:r>
              <a:rPr sz="2150" spc="-35" dirty="0">
                <a:solidFill>
                  <a:srgbClr val="2E2B1F"/>
                </a:solidFill>
                <a:latin typeface="Arial"/>
                <a:cs typeface="Arial"/>
              </a:rPr>
              <a:t>than </a:t>
            </a:r>
            <a:r>
              <a:rPr sz="2150" spc="-15" dirty="0">
                <a:solidFill>
                  <a:srgbClr val="2E2B1F"/>
                </a:solidFill>
                <a:latin typeface="Arial"/>
                <a:cs typeface="Arial"/>
              </a:rPr>
              <a:t>the </a:t>
            </a:r>
            <a:r>
              <a:rPr sz="2150" spc="-95" dirty="0">
                <a:solidFill>
                  <a:srgbClr val="2E2B1F"/>
                </a:solidFill>
                <a:latin typeface="Arial"/>
                <a:cs typeface="Arial"/>
              </a:rPr>
              <a:t>cost </a:t>
            </a:r>
            <a:r>
              <a:rPr sz="2150" spc="-10" dirty="0">
                <a:solidFill>
                  <a:srgbClr val="2E2B1F"/>
                </a:solidFill>
                <a:latin typeface="Arial"/>
                <a:cs typeface="Arial"/>
              </a:rPr>
              <a:t>for </a:t>
            </a:r>
            <a:r>
              <a:rPr sz="2150" spc="-155" dirty="0">
                <a:solidFill>
                  <a:srgbClr val="2E2B1F"/>
                </a:solidFill>
                <a:latin typeface="Arial"/>
                <a:cs typeface="Arial"/>
              </a:rPr>
              <a:t>a  </a:t>
            </a:r>
            <a:r>
              <a:rPr sz="2150" spc="-235" dirty="0">
                <a:solidFill>
                  <a:srgbClr val="2E2B1F"/>
                </a:solidFill>
                <a:latin typeface="Arial"/>
                <a:cs typeface="Arial"/>
              </a:rPr>
              <a:t>RDBMS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58200" y="5798820"/>
            <a:ext cx="685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20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0088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5" dirty="0"/>
              <a:t>Drawbacks </a:t>
            </a:r>
            <a:r>
              <a:rPr spc="-40" dirty="0"/>
              <a:t>of</a:t>
            </a:r>
            <a:r>
              <a:rPr spc="-875" dirty="0"/>
              <a:t> </a:t>
            </a:r>
            <a:r>
              <a:rPr spc="-245" dirty="0"/>
              <a:t>NoSQL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0875" y="1468381"/>
            <a:ext cx="3278504" cy="42913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0"/>
              </a:spcBef>
              <a:buClr>
                <a:srgbClr val="A9A47B"/>
              </a:buClr>
              <a:buChar char="•"/>
              <a:tabLst>
                <a:tab pos="241935" algn="l"/>
              </a:tabLst>
            </a:pPr>
            <a:r>
              <a:rPr sz="2750" spc="-100" dirty="0">
                <a:solidFill>
                  <a:srgbClr val="2E2B1F"/>
                </a:solidFill>
                <a:latin typeface="Arial"/>
                <a:cs typeface="Arial"/>
              </a:rPr>
              <a:t>Support</a:t>
            </a:r>
            <a:endParaRPr sz="2750">
              <a:latin typeface="Arial"/>
              <a:cs typeface="Arial"/>
            </a:endParaRPr>
          </a:p>
          <a:p>
            <a:pPr marL="537210" marR="5080" lvl="1" indent="-229235">
              <a:lnSpc>
                <a:spcPct val="100400"/>
              </a:lnSpc>
              <a:spcBef>
                <a:spcPts val="570"/>
              </a:spcBef>
              <a:buClr>
                <a:srgbClr val="9CBDBC"/>
              </a:buClr>
              <a:buChar char="•"/>
              <a:tabLst>
                <a:tab pos="537210" algn="l"/>
              </a:tabLst>
            </a:pPr>
            <a:r>
              <a:rPr sz="2400" spc="-305" dirty="0">
                <a:solidFill>
                  <a:srgbClr val="2E2B1F"/>
                </a:solidFill>
                <a:latin typeface="Arial"/>
                <a:cs typeface="Arial"/>
              </a:rPr>
              <a:t>RDBMS </a:t>
            </a:r>
            <a:r>
              <a:rPr sz="2400" spc="-114" dirty="0">
                <a:solidFill>
                  <a:srgbClr val="2E2B1F"/>
                </a:solidFill>
                <a:latin typeface="Arial"/>
                <a:cs typeface="Arial"/>
              </a:rPr>
              <a:t>vendors  </a:t>
            </a:r>
            <a:r>
              <a:rPr sz="2400" spc="-85" dirty="0">
                <a:solidFill>
                  <a:srgbClr val="2E2B1F"/>
                </a:solidFill>
                <a:latin typeface="Arial"/>
                <a:cs typeface="Arial"/>
              </a:rPr>
              <a:t>provide </a:t>
            </a:r>
            <a:r>
              <a:rPr sz="2400" spc="-185" dirty="0">
                <a:solidFill>
                  <a:srgbClr val="2E2B1F"/>
                </a:solidFill>
                <a:latin typeface="Arial"/>
                <a:cs typeface="Arial"/>
              </a:rPr>
              <a:t>a </a:t>
            </a:r>
            <a:r>
              <a:rPr sz="2400" spc="-95" dirty="0">
                <a:solidFill>
                  <a:srgbClr val="2E2B1F"/>
                </a:solidFill>
                <a:latin typeface="Arial"/>
                <a:cs typeface="Arial"/>
              </a:rPr>
              <a:t>high </a:t>
            </a:r>
            <a:r>
              <a:rPr sz="2400" spc="-85" dirty="0">
                <a:solidFill>
                  <a:srgbClr val="2E2B1F"/>
                </a:solidFill>
                <a:latin typeface="Arial"/>
                <a:cs typeface="Arial"/>
              </a:rPr>
              <a:t>level 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of  </a:t>
            </a:r>
            <a:r>
              <a:rPr sz="2400" spc="-50" dirty="0">
                <a:solidFill>
                  <a:srgbClr val="2E2B1F"/>
                </a:solidFill>
                <a:latin typeface="Arial"/>
                <a:cs typeface="Arial"/>
              </a:rPr>
              <a:t>support </a:t>
            </a:r>
            <a:r>
              <a:rPr sz="2400" spc="35" dirty="0">
                <a:solidFill>
                  <a:srgbClr val="2E2B1F"/>
                </a:solidFill>
                <a:latin typeface="Arial"/>
                <a:cs typeface="Arial"/>
              </a:rPr>
              <a:t>to</a:t>
            </a:r>
            <a:r>
              <a:rPr sz="2400" spc="-37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2E2B1F"/>
                </a:solidFill>
                <a:latin typeface="Arial"/>
                <a:cs typeface="Arial"/>
              </a:rPr>
              <a:t>clients</a:t>
            </a:r>
            <a:endParaRPr sz="2400">
              <a:latin typeface="Arial"/>
              <a:cs typeface="Arial"/>
            </a:endParaRPr>
          </a:p>
          <a:p>
            <a:pPr marL="908685" lvl="2" indent="-228600">
              <a:lnSpc>
                <a:spcPct val="100000"/>
              </a:lnSpc>
              <a:spcBef>
                <a:spcPts val="520"/>
              </a:spcBef>
              <a:buClr>
                <a:srgbClr val="D2CA6C"/>
              </a:buClr>
              <a:buChar char="•"/>
              <a:tabLst>
                <a:tab pos="908685" algn="l"/>
                <a:tab pos="909319" algn="l"/>
              </a:tabLst>
            </a:pPr>
            <a:r>
              <a:rPr sz="2000" spc="-80" dirty="0">
                <a:solidFill>
                  <a:srgbClr val="2E2B1F"/>
                </a:solidFill>
                <a:latin typeface="Arial"/>
                <a:cs typeface="Arial"/>
              </a:rPr>
              <a:t>Stellar</a:t>
            </a:r>
            <a:r>
              <a:rPr sz="2000" spc="-7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Arial"/>
                <a:cs typeface="Arial"/>
              </a:rPr>
              <a:t>reputation</a:t>
            </a:r>
            <a:endParaRPr sz="2000">
              <a:latin typeface="Arial"/>
              <a:cs typeface="Arial"/>
            </a:endParaRPr>
          </a:p>
          <a:p>
            <a:pPr marL="537210" marR="156210" lvl="1" indent="-229235">
              <a:lnSpc>
                <a:spcPct val="100000"/>
              </a:lnSpc>
              <a:spcBef>
                <a:spcPts val="580"/>
              </a:spcBef>
              <a:buClr>
                <a:srgbClr val="9CBDBC"/>
              </a:buClr>
              <a:buChar char="•"/>
              <a:tabLst>
                <a:tab pos="537210" algn="l"/>
                <a:tab pos="2562860" algn="l"/>
              </a:tabLst>
            </a:pPr>
            <a:r>
              <a:rPr sz="2400" spc="-254" dirty="0">
                <a:solidFill>
                  <a:srgbClr val="FF0000"/>
                </a:solidFill>
                <a:latin typeface="Arial"/>
                <a:cs typeface="Arial"/>
              </a:rPr>
              <a:t>NoSQL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sz="2400" spc="-90" dirty="0">
                <a:solidFill>
                  <a:srgbClr val="FF0000"/>
                </a:solidFill>
                <a:latin typeface="Arial"/>
                <a:cs typeface="Arial"/>
              </a:rPr>
              <a:t>open  </a:t>
            </a:r>
            <a:r>
              <a:rPr sz="2400" spc="-23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400" spc="2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15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2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spc="55" dirty="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sz="2400" spc="-17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spc="-12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spc="14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-26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400" spc="-15" dirty="0">
                <a:solidFill>
                  <a:srgbClr val="FF0000"/>
                </a:solidFill>
                <a:latin typeface="Arial"/>
                <a:cs typeface="Arial"/>
              </a:rPr>
              <a:t>wi</a:t>
            </a:r>
            <a:r>
              <a:rPr sz="2400" spc="14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400" spc="-50" dirty="0">
                <a:solidFill>
                  <a:srgbClr val="FF0000"/>
                </a:solidFill>
                <a:latin typeface="Arial"/>
                <a:cs typeface="Arial"/>
              </a:rPr>
              <a:t>h  </a:t>
            </a:r>
            <a:r>
              <a:rPr sz="2400" spc="-70" dirty="0">
                <a:solidFill>
                  <a:srgbClr val="FF0000"/>
                </a:solidFill>
                <a:latin typeface="Arial"/>
                <a:cs typeface="Arial"/>
              </a:rPr>
              <a:t>startups </a:t>
            </a:r>
            <a:r>
              <a:rPr sz="2400" spc="-65" dirty="0">
                <a:solidFill>
                  <a:srgbClr val="FF0000"/>
                </a:solidFill>
                <a:latin typeface="Arial"/>
                <a:cs typeface="Arial"/>
              </a:rPr>
              <a:t>supporting  </a:t>
            </a:r>
            <a:r>
              <a:rPr sz="2400" spc="-35" dirty="0">
                <a:solidFill>
                  <a:srgbClr val="FF0000"/>
                </a:solidFill>
                <a:latin typeface="Arial"/>
                <a:cs typeface="Arial"/>
              </a:rPr>
              <a:t>them</a:t>
            </a:r>
            <a:endParaRPr sz="2400">
              <a:latin typeface="Arial"/>
              <a:cs typeface="Arial"/>
            </a:endParaRPr>
          </a:p>
          <a:p>
            <a:pPr marL="908685" marR="426720" lvl="2" indent="-228600">
              <a:lnSpc>
                <a:spcPct val="100000"/>
              </a:lnSpc>
              <a:spcBef>
                <a:spcPts val="525"/>
              </a:spcBef>
              <a:buClr>
                <a:srgbClr val="D2CA6C"/>
              </a:buClr>
              <a:buChar char="•"/>
              <a:tabLst>
                <a:tab pos="908685" algn="l"/>
                <a:tab pos="909319" algn="l"/>
              </a:tabLst>
            </a:pPr>
            <a:r>
              <a:rPr sz="2000" spc="-60" dirty="0">
                <a:solidFill>
                  <a:srgbClr val="FF0000"/>
                </a:solidFill>
                <a:latin typeface="Arial"/>
                <a:cs typeface="Arial"/>
              </a:rPr>
              <a:t>Reputation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000" spc="-3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yet  </a:t>
            </a:r>
            <a:r>
              <a:rPr sz="2000" spc="-80" dirty="0">
                <a:solidFill>
                  <a:srgbClr val="FF0000"/>
                </a:solidFill>
                <a:latin typeface="Arial"/>
                <a:cs typeface="Arial"/>
              </a:rPr>
              <a:t>established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7465" y="1468381"/>
            <a:ext cx="3335654" cy="386207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0"/>
              </a:spcBef>
              <a:buClr>
                <a:srgbClr val="A9A47B"/>
              </a:buClr>
              <a:buChar char="•"/>
              <a:tabLst>
                <a:tab pos="241935" algn="l"/>
              </a:tabLst>
            </a:pPr>
            <a:r>
              <a:rPr sz="2750" dirty="0">
                <a:solidFill>
                  <a:srgbClr val="2E2B1F"/>
                </a:solidFill>
                <a:latin typeface="Arial"/>
                <a:cs typeface="Arial"/>
              </a:rPr>
              <a:t>Maturity</a:t>
            </a:r>
            <a:endParaRPr sz="2750">
              <a:latin typeface="Arial"/>
              <a:cs typeface="Arial"/>
            </a:endParaRPr>
          </a:p>
          <a:p>
            <a:pPr marL="537210" marR="31750" lvl="1" indent="-229235">
              <a:lnSpc>
                <a:spcPct val="100400"/>
              </a:lnSpc>
              <a:spcBef>
                <a:spcPts val="570"/>
              </a:spcBef>
              <a:buClr>
                <a:srgbClr val="9CBDBC"/>
              </a:buClr>
              <a:buChar char="•"/>
              <a:tabLst>
                <a:tab pos="537210" algn="l"/>
              </a:tabLst>
            </a:pPr>
            <a:r>
              <a:rPr sz="2400" spc="-295" dirty="0">
                <a:solidFill>
                  <a:srgbClr val="2E2B1F"/>
                </a:solidFill>
                <a:latin typeface="Arial"/>
                <a:cs typeface="Arial"/>
              </a:rPr>
              <a:t>RDMS </a:t>
            </a:r>
            <a:r>
              <a:rPr sz="2400" spc="-55" dirty="0">
                <a:solidFill>
                  <a:srgbClr val="2E2B1F"/>
                </a:solidFill>
                <a:latin typeface="Arial"/>
                <a:cs typeface="Arial"/>
              </a:rPr>
              <a:t>mature  </a:t>
            </a:r>
            <a:r>
              <a:rPr sz="2400" spc="-50" dirty="0">
                <a:solidFill>
                  <a:srgbClr val="2E2B1F"/>
                </a:solidFill>
                <a:latin typeface="Arial"/>
                <a:cs typeface="Arial"/>
              </a:rPr>
              <a:t>product: </a:t>
            </a:r>
            <a:r>
              <a:rPr sz="2400" spc="-150" dirty="0">
                <a:solidFill>
                  <a:srgbClr val="2E2B1F"/>
                </a:solidFill>
                <a:latin typeface="Arial"/>
                <a:cs typeface="Arial"/>
              </a:rPr>
              <a:t>means</a:t>
            </a:r>
            <a:r>
              <a:rPr sz="2400" spc="-3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2E2B1F"/>
                </a:solidFill>
                <a:latin typeface="Arial"/>
                <a:cs typeface="Arial"/>
              </a:rPr>
              <a:t>stable  </a:t>
            </a:r>
            <a:r>
              <a:rPr sz="2400" spc="-120" dirty="0">
                <a:solidFill>
                  <a:srgbClr val="2E2B1F"/>
                </a:solidFill>
                <a:latin typeface="Arial"/>
                <a:cs typeface="Arial"/>
              </a:rPr>
              <a:t>and</a:t>
            </a:r>
            <a:r>
              <a:rPr sz="2400" spc="-13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2E2B1F"/>
                </a:solidFill>
                <a:latin typeface="Arial"/>
                <a:cs typeface="Arial"/>
              </a:rPr>
              <a:t>dependable</a:t>
            </a:r>
            <a:endParaRPr sz="2400">
              <a:latin typeface="Arial"/>
              <a:cs typeface="Arial"/>
            </a:endParaRPr>
          </a:p>
          <a:p>
            <a:pPr marL="908685" marR="5080" lvl="2" indent="-228600">
              <a:lnSpc>
                <a:spcPct val="100000"/>
              </a:lnSpc>
              <a:spcBef>
                <a:spcPts val="520"/>
              </a:spcBef>
              <a:buClr>
                <a:srgbClr val="D2CA6C"/>
              </a:buClr>
              <a:buChar char="•"/>
              <a:tabLst>
                <a:tab pos="908685" algn="l"/>
                <a:tab pos="909319" algn="l"/>
              </a:tabLst>
            </a:pPr>
            <a:r>
              <a:rPr sz="2000" spc="-95" dirty="0">
                <a:solidFill>
                  <a:srgbClr val="2E2B1F"/>
                </a:solidFill>
                <a:latin typeface="Arial"/>
                <a:cs typeface="Arial"/>
              </a:rPr>
              <a:t>Also </a:t>
            </a:r>
            <a:r>
              <a:rPr sz="2000" spc="-114" dirty="0">
                <a:solidFill>
                  <a:srgbClr val="2E2B1F"/>
                </a:solidFill>
                <a:latin typeface="Arial"/>
                <a:cs typeface="Arial"/>
              </a:rPr>
              <a:t>means </a:t>
            </a:r>
            <a:r>
              <a:rPr sz="2000" spc="-40" dirty="0">
                <a:solidFill>
                  <a:srgbClr val="2E2B1F"/>
                </a:solidFill>
                <a:latin typeface="Arial"/>
                <a:cs typeface="Arial"/>
              </a:rPr>
              <a:t>old </a:t>
            </a:r>
            <a:r>
              <a:rPr sz="2000" spc="-55" dirty="0">
                <a:solidFill>
                  <a:srgbClr val="2E2B1F"/>
                </a:solidFill>
                <a:latin typeface="Arial"/>
                <a:cs typeface="Arial"/>
              </a:rPr>
              <a:t>no  </a:t>
            </a:r>
            <a:r>
              <a:rPr sz="2000" spc="-65" dirty="0">
                <a:solidFill>
                  <a:srgbClr val="2E2B1F"/>
                </a:solidFill>
                <a:latin typeface="Arial"/>
                <a:cs typeface="Arial"/>
              </a:rPr>
              <a:t>longer </a:t>
            </a:r>
            <a:r>
              <a:rPr sz="2000" spc="-35" dirty="0">
                <a:solidFill>
                  <a:srgbClr val="2E2B1F"/>
                </a:solidFill>
                <a:latin typeface="Arial"/>
                <a:cs typeface="Arial"/>
              </a:rPr>
              <a:t>cutting </a:t>
            </a:r>
            <a:r>
              <a:rPr sz="2000" spc="-114" dirty="0">
                <a:solidFill>
                  <a:srgbClr val="2E2B1F"/>
                </a:solidFill>
                <a:latin typeface="Arial"/>
                <a:cs typeface="Arial"/>
              </a:rPr>
              <a:t>edge</a:t>
            </a:r>
            <a:r>
              <a:rPr sz="2000" spc="-30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Arial"/>
                <a:cs typeface="Arial"/>
              </a:rPr>
              <a:t>nor  </a:t>
            </a:r>
            <a:r>
              <a:rPr sz="2000" spc="-50" dirty="0">
                <a:solidFill>
                  <a:srgbClr val="2E2B1F"/>
                </a:solidFill>
                <a:latin typeface="Arial"/>
                <a:cs typeface="Arial"/>
              </a:rPr>
              <a:t>interesting</a:t>
            </a:r>
            <a:endParaRPr sz="2000">
              <a:latin typeface="Arial"/>
              <a:cs typeface="Arial"/>
            </a:endParaRPr>
          </a:p>
          <a:p>
            <a:pPr marL="537210" marR="408305" lvl="1" indent="-229235">
              <a:lnSpc>
                <a:spcPct val="100400"/>
              </a:lnSpc>
              <a:spcBef>
                <a:spcPts val="575"/>
              </a:spcBef>
              <a:buClr>
                <a:srgbClr val="9CBDBC"/>
              </a:buClr>
              <a:buChar char="•"/>
              <a:tabLst>
                <a:tab pos="537210" algn="l"/>
              </a:tabLst>
            </a:pPr>
            <a:r>
              <a:rPr sz="2400" spc="-254" dirty="0">
                <a:solidFill>
                  <a:srgbClr val="FF0000"/>
                </a:solidFill>
                <a:latin typeface="Arial"/>
                <a:cs typeface="Arial"/>
              </a:rPr>
              <a:t>NoSQL </a:t>
            </a:r>
            <a:r>
              <a:rPr sz="2400" spc="-110" dirty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sz="2400" spc="-20" dirty="0">
                <a:solidFill>
                  <a:srgbClr val="FF0000"/>
                </a:solidFill>
                <a:latin typeface="Arial"/>
                <a:cs typeface="Arial"/>
              </a:rPr>
              <a:t>still  </a:t>
            </a:r>
            <a:r>
              <a:rPr sz="2400" spc="-60" dirty="0">
                <a:solidFill>
                  <a:srgbClr val="FF0000"/>
                </a:solidFill>
                <a:latin typeface="Arial"/>
                <a:cs typeface="Arial"/>
              </a:rPr>
              <a:t>implementing</a:t>
            </a:r>
            <a:r>
              <a:rPr sz="2400" spc="-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their  </a:t>
            </a:r>
            <a:r>
              <a:rPr sz="2400" spc="-145" dirty="0">
                <a:solidFill>
                  <a:srgbClr val="FF0000"/>
                </a:solidFill>
                <a:latin typeface="Arial"/>
                <a:cs typeface="Arial"/>
              </a:rPr>
              <a:t>basic </a:t>
            </a:r>
            <a:r>
              <a:rPr sz="2400" spc="-55" dirty="0">
                <a:solidFill>
                  <a:srgbClr val="FF0000"/>
                </a:solidFill>
                <a:latin typeface="Arial"/>
                <a:cs typeface="Arial"/>
              </a:rPr>
              <a:t>feature</a:t>
            </a:r>
            <a:r>
              <a:rPr sz="2400" spc="-1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FF0000"/>
                </a:solidFill>
                <a:latin typeface="Arial"/>
                <a:cs typeface="Arial"/>
              </a:rPr>
              <a:t>set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58200" y="5798820"/>
            <a:ext cx="685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0882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5008880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5" dirty="0"/>
              <a:t>Drawbacks </a:t>
            </a:r>
            <a:r>
              <a:rPr spc="-40" dirty="0"/>
              <a:t>of</a:t>
            </a:r>
            <a:r>
              <a:rPr spc="-875" dirty="0"/>
              <a:t> </a:t>
            </a:r>
            <a:r>
              <a:rPr spc="-245" dirty="0"/>
              <a:t>NoSQL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0875" y="1475739"/>
            <a:ext cx="3363595" cy="4583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600" b="1" spc="-150" dirty="0">
                <a:solidFill>
                  <a:srgbClr val="2E2B1F"/>
                </a:solidFill>
                <a:latin typeface="Arial"/>
                <a:cs typeface="Arial"/>
              </a:rPr>
              <a:t>Administration</a:t>
            </a:r>
            <a:endParaRPr sz="2600">
              <a:latin typeface="Arial"/>
              <a:cs typeface="Arial"/>
            </a:endParaRPr>
          </a:p>
          <a:p>
            <a:pPr marL="537210" marR="5080" lvl="1" indent="-229235">
              <a:lnSpc>
                <a:spcPts val="2180"/>
              </a:lnSpc>
              <a:spcBef>
                <a:spcPts val="440"/>
              </a:spcBef>
              <a:buClr>
                <a:srgbClr val="9CBDBC"/>
              </a:buClr>
              <a:buChar char="•"/>
              <a:tabLst>
                <a:tab pos="536575" algn="l"/>
                <a:tab pos="537210" algn="l"/>
              </a:tabLst>
            </a:pPr>
            <a:r>
              <a:rPr sz="2150" spc="-235" dirty="0">
                <a:solidFill>
                  <a:srgbClr val="2E2B1F"/>
                </a:solidFill>
                <a:latin typeface="Arial"/>
                <a:cs typeface="Arial"/>
              </a:rPr>
              <a:t>RDMS </a:t>
            </a:r>
            <a:r>
              <a:rPr sz="2150" spc="-40" dirty="0">
                <a:solidFill>
                  <a:srgbClr val="2E2B1F"/>
                </a:solidFill>
                <a:latin typeface="Arial"/>
                <a:cs typeface="Arial"/>
              </a:rPr>
              <a:t>administrator </a:t>
            </a:r>
            <a:r>
              <a:rPr sz="2150" spc="-20" dirty="0">
                <a:solidFill>
                  <a:srgbClr val="2E2B1F"/>
                </a:solidFill>
                <a:latin typeface="Arial"/>
                <a:cs typeface="Arial"/>
              </a:rPr>
              <a:t>well  </a:t>
            </a:r>
            <a:r>
              <a:rPr sz="2150" spc="-60" dirty="0">
                <a:solidFill>
                  <a:srgbClr val="2E2B1F"/>
                </a:solidFill>
                <a:latin typeface="Arial"/>
                <a:cs typeface="Arial"/>
              </a:rPr>
              <a:t>defined</a:t>
            </a:r>
            <a:r>
              <a:rPr sz="2150" spc="-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30" dirty="0">
                <a:solidFill>
                  <a:srgbClr val="2E2B1F"/>
                </a:solidFill>
                <a:latin typeface="Arial"/>
                <a:cs typeface="Arial"/>
              </a:rPr>
              <a:t>role</a:t>
            </a:r>
            <a:endParaRPr sz="2150">
              <a:latin typeface="Arial"/>
              <a:cs typeface="Arial"/>
            </a:endParaRPr>
          </a:p>
          <a:p>
            <a:pPr marL="537210" marR="132715" lvl="1" indent="-229235">
              <a:lnSpc>
                <a:spcPct val="81500"/>
              </a:lnSpc>
              <a:spcBef>
                <a:spcPts val="515"/>
              </a:spcBef>
              <a:buClr>
                <a:srgbClr val="9CBDBC"/>
              </a:buClr>
              <a:buChar char="•"/>
              <a:tabLst>
                <a:tab pos="536575" algn="l"/>
                <a:tab pos="537210" algn="l"/>
                <a:tab pos="1630680" algn="l"/>
              </a:tabLst>
            </a:pPr>
            <a:r>
              <a:rPr sz="2150" spc="-9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2150" spc="-285" dirty="0">
                <a:solidFill>
                  <a:srgbClr val="FF0000"/>
                </a:solidFill>
                <a:latin typeface="Arial"/>
                <a:cs typeface="Arial"/>
              </a:rPr>
              <a:t>SQL’s	</a:t>
            </a:r>
            <a:r>
              <a:rPr sz="2150" spc="-70" dirty="0">
                <a:solidFill>
                  <a:srgbClr val="FF0000"/>
                </a:solidFill>
                <a:latin typeface="Arial"/>
                <a:cs typeface="Arial"/>
              </a:rPr>
              <a:t>goal: </a:t>
            </a:r>
            <a:r>
              <a:rPr sz="2150" spc="-65" dirty="0">
                <a:solidFill>
                  <a:srgbClr val="FF0000"/>
                </a:solidFill>
                <a:latin typeface="Arial"/>
                <a:cs typeface="Arial"/>
              </a:rPr>
              <a:t>no  </a:t>
            </a:r>
            <a:r>
              <a:rPr sz="2150" spc="-40" dirty="0">
                <a:solidFill>
                  <a:srgbClr val="FF0000"/>
                </a:solidFill>
                <a:latin typeface="Arial"/>
                <a:cs typeface="Arial"/>
              </a:rPr>
              <a:t>administrator </a:t>
            </a:r>
            <a:r>
              <a:rPr sz="2150" spc="-145" dirty="0">
                <a:solidFill>
                  <a:srgbClr val="FF0000"/>
                </a:solidFill>
                <a:latin typeface="Arial"/>
                <a:cs typeface="Arial"/>
              </a:rPr>
              <a:t>necessary  </a:t>
            </a:r>
            <a:r>
              <a:rPr sz="2150" spc="-70" dirty="0">
                <a:solidFill>
                  <a:srgbClr val="FF0000"/>
                </a:solidFill>
                <a:latin typeface="Arial"/>
                <a:cs typeface="Arial"/>
              </a:rPr>
              <a:t>however </a:t>
            </a:r>
            <a:r>
              <a:rPr sz="2150" spc="-185" dirty="0">
                <a:solidFill>
                  <a:srgbClr val="FF0000"/>
                </a:solidFill>
                <a:latin typeface="Arial"/>
                <a:cs typeface="Arial"/>
              </a:rPr>
              <a:t>NO </a:t>
            </a:r>
            <a:r>
              <a:rPr sz="2150" spc="-310" dirty="0">
                <a:solidFill>
                  <a:srgbClr val="FF0000"/>
                </a:solidFill>
                <a:latin typeface="Arial"/>
                <a:cs typeface="Arial"/>
              </a:rPr>
              <a:t>SQL </a:t>
            </a:r>
            <a:r>
              <a:rPr sz="2150" spc="-5" dirty="0">
                <a:solidFill>
                  <a:srgbClr val="FF0000"/>
                </a:solidFill>
                <a:latin typeface="Arial"/>
                <a:cs typeface="Arial"/>
              </a:rPr>
              <a:t>still  </a:t>
            </a:r>
            <a:r>
              <a:rPr sz="2150" spc="-75" dirty="0">
                <a:solidFill>
                  <a:srgbClr val="FF0000"/>
                </a:solidFill>
                <a:latin typeface="Arial"/>
                <a:cs typeface="Arial"/>
              </a:rPr>
              <a:t>requires </a:t>
            </a:r>
            <a:r>
              <a:rPr sz="2150" dirty="0">
                <a:solidFill>
                  <a:srgbClr val="FF0000"/>
                </a:solidFill>
                <a:latin typeface="Arial"/>
                <a:cs typeface="Arial"/>
              </a:rPr>
              <a:t>effort </a:t>
            </a:r>
            <a:r>
              <a:rPr sz="2150" spc="40" dirty="0">
                <a:solidFill>
                  <a:srgbClr val="FF0000"/>
                </a:solidFill>
                <a:latin typeface="Arial"/>
                <a:cs typeface="Arial"/>
              </a:rPr>
              <a:t>to  </a:t>
            </a:r>
            <a:r>
              <a:rPr sz="2150" spc="-35" dirty="0">
                <a:solidFill>
                  <a:srgbClr val="FF0000"/>
                </a:solidFill>
                <a:latin typeface="Arial"/>
                <a:cs typeface="Arial"/>
              </a:rPr>
              <a:t>maintain</a:t>
            </a:r>
            <a:endParaRPr sz="21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z="2600" b="1" spc="-295" dirty="0">
                <a:solidFill>
                  <a:srgbClr val="2E2B1F"/>
                </a:solidFill>
                <a:latin typeface="Arial"/>
                <a:cs typeface="Arial"/>
              </a:rPr>
              <a:t>Lack </a:t>
            </a:r>
            <a:r>
              <a:rPr sz="2600" b="1" spc="-110" dirty="0">
                <a:solidFill>
                  <a:srgbClr val="2E2B1F"/>
                </a:solidFill>
                <a:latin typeface="Arial"/>
                <a:cs typeface="Arial"/>
              </a:rPr>
              <a:t>of</a:t>
            </a:r>
            <a:r>
              <a:rPr sz="2600" b="1" spc="-10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600" b="1" spc="-185" dirty="0">
                <a:solidFill>
                  <a:srgbClr val="2E2B1F"/>
                </a:solidFill>
                <a:latin typeface="Arial"/>
                <a:cs typeface="Arial"/>
              </a:rPr>
              <a:t>Expertise</a:t>
            </a:r>
            <a:endParaRPr sz="2600">
              <a:latin typeface="Arial"/>
              <a:cs typeface="Arial"/>
            </a:endParaRPr>
          </a:p>
          <a:p>
            <a:pPr marL="537210" marR="415925" lvl="1" indent="-229235">
              <a:lnSpc>
                <a:spcPct val="83000"/>
              </a:lnSpc>
              <a:spcBef>
                <a:spcPts val="470"/>
              </a:spcBef>
              <a:buClr>
                <a:srgbClr val="9CBDBC"/>
              </a:buClr>
              <a:buChar char="•"/>
              <a:tabLst>
                <a:tab pos="536575" algn="l"/>
                <a:tab pos="537210" algn="l"/>
              </a:tabLst>
            </a:pPr>
            <a:r>
              <a:rPr sz="2150" spc="-65" dirty="0">
                <a:solidFill>
                  <a:srgbClr val="2E2B1F"/>
                </a:solidFill>
                <a:latin typeface="Arial"/>
                <a:cs typeface="Arial"/>
              </a:rPr>
              <a:t>Whole </a:t>
            </a:r>
            <a:r>
              <a:rPr sz="2150" spc="-55" dirty="0">
                <a:solidFill>
                  <a:srgbClr val="2E2B1F"/>
                </a:solidFill>
                <a:latin typeface="Arial"/>
                <a:cs typeface="Arial"/>
              </a:rPr>
              <a:t>workforce </a:t>
            </a:r>
            <a:r>
              <a:rPr sz="2150" spc="-5" dirty="0">
                <a:solidFill>
                  <a:srgbClr val="2E2B1F"/>
                </a:solidFill>
                <a:latin typeface="Arial"/>
                <a:cs typeface="Arial"/>
              </a:rPr>
              <a:t>of  </a:t>
            </a:r>
            <a:r>
              <a:rPr sz="2150" spc="-40" dirty="0">
                <a:solidFill>
                  <a:srgbClr val="2E2B1F"/>
                </a:solidFill>
                <a:latin typeface="Arial"/>
                <a:cs typeface="Arial"/>
              </a:rPr>
              <a:t>trained </a:t>
            </a:r>
            <a:r>
              <a:rPr sz="2150" spc="-90" dirty="0">
                <a:solidFill>
                  <a:srgbClr val="2E2B1F"/>
                </a:solidFill>
                <a:latin typeface="Arial"/>
                <a:cs typeface="Arial"/>
              </a:rPr>
              <a:t>and</a:t>
            </a:r>
            <a:r>
              <a:rPr sz="2150" spc="-145" dirty="0">
                <a:solidFill>
                  <a:srgbClr val="2E2B1F"/>
                </a:solidFill>
                <a:latin typeface="Arial"/>
                <a:cs typeface="Arial"/>
              </a:rPr>
              <a:t> seasoned  </a:t>
            </a:r>
            <a:r>
              <a:rPr sz="2150" spc="-235" dirty="0">
                <a:solidFill>
                  <a:srgbClr val="2E2B1F"/>
                </a:solidFill>
                <a:latin typeface="Arial"/>
                <a:cs typeface="Arial"/>
              </a:rPr>
              <a:t>RDMS</a:t>
            </a:r>
            <a:r>
              <a:rPr sz="2150" spc="-10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spc="-95" dirty="0">
                <a:solidFill>
                  <a:srgbClr val="2E2B1F"/>
                </a:solidFill>
                <a:latin typeface="Arial"/>
                <a:cs typeface="Arial"/>
              </a:rPr>
              <a:t>developers</a:t>
            </a:r>
            <a:endParaRPr sz="2150">
              <a:latin typeface="Arial"/>
              <a:cs typeface="Arial"/>
            </a:endParaRPr>
          </a:p>
          <a:p>
            <a:pPr marL="537210" marR="8255" lvl="1" indent="-229235">
              <a:lnSpc>
                <a:spcPts val="2100"/>
              </a:lnSpc>
              <a:spcBef>
                <a:spcPts val="520"/>
              </a:spcBef>
              <a:buClr>
                <a:srgbClr val="9CBDBC"/>
              </a:buClr>
              <a:buChar char="•"/>
              <a:tabLst>
                <a:tab pos="536575" algn="l"/>
                <a:tab pos="537210" algn="l"/>
              </a:tabLst>
            </a:pPr>
            <a:r>
              <a:rPr sz="2150" spc="-45" dirty="0">
                <a:solidFill>
                  <a:srgbClr val="FF0000"/>
                </a:solidFill>
                <a:latin typeface="Arial"/>
                <a:cs typeface="Arial"/>
              </a:rPr>
              <a:t>Still </a:t>
            </a:r>
            <a:r>
              <a:rPr sz="2150" spc="-40" dirty="0">
                <a:solidFill>
                  <a:srgbClr val="FF0000"/>
                </a:solidFill>
                <a:latin typeface="Arial"/>
                <a:cs typeface="Arial"/>
              </a:rPr>
              <a:t>recruiting  </a:t>
            </a:r>
            <a:r>
              <a:rPr sz="2150" spc="-95" dirty="0">
                <a:solidFill>
                  <a:srgbClr val="FF0000"/>
                </a:solidFill>
                <a:latin typeface="Arial"/>
                <a:cs typeface="Arial"/>
              </a:rPr>
              <a:t>developers </a:t>
            </a:r>
            <a:r>
              <a:rPr sz="2150" spc="4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150" spc="-1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150" spc="-229" dirty="0">
                <a:solidFill>
                  <a:srgbClr val="FF0000"/>
                </a:solidFill>
                <a:latin typeface="Arial"/>
                <a:cs typeface="Arial"/>
              </a:rPr>
              <a:t>NoSQL  </a:t>
            </a:r>
            <a:r>
              <a:rPr sz="2150" spc="-114" dirty="0">
                <a:solidFill>
                  <a:srgbClr val="FF0000"/>
                </a:solidFill>
                <a:latin typeface="Arial"/>
                <a:cs typeface="Arial"/>
              </a:rPr>
              <a:t>camp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ts val="2800"/>
              </a:lnSpc>
              <a:spcBef>
                <a:spcPts val="130"/>
              </a:spcBef>
              <a:buClr>
                <a:srgbClr val="A9A47B"/>
              </a:buClr>
              <a:buFont typeface="Arial"/>
              <a:buChar char="•"/>
              <a:tabLst>
                <a:tab pos="241935" algn="l"/>
              </a:tabLst>
            </a:pPr>
            <a:r>
              <a:rPr spc="-185" dirty="0"/>
              <a:t>Analytics </a:t>
            </a:r>
            <a:r>
              <a:rPr spc="-175" dirty="0"/>
              <a:t>and</a:t>
            </a:r>
            <a:r>
              <a:rPr spc="-260" dirty="0"/>
              <a:t> </a:t>
            </a:r>
            <a:r>
              <a:rPr spc="-265" dirty="0"/>
              <a:t>Business</a:t>
            </a:r>
          </a:p>
          <a:p>
            <a:pPr marL="241300">
              <a:lnSpc>
                <a:spcPts val="2800"/>
              </a:lnSpc>
            </a:pPr>
            <a:r>
              <a:rPr spc="-140" dirty="0"/>
              <a:t>Intelligence</a:t>
            </a:r>
          </a:p>
          <a:p>
            <a:pPr marL="537210" lvl="1" indent="-229235">
              <a:lnSpc>
                <a:spcPts val="2340"/>
              </a:lnSpc>
              <a:spcBef>
                <a:spcPts val="105"/>
              </a:spcBef>
              <a:buClr>
                <a:srgbClr val="9CBDBC"/>
              </a:buClr>
              <a:buFont typeface="Arial"/>
              <a:buChar char="•"/>
              <a:tabLst>
                <a:tab pos="536575" algn="l"/>
                <a:tab pos="537210" algn="l"/>
              </a:tabLst>
            </a:pPr>
            <a:r>
              <a:rPr sz="2150" b="1" spc="-225" dirty="0">
                <a:solidFill>
                  <a:srgbClr val="2E2B1F"/>
                </a:solidFill>
                <a:latin typeface="Arial"/>
                <a:cs typeface="Arial"/>
              </a:rPr>
              <a:t>RDMS </a:t>
            </a:r>
            <a:r>
              <a:rPr sz="2150" b="1" spc="-150" dirty="0">
                <a:solidFill>
                  <a:srgbClr val="2E2B1F"/>
                </a:solidFill>
                <a:latin typeface="Arial"/>
                <a:cs typeface="Arial"/>
              </a:rPr>
              <a:t>designed</a:t>
            </a:r>
            <a:r>
              <a:rPr sz="2150" b="1" spc="-34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150" b="1" spc="-55" dirty="0">
                <a:solidFill>
                  <a:srgbClr val="2E2B1F"/>
                </a:solidFill>
                <a:latin typeface="Arial"/>
                <a:cs typeface="Arial"/>
              </a:rPr>
              <a:t>to</a:t>
            </a:r>
            <a:endParaRPr sz="2150">
              <a:latin typeface="Arial"/>
              <a:cs typeface="Arial"/>
            </a:endParaRPr>
          </a:p>
          <a:p>
            <a:pPr marL="537210">
              <a:lnSpc>
                <a:spcPts val="2340"/>
              </a:lnSpc>
            </a:pPr>
            <a:r>
              <a:rPr sz="2150" spc="-170" dirty="0"/>
              <a:t>address </a:t>
            </a:r>
            <a:r>
              <a:rPr sz="2150" spc="-125" dirty="0"/>
              <a:t>this</a:t>
            </a:r>
            <a:r>
              <a:rPr sz="2150" spc="-80" dirty="0"/>
              <a:t> </a:t>
            </a:r>
            <a:r>
              <a:rPr sz="2150" spc="-145" dirty="0"/>
              <a:t>niche</a:t>
            </a:r>
            <a:endParaRPr sz="2150"/>
          </a:p>
          <a:p>
            <a:pPr marL="537210" marR="43180" lvl="1" indent="-229235">
              <a:lnSpc>
                <a:spcPct val="82200"/>
              </a:lnSpc>
              <a:spcBef>
                <a:spcPts val="509"/>
              </a:spcBef>
              <a:buClr>
                <a:srgbClr val="9CBDBC"/>
              </a:buClr>
              <a:buChar char="•"/>
              <a:tabLst>
                <a:tab pos="536575" algn="l"/>
                <a:tab pos="537210" algn="l"/>
              </a:tabLst>
            </a:pPr>
            <a:r>
              <a:rPr sz="2150" spc="-229" dirty="0">
                <a:solidFill>
                  <a:srgbClr val="FF0000"/>
                </a:solidFill>
                <a:latin typeface="Arial"/>
                <a:cs typeface="Arial"/>
              </a:rPr>
              <a:t>NoSQL </a:t>
            </a:r>
            <a:r>
              <a:rPr sz="2150" spc="-110" dirty="0">
                <a:solidFill>
                  <a:srgbClr val="FF0000"/>
                </a:solidFill>
                <a:latin typeface="Arial"/>
                <a:cs typeface="Arial"/>
              </a:rPr>
              <a:t>designed </a:t>
            </a:r>
            <a:r>
              <a:rPr sz="2150" spc="4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150" spc="-60" dirty="0">
                <a:solidFill>
                  <a:srgbClr val="FF0000"/>
                </a:solidFill>
                <a:latin typeface="Arial"/>
                <a:cs typeface="Arial"/>
              </a:rPr>
              <a:t>meet  </a:t>
            </a:r>
            <a:r>
              <a:rPr sz="2150" spc="-1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150" spc="-135" dirty="0">
                <a:solidFill>
                  <a:srgbClr val="FF0000"/>
                </a:solidFill>
                <a:latin typeface="Arial"/>
                <a:cs typeface="Arial"/>
              </a:rPr>
              <a:t>needs </a:t>
            </a:r>
            <a:r>
              <a:rPr sz="215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150" spc="-105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2150" spc="-120" dirty="0">
                <a:solidFill>
                  <a:srgbClr val="FF0000"/>
                </a:solidFill>
                <a:latin typeface="Arial"/>
                <a:cs typeface="Arial"/>
              </a:rPr>
              <a:t>Web </a:t>
            </a:r>
            <a:r>
              <a:rPr sz="2150" spc="-85" dirty="0">
                <a:solidFill>
                  <a:srgbClr val="FF0000"/>
                </a:solidFill>
                <a:latin typeface="Arial"/>
                <a:cs typeface="Arial"/>
              </a:rPr>
              <a:t>2.0  </a:t>
            </a:r>
            <a:r>
              <a:rPr sz="2150" spc="-50" dirty="0">
                <a:solidFill>
                  <a:srgbClr val="FF0000"/>
                </a:solidFill>
                <a:latin typeface="Arial"/>
                <a:cs typeface="Arial"/>
              </a:rPr>
              <a:t>application - </a:t>
            </a:r>
            <a:r>
              <a:rPr sz="2150" spc="-5" dirty="0">
                <a:solidFill>
                  <a:srgbClr val="FF0000"/>
                </a:solidFill>
                <a:latin typeface="Arial"/>
                <a:cs typeface="Arial"/>
              </a:rPr>
              <a:t>not  </a:t>
            </a:r>
            <a:r>
              <a:rPr sz="2150" spc="-110" dirty="0">
                <a:solidFill>
                  <a:srgbClr val="FF0000"/>
                </a:solidFill>
                <a:latin typeface="Arial"/>
                <a:cs typeface="Arial"/>
              </a:rPr>
              <a:t>designed </a:t>
            </a:r>
            <a:r>
              <a:rPr sz="2150" spc="-1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150" spc="-105" dirty="0">
                <a:solidFill>
                  <a:srgbClr val="FF0000"/>
                </a:solidFill>
                <a:latin typeface="Arial"/>
                <a:cs typeface="Arial"/>
              </a:rPr>
              <a:t>ad </a:t>
            </a:r>
            <a:r>
              <a:rPr sz="2150" spc="-100" dirty="0">
                <a:solidFill>
                  <a:srgbClr val="FF0000"/>
                </a:solidFill>
                <a:latin typeface="Arial"/>
                <a:cs typeface="Arial"/>
              </a:rPr>
              <a:t>hoc  </a:t>
            </a:r>
            <a:r>
              <a:rPr sz="2150" spc="-75" dirty="0">
                <a:solidFill>
                  <a:srgbClr val="FF0000"/>
                </a:solidFill>
                <a:latin typeface="Arial"/>
                <a:cs typeface="Arial"/>
              </a:rPr>
              <a:t>query </a:t>
            </a:r>
            <a:r>
              <a:rPr sz="2150" spc="-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150" spc="-1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15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50" spc="-60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  <a:p>
            <a:pPr marL="908685" marR="365760" lvl="2" indent="-228600">
              <a:lnSpc>
                <a:spcPct val="82900"/>
              </a:lnSpc>
              <a:spcBef>
                <a:spcPts val="430"/>
              </a:spcBef>
              <a:buClr>
                <a:srgbClr val="D2CA6C"/>
              </a:buClr>
              <a:buChar char="•"/>
              <a:tabLst>
                <a:tab pos="908685" algn="l"/>
                <a:tab pos="909319" algn="l"/>
              </a:tabLst>
            </a:pPr>
            <a:r>
              <a:rPr sz="1850" spc="-135" dirty="0">
                <a:solidFill>
                  <a:srgbClr val="FF0000"/>
                </a:solidFill>
                <a:latin typeface="Arial"/>
                <a:cs typeface="Arial"/>
              </a:rPr>
              <a:t>Tools </a:t>
            </a:r>
            <a:r>
              <a:rPr sz="1850" spc="-60" dirty="0">
                <a:solidFill>
                  <a:srgbClr val="FF0000"/>
                </a:solidFill>
                <a:latin typeface="Arial"/>
                <a:cs typeface="Arial"/>
              </a:rPr>
              <a:t>are </a:t>
            </a:r>
            <a:r>
              <a:rPr sz="1850" spc="-75" dirty="0">
                <a:solidFill>
                  <a:srgbClr val="FF0000"/>
                </a:solidFill>
                <a:latin typeface="Arial"/>
                <a:cs typeface="Arial"/>
              </a:rPr>
              <a:t>being  </a:t>
            </a:r>
            <a:r>
              <a:rPr sz="1850" spc="-80" dirty="0">
                <a:solidFill>
                  <a:srgbClr val="FF0000"/>
                </a:solidFill>
                <a:latin typeface="Arial"/>
                <a:cs typeface="Arial"/>
              </a:rPr>
              <a:t>developed </a:t>
            </a:r>
            <a:r>
              <a:rPr sz="1850" spc="1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50" spc="-100" dirty="0">
                <a:solidFill>
                  <a:srgbClr val="FF0000"/>
                </a:solidFill>
                <a:latin typeface="Arial"/>
                <a:cs typeface="Arial"/>
              </a:rPr>
              <a:t>address  </a:t>
            </a:r>
            <a:r>
              <a:rPr sz="1850" spc="-35" dirty="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sz="185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0" spc="-90" dirty="0">
                <a:solidFill>
                  <a:srgbClr val="FF0000"/>
                </a:solidFill>
                <a:latin typeface="Arial"/>
                <a:cs typeface="Arial"/>
              </a:rPr>
              <a:t>need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58200" y="5798820"/>
            <a:ext cx="685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446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615759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90" dirty="0"/>
              <a:t>RDB </a:t>
            </a:r>
            <a:r>
              <a:rPr spc="-375" dirty="0"/>
              <a:t>ACID </a:t>
            </a:r>
            <a:r>
              <a:rPr spc="150" dirty="0"/>
              <a:t>to </a:t>
            </a:r>
            <a:r>
              <a:rPr spc="-245" dirty="0"/>
              <a:t>NoSQL</a:t>
            </a:r>
            <a:r>
              <a:rPr spc="-905" dirty="0"/>
              <a:t> </a:t>
            </a:r>
            <a:r>
              <a:rPr spc="-380" dirty="0"/>
              <a:t>BASE</a:t>
            </a:r>
          </a:p>
        </p:txBody>
      </p:sp>
      <p:sp>
        <p:nvSpPr>
          <p:cNvPr id="8" name="object 8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8200" y="5798820"/>
            <a:ext cx="685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6504940"/>
            <a:ext cx="5362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2E2B1F"/>
                </a:solidFill>
                <a:latin typeface="Arial"/>
                <a:cs typeface="Arial"/>
              </a:rPr>
              <a:t>Pritchett, </a:t>
            </a:r>
            <a:r>
              <a:rPr sz="1200" spc="-5" dirty="0">
                <a:solidFill>
                  <a:srgbClr val="2E2B1F"/>
                </a:solidFill>
                <a:latin typeface="Arial"/>
                <a:cs typeface="Arial"/>
              </a:rPr>
              <a:t>D.: </a:t>
            </a:r>
            <a:r>
              <a:rPr sz="1200" spc="15" dirty="0">
                <a:solidFill>
                  <a:srgbClr val="2E2B1F"/>
                </a:solidFill>
                <a:latin typeface="Arial"/>
                <a:cs typeface="Arial"/>
              </a:rPr>
              <a:t>BASE: </a:t>
            </a:r>
            <a:r>
              <a:rPr sz="1200" spc="5" dirty="0">
                <a:solidFill>
                  <a:srgbClr val="2E2B1F"/>
                </a:solidFill>
                <a:latin typeface="Arial"/>
                <a:cs typeface="Arial"/>
              </a:rPr>
              <a:t>An Acid </a:t>
            </a:r>
            <a:r>
              <a:rPr sz="1200" spc="-25" dirty="0">
                <a:solidFill>
                  <a:srgbClr val="2E2B1F"/>
                </a:solidFill>
                <a:latin typeface="Arial"/>
                <a:cs typeface="Arial"/>
              </a:rPr>
              <a:t>Alternative</a:t>
            </a:r>
            <a:r>
              <a:rPr sz="1200" spc="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2E2B1F"/>
                </a:solidFill>
                <a:latin typeface="Arial"/>
                <a:cs typeface="Arial"/>
              </a:rPr>
              <a:t>(queue.acm.org/detail.cfm?id=1394128)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7162" y="1433575"/>
            <a:ext cx="3658235" cy="4762500"/>
          </a:xfrm>
          <a:custGeom>
            <a:avLst/>
            <a:gdLst/>
            <a:ahLst/>
            <a:cxnLst/>
            <a:rect l="l" t="t" r="r" b="b"/>
            <a:pathLst>
              <a:path w="3658235" h="4762500">
                <a:moveTo>
                  <a:pt x="3048063" y="0"/>
                </a:moveTo>
                <a:lnTo>
                  <a:pt x="609600" y="0"/>
                </a:lnTo>
                <a:lnTo>
                  <a:pt x="561959" y="1834"/>
                </a:lnTo>
                <a:lnTo>
                  <a:pt x="515322" y="7245"/>
                </a:lnTo>
                <a:lnTo>
                  <a:pt x="469822" y="16099"/>
                </a:lnTo>
                <a:lnTo>
                  <a:pt x="425597" y="28259"/>
                </a:lnTo>
                <a:lnTo>
                  <a:pt x="382782" y="43590"/>
                </a:lnTo>
                <a:lnTo>
                  <a:pt x="341511" y="61956"/>
                </a:lnTo>
                <a:lnTo>
                  <a:pt x="301921" y="83222"/>
                </a:lnTo>
                <a:lnTo>
                  <a:pt x="264147" y="107252"/>
                </a:lnTo>
                <a:lnTo>
                  <a:pt x="228324" y="133910"/>
                </a:lnTo>
                <a:lnTo>
                  <a:pt x="194588" y="163062"/>
                </a:lnTo>
                <a:lnTo>
                  <a:pt x="163075" y="194570"/>
                </a:lnTo>
                <a:lnTo>
                  <a:pt x="133920" y="228300"/>
                </a:lnTo>
                <a:lnTo>
                  <a:pt x="107259" y="264117"/>
                </a:lnTo>
                <a:lnTo>
                  <a:pt x="83227" y="301883"/>
                </a:lnTo>
                <a:lnTo>
                  <a:pt x="61959" y="341465"/>
                </a:lnTo>
                <a:lnTo>
                  <a:pt x="43592" y="382726"/>
                </a:lnTo>
                <a:lnTo>
                  <a:pt x="28260" y="425530"/>
                </a:lnTo>
                <a:lnTo>
                  <a:pt x="16099" y="469743"/>
                </a:lnTo>
                <a:lnTo>
                  <a:pt x="7245" y="515228"/>
                </a:lnTo>
                <a:lnTo>
                  <a:pt x="1834" y="561849"/>
                </a:lnTo>
                <a:lnTo>
                  <a:pt x="0" y="609473"/>
                </a:lnTo>
                <a:lnTo>
                  <a:pt x="0" y="4152900"/>
                </a:lnTo>
                <a:lnTo>
                  <a:pt x="1834" y="4200531"/>
                </a:lnTo>
                <a:lnTo>
                  <a:pt x="7245" y="4247161"/>
                </a:lnTo>
                <a:lnTo>
                  <a:pt x="16099" y="4292653"/>
                </a:lnTo>
                <a:lnTo>
                  <a:pt x="28260" y="4336872"/>
                </a:lnTo>
                <a:lnTo>
                  <a:pt x="43592" y="4379682"/>
                </a:lnTo>
                <a:lnTo>
                  <a:pt x="61959" y="4420948"/>
                </a:lnTo>
                <a:lnTo>
                  <a:pt x="83227" y="4460533"/>
                </a:lnTo>
                <a:lnTo>
                  <a:pt x="107259" y="4498304"/>
                </a:lnTo>
                <a:lnTo>
                  <a:pt x="133920" y="4534123"/>
                </a:lnTo>
                <a:lnTo>
                  <a:pt x="163075" y="4567856"/>
                </a:lnTo>
                <a:lnTo>
                  <a:pt x="194588" y="4599367"/>
                </a:lnTo>
                <a:lnTo>
                  <a:pt x="228324" y="4628520"/>
                </a:lnTo>
                <a:lnTo>
                  <a:pt x="264147" y="4655180"/>
                </a:lnTo>
                <a:lnTo>
                  <a:pt x="301921" y="4679211"/>
                </a:lnTo>
                <a:lnTo>
                  <a:pt x="341511" y="4700478"/>
                </a:lnTo>
                <a:lnTo>
                  <a:pt x="382782" y="4718845"/>
                </a:lnTo>
                <a:lnTo>
                  <a:pt x="425597" y="4734176"/>
                </a:lnTo>
                <a:lnTo>
                  <a:pt x="469822" y="4746336"/>
                </a:lnTo>
                <a:lnTo>
                  <a:pt x="515322" y="4755190"/>
                </a:lnTo>
                <a:lnTo>
                  <a:pt x="561959" y="4760602"/>
                </a:lnTo>
                <a:lnTo>
                  <a:pt x="609600" y="4762436"/>
                </a:lnTo>
                <a:lnTo>
                  <a:pt x="3048063" y="4762436"/>
                </a:lnTo>
                <a:lnTo>
                  <a:pt x="3095687" y="4760602"/>
                </a:lnTo>
                <a:lnTo>
                  <a:pt x="3142311" y="4755190"/>
                </a:lnTo>
                <a:lnTo>
                  <a:pt x="3187800" y="4746336"/>
                </a:lnTo>
                <a:lnTo>
                  <a:pt x="3232018" y="4734176"/>
                </a:lnTo>
                <a:lnTo>
                  <a:pt x="3274828" y="4718845"/>
                </a:lnTo>
                <a:lnTo>
                  <a:pt x="3316096" y="4700478"/>
                </a:lnTo>
                <a:lnTo>
                  <a:pt x="3355685" y="4679211"/>
                </a:lnTo>
                <a:lnTo>
                  <a:pt x="3393460" y="4655180"/>
                </a:lnTo>
                <a:lnTo>
                  <a:pt x="3429285" y="4628520"/>
                </a:lnTo>
                <a:lnTo>
                  <a:pt x="3463024" y="4599367"/>
                </a:lnTo>
                <a:lnTo>
                  <a:pt x="3494542" y="4567856"/>
                </a:lnTo>
                <a:lnTo>
                  <a:pt x="3523702" y="4534123"/>
                </a:lnTo>
                <a:lnTo>
                  <a:pt x="3550369" y="4498304"/>
                </a:lnTo>
                <a:lnTo>
                  <a:pt x="3574407" y="4460533"/>
                </a:lnTo>
                <a:lnTo>
                  <a:pt x="3595681" y="4420948"/>
                </a:lnTo>
                <a:lnTo>
                  <a:pt x="3614054" y="4379682"/>
                </a:lnTo>
                <a:lnTo>
                  <a:pt x="3629391" y="4336872"/>
                </a:lnTo>
                <a:lnTo>
                  <a:pt x="3641557" y="4292653"/>
                </a:lnTo>
                <a:lnTo>
                  <a:pt x="3650414" y="4247161"/>
                </a:lnTo>
                <a:lnTo>
                  <a:pt x="3655828" y="4200531"/>
                </a:lnTo>
                <a:lnTo>
                  <a:pt x="3657663" y="4152900"/>
                </a:lnTo>
                <a:lnTo>
                  <a:pt x="3657663" y="609473"/>
                </a:lnTo>
                <a:lnTo>
                  <a:pt x="3655828" y="561849"/>
                </a:lnTo>
                <a:lnTo>
                  <a:pt x="3650414" y="515228"/>
                </a:lnTo>
                <a:lnTo>
                  <a:pt x="3641557" y="469743"/>
                </a:lnTo>
                <a:lnTo>
                  <a:pt x="3629391" y="425530"/>
                </a:lnTo>
                <a:lnTo>
                  <a:pt x="3614054" y="382726"/>
                </a:lnTo>
                <a:lnTo>
                  <a:pt x="3595681" y="341465"/>
                </a:lnTo>
                <a:lnTo>
                  <a:pt x="3574407" y="301883"/>
                </a:lnTo>
                <a:lnTo>
                  <a:pt x="3550369" y="264117"/>
                </a:lnTo>
                <a:lnTo>
                  <a:pt x="3523702" y="228300"/>
                </a:lnTo>
                <a:lnTo>
                  <a:pt x="3494542" y="194570"/>
                </a:lnTo>
                <a:lnTo>
                  <a:pt x="3463024" y="163062"/>
                </a:lnTo>
                <a:lnTo>
                  <a:pt x="3429285" y="133910"/>
                </a:lnTo>
                <a:lnTo>
                  <a:pt x="3393460" y="107252"/>
                </a:lnTo>
                <a:lnTo>
                  <a:pt x="3355685" y="83222"/>
                </a:lnTo>
                <a:lnTo>
                  <a:pt x="3316096" y="61956"/>
                </a:lnTo>
                <a:lnTo>
                  <a:pt x="3274828" y="43590"/>
                </a:lnTo>
                <a:lnTo>
                  <a:pt x="3232018" y="28259"/>
                </a:lnTo>
                <a:lnTo>
                  <a:pt x="3187800" y="16099"/>
                </a:lnTo>
                <a:lnTo>
                  <a:pt x="3142311" y="7245"/>
                </a:lnTo>
                <a:lnTo>
                  <a:pt x="3095687" y="1834"/>
                </a:lnTo>
                <a:lnTo>
                  <a:pt x="3048063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7162" y="1433575"/>
            <a:ext cx="3658235" cy="4762500"/>
          </a:xfrm>
          <a:custGeom>
            <a:avLst/>
            <a:gdLst/>
            <a:ahLst/>
            <a:cxnLst/>
            <a:rect l="l" t="t" r="r" b="b"/>
            <a:pathLst>
              <a:path w="3658235" h="4762500">
                <a:moveTo>
                  <a:pt x="0" y="609473"/>
                </a:moveTo>
                <a:lnTo>
                  <a:pt x="1834" y="561849"/>
                </a:lnTo>
                <a:lnTo>
                  <a:pt x="7245" y="515228"/>
                </a:lnTo>
                <a:lnTo>
                  <a:pt x="16099" y="469743"/>
                </a:lnTo>
                <a:lnTo>
                  <a:pt x="28260" y="425530"/>
                </a:lnTo>
                <a:lnTo>
                  <a:pt x="43592" y="382726"/>
                </a:lnTo>
                <a:lnTo>
                  <a:pt x="61959" y="341465"/>
                </a:lnTo>
                <a:lnTo>
                  <a:pt x="83227" y="301883"/>
                </a:lnTo>
                <a:lnTo>
                  <a:pt x="107259" y="264117"/>
                </a:lnTo>
                <a:lnTo>
                  <a:pt x="133920" y="228300"/>
                </a:lnTo>
                <a:lnTo>
                  <a:pt x="163075" y="194570"/>
                </a:lnTo>
                <a:lnTo>
                  <a:pt x="194588" y="163062"/>
                </a:lnTo>
                <a:lnTo>
                  <a:pt x="228324" y="133910"/>
                </a:lnTo>
                <a:lnTo>
                  <a:pt x="264147" y="107252"/>
                </a:lnTo>
                <a:lnTo>
                  <a:pt x="301921" y="83222"/>
                </a:lnTo>
                <a:lnTo>
                  <a:pt x="341511" y="61956"/>
                </a:lnTo>
                <a:lnTo>
                  <a:pt x="382782" y="43590"/>
                </a:lnTo>
                <a:lnTo>
                  <a:pt x="425597" y="28259"/>
                </a:lnTo>
                <a:lnTo>
                  <a:pt x="469822" y="16099"/>
                </a:lnTo>
                <a:lnTo>
                  <a:pt x="515322" y="7245"/>
                </a:lnTo>
                <a:lnTo>
                  <a:pt x="561959" y="1834"/>
                </a:lnTo>
                <a:lnTo>
                  <a:pt x="609600" y="0"/>
                </a:lnTo>
                <a:lnTo>
                  <a:pt x="3048063" y="0"/>
                </a:lnTo>
                <a:lnTo>
                  <a:pt x="3095687" y="1834"/>
                </a:lnTo>
                <a:lnTo>
                  <a:pt x="3142311" y="7245"/>
                </a:lnTo>
                <a:lnTo>
                  <a:pt x="3187800" y="16099"/>
                </a:lnTo>
                <a:lnTo>
                  <a:pt x="3232018" y="28259"/>
                </a:lnTo>
                <a:lnTo>
                  <a:pt x="3274828" y="43590"/>
                </a:lnTo>
                <a:lnTo>
                  <a:pt x="3316096" y="61956"/>
                </a:lnTo>
                <a:lnTo>
                  <a:pt x="3355685" y="83222"/>
                </a:lnTo>
                <a:lnTo>
                  <a:pt x="3393460" y="107252"/>
                </a:lnTo>
                <a:lnTo>
                  <a:pt x="3429285" y="133910"/>
                </a:lnTo>
                <a:lnTo>
                  <a:pt x="3463024" y="163062"/>
                </a:lnTo>
                <a:lnTo>
                  <a:pt x="3494542" y="194570"/>
                </a:lnTo>
                <a:lnTo>
                  <a:pt x="3523702" y="228300"/>
                </a:lnTo>
                <a:lnTo>
                  <a:pt x="3550369" y="264117"/>
                </a:lnTo>
                <a:lnTo>
                  <a:pt x="3574407" y="301883"/>
                </a:lnTo>
                <a:lnTo>
                  <a:pt x="3595681" y="341465"/>
                </a:lnTo>
                <a:lnTo>
                  <a:pt x="3614054" y="382726"/>
                </a:lnTo>
                <a:lnTo>
                  <a:pt x="3629391" y="425530"/>
                </a:lnTo>
                <a:lnTo>
                  <a:pt x="3641557" y="469743"/>
                </a:lnTo>
                <a:lnTo>
                  <a:pt x="3650414" y="515228"/>
                </a:lnTo>
                <a:lnTo>
                  <a:pt x="3655828" y="561849"/>
                </a:lnTo>
                <a:lnTo>
                  <a:pt x="3657663" y="609473"/>
                </a:lnTo>
                <a:lnTo>
                  <a:pt x="3657663" y="4152900"/>
                </a:lnTo>
                <a:lnTo>
                  <a:pt x="3655828" y="4200531"/>
                </a:lnTo>
                <a:lnTo>
                  <a:pt x="3650414" y="4247161"/>
                </a:lnTo>
                <a:lnTo>
                  <a:pt x="3641557" y="4292653"/>
                </a:lnTo>
                <a:lnTo>
                  <a:pt x="3629391" y="4336872"/>
                </a:lnTo>
                <a:lnTo>
                  <a:pt x="3614054" y="4379682"/>
                </a:lnTo>
                <a:lnTo>
                  <a:pt x="3595681" y="4420948"/>
                </a:lnTo>
                <a:lnTo>
                  <a:pt x="3574407" y="4460533"/>
                </a:lnTo>
                <a:lnTo>
                  <a:pt x="3550369" y="4498304"/>
                </a:lnTo>
                <a:lnTo>
                  <a:pt x="3523702" y="4534123"/>
                </a:lnTo>
                <a:lnTo>
                  <a:pt x="3494542" y="4567856"/>
                </a:lnTo>
                <a:lnTo>
                  <a:pt x="3463024" y="4599367"/>
                </a:lnTo>
                <a:lnTo>
                  <a:pt x="3429285" y="4628520"/>
                </a:lnTo>
                <a:lnTo>
                  <a:pt x="3393460" y="4655180"/>
                </a:lnTo>
                <a:lnTo>
                  <a:pt x="3355685" y="4679211"/>
                </a:lnTo>
                <a:lnTo>
                  <a:pt x="3316096" y="4700478"/>
                </a:lnTo>
                <a:lnTo>
                  <a:pt x="3274828" y="4718845"/>
                </a:lnTo>
                <a:lnTo>
                  <a:pt x="3232018" y="4734176"/>
                </a:lnTo>
                <a:lnTo>
                  <a:pt x="3187800" y="4746336"/>
                </a:lnTo>
                <a:lnTo>
                  <a:pt x="3142311" y="4755190"/>
                </a:lnTo>
                <a:lnTo>
                  <a:pt x="3095687" y="4760602"/>
                </a:lnTo>
                <a:lnTo>
                  <a:pt x="3048063" y="4762436"/>
                </a:lnTo>
                <a:lnTo>
                  <a:pt x="609600" y="4762436"/>
                </a:lnTo>
                <a:lnTo>
                  <a:pt x="561959" y="4760602"/>
                </a:lnTo>
                <a:lnTo>
                  <a:pt x="515322" y="4755190"/>
                </a:lnTo>
                <a:lnTo>
                  <a:pt x="469822" y="4746336"/>
                </a:lnTo>
                <a:lnTo>
                  <a:pt x="425597" y="4734176"/>
                </a:lnTo>
                <a:lnTo>
                  <a:pt x="382782" y="4718845"/>
                </a:lnTo>
                <a:lnTo>
                  <a:pt x="341511" y="4700478"/>
                </a:lnTo>
                <a:lnTo>
                  <a:pt x="301921" y="4679211"/>
                </a:lnTo>
                <a:lnTo>
                  <a:pt x="264147" y="4655180"/>
                </a:lnTo>
                <a:lnTo>
                  <a:pt x="228324" y="4628520"/>
                </a:lnTo>
                <a:lnTo>
                  <a:pt x="194588" y="4599367"/>
                </a:lnTo>
                <a:lnTo>
                  <a:pt x="163075" y="4567856"/>
                </a:lnTo>
                <a:lnTo>
                  <a:pt x="133920" y="4534123"/>
                </a:lnTo>
                <a:lnTo>
                  <a:pt x="107259" y="4498304"/>
                </a:lnTo>
                <a:lnTo>
                  <a:pt x="83227" y="4460533"/>
                </a:lnTo>
                <a:lnTo>
                  <a:pt x="61959" y="4420948"/>
                </a:lnTo>
                <a:lnTo>
                  <a:pt x="43592" y="4379682"/>
                </a:lnTo>
                <a:lnTo>
                  <a:pt x="28260" y="4336872"/>
                </a:lnTo>
                <a:lnTo>
                  <a:pt x="16099" y="4292653"/>
                </a:lnTo>
                <a:lnTo>
                  <a:pt x="7245" y="4247161"/>
                </a:lnTo>
                <a:lnTo>
                  <a:pt x="1834" y="4200531"/>
                </a:lnTo>
                <a:lnTo>
                  <a:pt x="0" y="4152900"/>
                </a:lnTo>
                <a:lnTo>
                  <a:pt x="0" y="609473"/>
                </a:lnTo>
                <a:close/>
              </a:path>
            </a:pathLst>
          </a:custGeom>
          <a:ln w="28575">
            <a:solidFill>
              <a:srgbClr val="7A7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0209" y="2350452"/>
            <a:ext cx="149161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-30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900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900" spc="9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900" spc="-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900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900" spc="-16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900" spc="25" dirty="0">
                <a:solidFill>
                  <a:srgbClr val="FFFFFF"/>
                </a:solidFill>
                <a:latin typeface="Arial"/>
                <a:cs typeface="Arial"/>
              </a:rPr>
              <a:t>ity</a:t>
            </a:r>
            <a:endParaRPr sz="2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0209" y="3237547"/>
            <a:ext cx="180657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-165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900" spc="-165" dirty="0">
                <a:solidFill>
                  <a:srgbClr val="FFFFFF"/>
                </a:solidFill>
                <a:latin typeface="Arial"/>
                <a:cs typeface="Arial"/>
              </a:rPr>
              <a:t>onsistency</a:t>
            </a:r>
            <a:endParaRPr sz="2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209" y="4134167"/>
            <a:ext cx="133540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-6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2900" spc="-60" dirty="0">
                <a:solidFill>
                  <a:srgbClr val="FFFFFF"/>
                </a:solidFill>
                <a:latin typeface="Arial"/>
                <a:cs typeface="Arial"/>
              </a:rPr>
              <a:t>solation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0209" y="5030215"/>
            <a:ext cx="149987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b="1" spc="-55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900" spc="-55" dirty="0">
                <a:solidFill>
                  <a:srgbClr val="FFFFFF"/>
                </a:solidFill>
                <a:latin typeface="Arial"/>
                <a:cs typeface="Arial"/>
              </a:rPr>
              <a:t>urability</a:t>
            </a:r>
            <a:endParaRPr sz="2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62526" y="1376425"/>
            <a:ext cx="3752850" cy="5048250"/>
          </a:xfrm>
          <a:custGeom>
            <a:avLst/>
            <a:gdLst/>
            <a:ahLst/>
            <a:cxnLst/>
            <a:rect l="l" t="t" r="r" b="b"/>
            <a:pathLst>
              <a:path w="3752850" h="5048250">
                <a:moveTo>
                  <a:pt x="3127375" y="0"/>
                </a:moveTo>
                <a:lnTo>
                  <a:pt x="625475" y="0"/>
                </a:lnTo>
                <a:lnTo>
                  <a:pt x="576594" y="1881"/>
                </a:lnTo>
                <a:lnTo>
                  <a:pt x="528742" y="7434"/>
                </a:lnTo>
                <a:lnTo>
                  <a:pt x="482059" y="16519"/>
                </a:lnTo>
                <a:lnTo>
                  <a:pt x="436682" y="28996"/>
                </a:lnTo>
                <a:lnTo>
                  <a:pt x="392752" y="44728"/>
                </a:lnTo>
                <a:lnTo>
                  <a:pt x="350407" y="63574"/>
                </a:lnTo>
                <a:lnTo>
                  <a:pt x="309785" y="85395"/>
                </a:lnTo>
                <a:lnTo>
                  <a:pt x="271028" y="110054"/>
                </a:lnTo>
                <a:lnTo>
                  <a:pt x="234272" y="137409"/>
                </a:lnTo>
                <a:lnTo>
                  <a:pt x="199658" y="167324"/>
                </a:lnTo>
                <a:lnTo>
                  <a:pt x="167324" y="199658"/>
                </a:lnTo>
                <a:lnTo>
                  <a:pt x="137409" y="234272"/>
                </a:lnTo>
                <a:lnTo>
                  <a:pt x="110054" y="271028"/>
                </a:lnTo>
                <a:lnTo>
                  <a:pt x="85395" y="309785"/>
                </a:lnTo>
                <a:lnTo>
                  <a:pt x="63574" y="350407"/>
                </a:lnTo>
                <a:lnTo>
                  <a:pt x="44728" y="392752"/>
                </a:lnTo>
                <a:lnTo>
                  <a:pt x="28996" y="436682"/>
                </a:lnTo>
                <a:lnTo>
                  <a:pt x="16519" y="482059"/>
                </a:lnTo>
                <a:lnTo>
                  <a:pt x="7434" y="528742"/>
                </a:lnTo>
                <a:lnTo>
                  <a:pt x="1881" y="576594"/>
                </a:lnTo>
                <a:lnTo>
                  <a:pt x="0" y="625475"/>
                </a:lnTo>
                <a:lnTo>
                  <a:pt x="0" y="4422711"/>
                </a:lnTo>
                <a:lnTo>
                  <a:pt x="1881" y="4471591"/>
                </a:lnTo>
                <a:lnTo>
                  <a:pt x="7434" y="4519443"/>
                </a:lnTo>
                <a:lnTo>
                  <a:pt x="16519" y="4566127"/>
                </a:lnTo>
                <a:lnTo>
                  <a:pt x="28996" y="4611503"/>
                </a:lnTo>
                <a:lnTo>
                  <a:pt x="44728" y="4655434"/>
                </a:lnTo>
                <a:lnTo>
                  <a:pt x="63574" y="4697779"/>
                </a:lnTo>
                <a:lnTo>
                  <a:pt x="85395" y="4738400"/>
                </a:lnTo>
                <a:lnTo>
                  <a:pt x="110054" y="4777158"/>
                </a:lnTo>
                <a:lnTo>
                  <a:pt x="137409" y="4813914"/>
                </a:lnTo>
                <a:lnTo>
                  <a:pt x="167324" y="4848528"/>
                </a:lnTo>
                <a:lnTo>
                  <a:pt x="199658" y="4880862"/>
                </a:lnTo>
                <a:lnTo>
                  <a:pt x="234272" y="4910776"/>
                </a:lnTo>
                <a:lnTo>
                  <a:pt x="271028" y="4938132"/>
                </a:lnTo>
                <a:lnTo>
                  <a:pt x="309785" y="4962790"/>
                </a:lnTo>
                <a:lnTo>
                  <a:pt x="350407" y="4984612"/>
                </a:lnTo>
                <a:lnTo>
                  <a:pt x="392752" y="5003458"/>
                </a:lnTo>
                <a:lnTo>
                  <a:pt x="436682" y="5019189"/>
                </a:lnTo>
                <a:lnTo>
                  <a:pt x="482059" y="5031667"/>
                </a:lnTo>
                <a:lnTo>
                  <a:pt x="528742" y="5040751"/>
                </a:lnTo>
                <a:lnTo>
                  <a:pt x="576594" y="5046304"/>
                </a:lnTo>
                <a:lnTo>
                  <a:pt x="625475" y="5048186"/>
                </a:lnTo>
                <a:lnTo>
                  <a:pt x="3127248" y="5048186"/>
                </a:lnTo>
                <a:lnTo>
                  <a:pt x="3176129" y="5046304"/>
                </a:lnTo>
                <a:lnTo>
                  <a:pt x="3223983" y="5040751"/>
                </a:lnTo>
                <a:lnTo>
                  <a:pt x="3270670" y="5031667"/>
                </a:lnTo>
                <a:lnTo>
                  <a:pt x="3316052" y="5019189"/>
                </a:lnTo>
                <a:lnTo>
                  <a:pt x="3359988" y="5003458"/>
                </a:lnTo>
                <a:lnTo>
                  <a:pt x="3402341" y="4984612"/>
                </a:lnTo>
                <a:lnTo>
                  <a:pt x="3442970" y="4962790"/>
                </a:lnTo>
                <a:lnTo>
                  <a:pt x="3481736" y="4938132"/>
                </a:lnTo>
                <a:lnTo>
                  <a:pt x="3518500" y="4910776"/>
                </a:lnTo>
                <a:lnTo>
                  <a:pt x="3553123" y="4880862"/>
                </a:lnTo>
                <a:lnTo>
                  <a:pt x="3585466" y="4848528"/>
                </a:lnTo>
                <a:lnTo>
                  <a:pt x="3615390" y="4813914"/>
                </a:lnTo>
                <a:lnTo>
                  <a:pt x="3642754" y="4777158"/>
                </a:lnTo>
                <a:lnTo>
                  <a:pt x="3667421" y="4738400"/>
                </a:lnTo>
                <a:lnTo>
                  <a:pt x="3689250" y="4697779"/>
                </a:lnTo>
                <a:lnTo>
                  <a:pt x="3708103" y="4655434"/>
                </a:lnTo>
                <a:lnTo>
                  <a:pt x="3723841" y="4611503"/>
                </a:lnTo>
                <a:lnTo>
                  <a:pt x="3736323" y="4566127"/>
                </a:lnTo>
                <a:lnTo>
                  <a:pt x="3745412" y="4519443"/>
                </a:lnTo>
                <a:lnTo>
                  <a:pt x="3750967" y="4471591"/>
                </a:lnTo>
                <a:lnTo>
                  <a:pt x="3752850" y="4422711"/>
                </a:lnTo>
                <a:lnTo>
                  <a:pt x="3752850" y="625475"/>
                </a:lnTo>
                <a:lnTo>
                  <a:pt x="3750968" y="576594"/>
                </a:lnTo>
                <a:lnTo>
                  <a:pt x="3745415" y="528742"/>
                </a:lnTo>
                <a:lnTo>
                  <a:pt x="3736330" y="482059"/>
                </a:lnTo>
                <a:lnTo>
                  <a:pt x="3723853" y="436682"/>
                </a:lnTo>
                <a:lnTo>
                  <a:pt x="3708121" y="392752"/>
                </a:lnTo>
                <a:lnTo>
                  <a:pt x="3689275" y="350407"/>
                </a:lnTo>
                <a:lnTo>
                  <a:pt x="3667454" y="309785"/>
                </a:lnTo>
                <a:lnTo>
                  <a:pt x="3642795" y="271028"/>
                </a:lnTo>
                <a:lnTo>
                  <a:pt x="3615440" y="234272"/>
                </a:lnTo>
                <a:lnTo>
                  <a:pt x="3585525" y="199658"/>
                </a:lnTo>
                <a:lnTo>
                  <a:pt x="3553191" y="167324"/>
                </a:lnTo>
                <a:lnTo>
                  <a:pt x="3518577" y="137409"/>
                </a:lnTo>
                <a:lnTo>
                  <a:pt x="3481821" y="110054"/>
                </a:lnTo>
                <a:lnTo>
                  <a:pt x="3443064" y="85395"/>
                </a:lnTo>
                <a:lnTo>
                  <a:pt x="3402442" y="63574"/>
                </a:lnTo>
                <a:lnTo>
                  <a:pt x="3360097" y="44728"/>
                </a:lnTo>
                <a:lnTo>
                  <a:pt x="3316167" y="28996"/>
                </a:lnTo>
                <a:lnTo>
                  <a:pt x="3270790" y="16519"/>
                </a:lnTo>
                <a:lnTo>
                  <a:pt x="3224107" y="7434"/>
                </a:lnTo>
                <a:lnTo>
                  <a:pt x="3176255" y="1881"/>
                </a:lnTo>
                <a:lnTo>
                  <a:pt x="3127375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2526" y="1376425"/>
            <a:ext cx="3752850" cy="5048250"/>
          </a:xfrm>
          <a:custGeom>
            <a:avLst/>
            <a:gdLst/>
            <a:ahLst/>
            <a:cxnLst/>
            <a:rect l="l" t="t" r="r" b="b"/>
            <a:pathLst>
              <a:path w="3752850" h="5048250">
                <a:moveTo>
                  <a:pt x="0" y="625475"/>
                </a:moveTo>
                <a:lnTo>
                  <a:pt x="1881" y="576594"/>
                </a:lnTo>
                <a:lnTo>
                  <a:pt x="7434" y="528742"/>
                </a:lnTo>
                <a:lnTo>
                  <a:pt x="16519" y="482059"/>
                </a:lnTo>
                <a:lnTo>
                  <a:pt x="28996" y="436682"/>
                </a:lnTo>
                <a:lnTo>
                  <a:pt x="44728" y="392752"/>
                </a:lnTo>
                <a:lnTo>
                  <a:pt x="63574" y="350407"/>
                </a:lnTo>
                <a:lnTo>
                  <a:pt x="85395" y="309785"/>
                </a:lnTo>
                <a:lnTo>
                  <a:pt x="110054" y="271028"/>
                </a:lnTo>
                <a:lnTo>
                  <a:pt x="137409" y="234272"/>
                </a:lnTo>
                <a:lnTo>
                  <a:pt x="167324" y="199658"/>
                </a:lnTo>
                <a:lnTo>
                  <a:pt x="199658" y="167324"/>
                </a:lnTo>
                <a:lnTo>
                  <a:pt x="234272" y="137409"/>
                </a:lnTo>
                <a:lnTo>
                  <a:pt x="271028" y="110054"/>
                </a:lnTo>
                <a:lnTo>
                  <a:pt x="309785" y="85395"/>
                </a:lnTo>
                <a:lnTo>
                  <a:pt x="350407" y="63574"/>
                </a:lnTo>
                <a:lnTo>
                  <a:pt x="392752" y="44728"/>
                </a:lnTo>
                <a:lnTo>
                  <a:pt x="436682" y="28996"/>
                </a:lnTo>
                <a:lnTo>
                  <a:pt x="482059" y="16519"/>
                </a:lnTo>
                <a:lnTo>
                  <a:pt x="528742" y="7434"/>
                </a:lnTo>
                <a:lnTo>
                  <a:pt x="576594" y="1881"/>
                </a:lnTo>
                <a:lnTo>
                  <a:pt x="625475" y="0"/>
                </a:lnTo>
                <a:lnTo>
                  <a:pt x="3127375" y="0"/>
                </a:lnTo>
                <a:lnTo>
                  <a:pt x="3176255" y="1881"/>
                </a:lnTo>
                <a:lnTo>
                  <a:pt x="3224107" y="7434"/>
                </a:lnTo>
                <a:lnTo>
                  <a:pt x="3270790" y="16519"/>
                </a:lnTo>
                <a:lnTo>
                  <a:pt x="3316167" y="28996"/>
                </a:lnTo>
                <a:lnTo>
                  <a:pt x="3360097" y="44728"/>
                </a:lnTo>
                <a:lnTo>
                  <a:pt x="3402442" y="63574"/>
                </a:lnTo>
                <a:lnTo>
                  <a:pt x="3443064" y="85395"/>
                </a:lnTo>
                <a:lnTo>
                  <a:pt x="3481821" y="110054"/>
                </a:lnTo>
                <a:lnTo>
                  <a:pt x="3518577" y="137409"/>
                </a:lnTo>
                <a:lnTo>
                  <a:pt x="3553191" y="167324"/>
                </a:lnTo>
                <a:lnTo>
                  <a:pt x="3585525" y="199658"/>
                </a:lnTo>
                <a:lnTo>
                  <a:pt x="3615440" y="234272"/>
                </a:lnTo>
                <a:lnTo>
                  <a:pt x="3642795" y="271028"/>
                </a:lnTo>
                <a:lnTo>
                  <a:pt x="3667454" y="309785"/>
                </a:lnTo>
                <a:lnTo>
                  <a:pt x="3689275" y="350407"/>
                </a:lnTo>
                <a:lnTo>
                  <a:pt x="3708121" y="392752"/>
                </a:lnTo>
                <a:lnTo>
                  <a:pt x="3723853" y="436682"/>
                </a:lnTo>
                <a:lnTo>
                  <a:pt x="3736330" y="482059"/>
                </a:lnTo>
                <a:lnTo>
                  <a:pt x="3745415" y="528742"/>
                </a:lnTo>
                <a:lnTo>
                  <a:pt x="3750968" y="576594"/>
                </a:lnTo>
                <a:lnTo>
                  <a:pt x="3752850" y="625475"/>
                </a:lnTo>
                <a:lnTo>
                  <a:pt x="3752850" y="4422711"/>
                </a:lnTo>
                <a:lnTo>
                  <a:pt x="3750967" y="4471591"/>
                </a:lnTo>
                <a:lnTo>
                  <a:pt x="3745412" y="4519443"/>
                </a:lnTo>
                <a:lnTo>
                  <a:pt x="3736323" y="4566127"/>
                </a:lnTo>
                <a:lnTo>
                  <a:pt x="3723841" y="4611503"/>
                </a:lnTo>
                <a:lnTo>
                  <a:pt x="3708103" y="4655434"/>
                </a:lnTo>
                <a:lnTo>
                  <a:pt x="3689250" y="4697779"/>
                </a:lnTo>
                <a:lnTo>
                  <a:pt x="3667421" y="4738400"/>
                </a:lnTo>
                <a:lnTo>
                  <a:pt x="3642754" y="4777158"/>
                </a:lnTo>
                <a:lnTo>
                  <a:pt x="3615390" y="4813914"/>
                </a:lnTo>
                <a:lnTo>
                  <a:pt x="3585466" y="4848528"/>
                </a:lnTo>
                <a:lnTo>
                  <a:pt x="3553123" y="4880862"/>
                </a:lnTo>
                <a:lnTo>
                  <a:pt x="3518500" y="4910776"/>
                </a:lnTo>
                <a:lnTo>
                  <a:pt x="3481736" y="4938132"/>
                </a:lnTo>
                <a:lnTo>
                  <a:pt x="3442970" y="4962790"/>
                </a:lnTo>
                <a:lnTo>
                  <a:pt x="3402341" y="4984612"/>
                </a:lnTo>
                <a:lnTo>
                  <a:pt x="3359988" y="5003458"/>
                </a:lnTo>
                <a:lnTo>
                  <a:pt x="3316052" y="5019189"/>
                </a:lnTo>
                <a:lnTo>
                  <a:pt x="3270670" y="5031667"/>
                </a:lnTo>
                <a:lnTo>
                  <a:pt x="3223983" y="5040751"/>
                </a:lnTo>
                <a:lnTo>
                  <a:pt x="3176129" y="5046304"/>
                </a:lnTo>
                <a:lnTo>
                  <a:pt x="3127248" y="5048186"/>
                </a:lnTo>
                <a:lnTo>
                  <a:pt x="625475" y="5048186"/>
                </a:lnTo>
                <a:lnTo>
                  <a:pt x="576594" y="5046304"/>
                </a:lnTo>
                <a:lnTo>
                  <a:pt x="528742" y="5040751"/>
                </a:lnTo>
                <a:lnTo>
                  <a:pt x="482059" y="5031667"/>
                </a:lnTo>
                <a:lnTo>
                  <a:pt x="436682" y="5019189"/>
                </a:lnTo>
                <a:lnTo>
                  <a:pt x="392752" y="5003458"/>
                </a:lnTo>
                <a:lnTo>
                  <a:pt x="350407" y="4984612"/>
                </a:lnTo>
                <a:lnTo>
                  <a:pt x="309785" y="4962790"/>
                </a:lnTo>
                <a:lnTo>
                  <a:pt x="271028" y="4938132"/>
                </a:lnTo>
                <a:lnTo>
                  <a:pt x="234272" y="4910776"/>
                </a:lnTo>
                <a:lnTo>
                  <a:pt x="199658" y="4880862"/>
                </a:lnTo>
                <a:lnTo>
                  <a:pt x="167324" y="4848528"/>
                </a:lnTo>
                <a:lnTo>
                  <a:pt x="137409" y="4813914"/>
                </a:lnTo>
                <a:lnTo>
                  <a:pt x="110054" y="4777158"/>
                </a:lnTo>
                <a:lnTo>
                  <a:pt x="85395" y="4738400"/>
                </a:lnTo>
                <a:lnTo>
                  <a:pt x="63574" y="4697779"/>
                </a:lnTo>
                <a:lnTo>
                  <a:pt x="44728" y="4655434"/>
                </a:lnTo>
                <a:lnTo>
                  <a:pt x="28996" y="4611503"/>
                </a:lnTo>
                <a:lnTo>
                  <a:pt x="16519" y="4566127"/>
                </a:lnTo>
                <a:lnTo>
                  <a:pt x="7434" y="4519443"/>
                </a:lnTo>
                <a:lnTo>
                  <a:pt x="1881" y="4471591"/>
                </a:lnTo>
                <a:lnTo>
                  <a:pt x="0" y="4422711"/>
                </a:lnTo>
                <a:lnTo>
                  <a:pt x="0" y="625475"/>
                </a:lnTo>
                <a:close/>
              </a:path>
            </a:pathLst>
          </a:custGeom>
          <a:ln w="28575">
            <a:solidFill>
              <a:srgbClr val="7A7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680330" y="2181542"/>
            <a:ext cx="131889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b="1" spc="-165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900" spc="-165" dirty="0">
                <a:solidFill>
                  <a:srgbClr val="FFFFFF"/>
                </a:solidFill>
                <a:latin typeface="Arial"/>
                <a:cs typeface="Arial"/>
              </a:rPr>
              <a:t>asically</a:t>
            </a:r>
            <a:endParaRPr sz="2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80330" y="3077463"/>
            <a:ext cx="211201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b="1" spc="-120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900" spc="-120" dirty="0">
                <a:solidFill>
                  <a:srgbClr val="FFFFFF"/>
                </a:solidFill>
                <a:latin typeface="Arial"/>
                <a:cs typeface="Arial"/>
              </a:rPr>
              <a:t>vailable</a:t>
            </a:r>
            <a:r>
              <a:rPr sz="2900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280" dirty="0">
                <a:solidFill>
                  <a:srgbClr val="FFFFFF"/>
                </a:solidFill>
                <a:latin typeface="Arial"/>
                <a:cs typeface="Arial"/>
              </a:rPr>
              <a:t>(CP)</a:t>
            </a:r>
            <a:endParaRPr sz="2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80330" y="3974210"/>
            <a:ext cx="150749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b="1" spc="-8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900" spc="-80" dirty="0">
                <a:solidFill>
                  <a:srgbClr val="FFFFFF"/>
                </a:solidFill>
                <a:latin typeface="Arial"/>
                <a:cs typeface="Arial"/>
              </a:rPr>
              <a:t>oft-state</a:t>
            </a:r>
            <a:endParaRPr sz="2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94909" y="4289107"/>
            <a:ext cx="268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(State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1800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80330" y="4565713"/>
            <a:ext cx="989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time)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80330" y="4919027"/>
            <a:ext cx="2757805" cy="13131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1008380">
              <a:lnSpc>
                <a:spcPts val="3529"/>
              </a:lnSpc>
              <a:spcBef>
                <a:spcPts val="500"/>
              </a:spcBef>
            </a:pPr>
            <a:r>
              <a:rPr sz="3200" b="1" spc="-56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200" spc="-20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200" spc="15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200" spc="-2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y  </a:t>
            </a:r>
            <a:r>
              <a:rPr sz="3200" spc="-105" dirty="0">
                <a:solidFill>
                  <a:srgbClr val="FFFFFF"/>
                </a:solidFill>
                <a:latin typeface="Arial"/>
                <a:cs typeface="Arial"/>
              </a:rPr>
              <a:t>consistent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50" spc="-85" dirty="0">
                <a:solidFill>
                  <a:srgbClr val="FFFFFF"/>
                </a:solidFill>
                <a:latin typeface="Arial"/>
                <a:cs typeface="Arial"/>
              </a:rPr>
              <a:t>(Asynchronous</a:t>
            </a:r>
            <a:r>
              <a:rPr sz="185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Arial"/>
                <a:cs typeface="Arial"/>
              </a:rPr>
              <a:t>propagation)</a:t>
            </a:r>
            <a:endParaRPr sz="18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814826" y="3281426"/>
            <a:ext cx="647700" cy="352425"/>
          </a:xfrm>
          <a:custGeom>
            <a:avLst/>
            <a:gdLst/>
            <a:ahLst/>
            <a:cxnLst/>
            <a:rect l="l" t="t" r="r" b="b"/>
            <a:pathLst>
              <a:path w="647700" h="352425">
                <a:moveTo>
                  <a:pt x="126873" y="0"/>
                </a:moveTo>
                <a:lnTo>
                  <a:pt x="0" y="176149"/>
                </a:lnTo>
                <a:lnTo>
                  <a:pt x="126873" y="352425"/>
                </a:lnTo>
                <a:lnTo>
                  <a:pt x="126873" y="264287"/>
                </a:lnTo>
                <a:lnTo>
                  <a:pt x="584200" y="264287"/>
                </a:lnTo>
                <a:lnTo>
                  <a:pt x="647700" y="176149"/>
                </a:lnTo>
                <a:lnTo>
                  <a:pt x="584154" y="88011"/>
                </a:lnTo>
                <a:lnTo>
                  <a:pt x="126873" y="88011"/>
                </a:lnTo>
                <a:lnTo>
                  <a:pt x="126873" y="0"/>
                </a:lnTo>
                <a:close/>
              </a:path>
              <a:path w="647700" h="352425">
                <a:moveTo>
                  <a:pt x="584200" y="264287"/>
                </a:moveTo>
                <a:lnTo>
                  <a:pt x="520700" y="264287"/>
                </a:lnTo>
                <a:lnTo>
                  <a:pt x="520700" y="352425"/>
                </a:lnTo>
                <a:lnTo>
                  <a:pt x="584200" y="264287"/>
                </a:lnTo>
                <a:close/>
              </a:path>
              <a:path w="647700" h="352425">
                <a:moveTo>
                  <a:pt x="520700" y="0"/>
                </a:moveTo>
                <a:lnTo>
                  <a:pt x="520700" y="88011"/>
                </a:lnTo>
                <a:lnTo>
                  <a:pt x="584154" y="88011"/>
                </a:lnTo>
                <a:lnTo>
                  <a:pt x="5207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14826" y="3281426"/>
            <a:ext cx="647700" cy="352425"/>
          </a:xfrm>
          <a:custGeom>
            <a:avLst/>
            <a:gdLst/>
            <a:ahLst/>
            <a:cxnLst/>
            <a:rect l="l" t="t" r="r" b="b"/>
            <a:pathLst>
              <a:path w="647700" h="352425">
                <a:moveTo>
                  <a:pt x="520700" y="0"/>
                </a:moveTo>
                <a:lnTo>
                  <a:pt x="647700" y="176149"/>
                </a:lnTo>
                <a:lnTo>
                  <a:pt x="520700" y="352425"/>
                </a:lnTo>
                <a:lnTo>
                  <a:pt x="520700" y="264287"/>
                </a:lnTo>
                <a:lnTo>
                  <a:pt x="126873" y="264287"/>
                </a:lnTo>
                <a:lnTo>
                  <a:pt x="126873" y="352425"/>
                </a:lnTo>
                <a:lnTo>
                  <a:pt x="0" y="176149"/>
                </a:lnTo>
                <a:lnTo>
                  <a:pt x="126873" y="0"/>
                </a:lnTo>
                <a:lnTo>
                  <a:pt x="126873" y="88011"/>
                </a:lnTo>
                <a:lnTo>
                  <a:pt x="520700" y="88011"/>
                </a:lnTo>
                <a:lnTo>
                  <a:pt x="520700" y="0"/>
                </a:lnTo>
                <a:close/>
              </a:path>
            </a:pathLst>
          </a:custGeom>
          <a:ln w="28575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7669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512763" y="333375"/>
            <a:ext cx="81184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200">
                <a:solidFill>
                  <a:srgbClr val="006633"/>
                </a:solidFill>
                <a:latin typeface="Garamond" charset="0"/>
              </a:rPr>
              <a:t>What does NoSQL Not Provide?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5488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100"/>
              <a:t>Joins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100"/>
              <a:t>Group by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100"/>
              <a:t>But PNUTS provides interesting materialized view approach to joins/aggregation.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100"/>
              <a:t>ACID transactions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100"/>
              <a:t>SQL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3100"/>
              <a:t>Integration with applications that are based on SQL</a:t>
            </a:r>
          </a:p>
        </p:txBody>
      </p:sp>
    </p:spTree>
    <p:extLst>
      <p:ext uri="{BB962C8B-B14F-4D97-AF65-F5344CB8AC3E}">
        <p14:creationId xmlns:p14="http://schemas.microsoft.com/office/powerpoint/2010/main" val="1073769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/>
              <a:t>Further Reading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075613" cy="4752975"/>
          </a:xfrm>
        </p:spPr>
        <p:txBody>
          <a:bodyPr/>
          <a:lstStyle/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Use a search engine to find information on data storage systems such as 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BigTable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(Google), Dynamo (Amazon), Cassandra (Facebook/Apache), </a:t>
            </a:r>
            <a:r>
              <a:rPr lang="en-US" sz="24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Pnuts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/Sherpa (Yahoo), </a:t>
            </a:r>
            <a:r>
              <a:rPr lang="en-US" sz="24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CouchDB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</a:t>
            </a:r>
            <a:r>
              <a:rPr lang="en-US" sz="24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MongoDB</a:t>
            </a: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, …</a:t>
            </a:r>
          </a:p>
          <a:p>
            <a:pPr marL="1020763" lvl="2" indent="-349250" eaLnBrk="1" hangingPunct="1"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Several of above are open source</a:t>
            </a:r>
          </a:p>
        </p:txBody>
      </p:sp>
    </p:spTree>
    <p:extLst>
      <p:ext uri="{BB962C8B-B14F-4D97-AF65-F5344CB8AC3E}">
        <p14:creationId xmlns:p14="http://schemas.microsoft.com/office/powerpoint/2010/main" val="1028511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Cassandra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Originally developed at Facebook</a:t>
            </a:r>
          </a:p>
          <a:p>
            <a:r>
              <a:rPr lang="en-US" sz="2400" dirty="0"/>
              <a:t>Follows the </a:t>
            </a:r>
            <a:r>
              <a:rPr lang="en-US" sz="2400" dirty="0" err="1"/>
              <a:t>BigTable</a:t>
            </a:r>
            <a:r>
              <a:rPr lang="en-US" sz="2400" dirty="0"/>
              <a:t> data model: column-oriented</a:t>
            </a:r>
          </a:p>
          <a:p>
            <a:r>
              <a:rPr lang="en-US" sz="2400" dirty="0"/>
              <a:t>Uses the Dynamo Eventual Consistency model</a:t>
            </a:r>
          </a:p>
          <a:p>
            <a:r>
              <a:rPr lang="en-US" sz="2400" dirty="0"/>
              <a:t>Written in Java</a:t>
            </a:r>
          </a:p>
          <a:p>
            <a:r>
              <a:rPr lang="en-US" sz="2400" dirty="0"/>
              <a:t>Open-sourced and exists within the Apache family</a:t>
            </a:r>
          </a:p>
          <a:p>
            <a:r>
              <a:rPr lang="en-US" sz="2400" dirty="0"/>
              <a:t>Uses Apache Thrift as its API</a:t>
            </a:r>
          </a:p>
        </p:txBody>
      </p:sp>
    </p:spTree>
    <p:extLst>
      <p:ext uri="{BB962C8B-B14F-4D97-AF65-F5344CB8AC3E}">
        <p14:creationId xmlns:p14="http://schemas.microsoft.com/office/powerpoint/2010/main" val="4192005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Thrift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Created at Facebook along with Cassandra</a:t>
            </a:r>
          </a:p>
          <a:p>
            <a:r>
              <a:rPr lang="en-US" sz="2400"/>
              <a:t>Is a cross-language, service-generation framework</a:t>
            </a:r>
          </a:p>
          <a:p>
            <a:r>
              <a:rPr lang="en-US" sz="2400"/>
              <a:t>Binary Protocol (like Google Protocol Buffers)</a:t>
            </a:r>
          </a:p>
          <a:p>
            <a:r>
              <a:rPr lang="en-US" sz="2400"/>
              <a:t>Compiles to: C++, Java, PHP, Ruby, Erlang, Perl, ...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79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43933" y="1896534"/>
            <a:ext cx="8610600" cy="5257800"/>
          </a:xfrm>
        </p:spPr>
        <p:txBody>
          <a:bodyPr/>
          <a:lstStyle/>
          <a:p>
            <a:r>
              <a:rPr lang="en-US" sz="2600" dirty="0"/>
              <a:t>Within Cassandra, you will refer to data this way:</a:t>
            </a:r>
          </a:p>
          <a:p>
            <a:pPr lvl="1"/>
            <a:r>
              <a:rPr lang="en-US" sz="2400" b="1" dirty="0"/>
              <a:t>Column: </a:t>
            </a:r>
            <a:r>
              <a:rPr lang="en-US" sz="2600" dirty="0"/>
              <a:t>smallest data element, a tuple with a name and a value</a:t>
            </a:r>
          </a:p>
          <a:p>
            <a:pPr lvl="2">
              <a:buFontTx/>
              <a:buNone/>
            </a:pPr>
            <a:r>
              <a:rPr lang="en-US" dirty="0"/>
              <a:t>  :Rockets, '1' might return:</a:t>
            </a:r>
          </a:p>
          <a:p>
            <a:pPr lvl="2">
              <a:buFontTx/>
              <a:buNone/>
            </a:pPr>
            <a:r>
              <a:rPr lang="en-US" dirty="0"/>
              <a:t>   {'name' =&gt;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Rocket-Powered Roller Skates', </a:t>
            </a:r>
          </a:p>
          <a:p>
            <a:pPr lvl="2">
              <a:buFontTx/>
              <a:buNone/>
            </a:pPr>
            <a:r>
              <a:rPr lang="en-US" dirty="0"/>
              <a:t>    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 err="1"/>
              <a:t>toon</a:t>
            </a:r>
            <a:r>
              <a:rPr lang="en-US" dirty="0"/>
              <a:t>' =&gt;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Ready Set Zoom', </a:t>
            </a:r>
          </a:p>
          <a:p>
            <a:pPr lvl="2">
              <a:buFontTx/>
              <a:buNone/>
            </a:pPr>
            <a:r>
              <a:rPr lang="en-US" dirty="0"/>
              <a:t>    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 err="1"/>
              <a:t>inventoryQty</a:t>
            </a:r>
            <a:r>
              <a:rPr lang="en-US" dirty="0"/>
              <a:t>' =&gt;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5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,</a:t>
            </a:r>
          </a:p>
          <a:p>
            <a:pPr lvl="2">
              <a:buFontTx/>
              <a:buNone/>
            </a:pPr>
            <a:r>
              <a:rPr lang="en-US" dirty="0"/>
              <a:t>    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 err="1"/>
              <a:t>productUrl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=&gt;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rockets\1.gif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} </a:t>
            </a:r>
          </a:p>
          <a:p>
            <a:pPr lvl="2">
              <a:buFontTx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1224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 Continued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47133" y="1219200"/>
            <a:ext cx="8610600" cy="5105400"/>
          </a:xfrm>
        </p:spPr>
        <p:txBody>
          <a:bodyPr/>
          <a:lstStyle/>
          <a:p>
            <a:pPr lvl="1">
              <a:buFontTx/>
              <a:buNone/>
            </a:pPr>
            <a:endParaRPr lang="en-US" sz="2200" b="1" dirty="0"/>
          </a:p>
          <a:p>
            <a:pPr lvl="1"/>
            <a:r>
              <a:rPr lang="en-US" sz="2200" b="1" dirty="0" err="1"/>
              <a:t>ColumnFamily</a:t>
            </a:r>
            <a:r>
              <a:rPr lang="en-US" sz="2200" dirty="0"/>
              <a:t>: </a:t>
            </a:r>
            <a:r>
              <a:rPr lang="en-US" dirty="0"/>
              <a:t>There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s a single structure used to group both the Columns and </a:t>
            </a:r>
            <a:r>
              <a:rPr lang="en-US" dirty="0" err="1"/>
              <a:t>SuperColumns</a:t>
            </a:r>
            <a:r>
              <a:rPr lang="en-US" dirty="0"/>
              <a:t>.  Called a </a:t>
            </a:r>
            <a:r>
              <a:rPr lang="en-US" dirty="0" err="1"/>
              <a:t>ColumnFamily</a:t>
            </a:r>
            <a:r>
              <a:rPr lang="en-US" dirty="0"/>
              <a:t> (think table), it has two types, Standard &amp; Super. </a:t>
            </a:r>
          </a:p>
          <a:p>
            <a:pPr lvl="2"/>
            <a:r>
              <a:rPr lang="en-US" sz="2000" dirty="0"/>
              <a:t>Column families must be defined at startup</a:t>
            </a:r>
          </a:p>
          <a:p>
            <a:pPr lvl="1"/>
            <a:r>
              <a:rPr lang="en-US" sz="2200" b="1" dirty="0"/>
              <a:t>Key</a:t>
            </a:r>
            <a:r>
              <a:rPr lang="en-US" sz="2200" dirty="0"/>
              <a:t>: the permanent name of the record</a:t>
            </a:r>
          </a:p>
          <a:p>
            <a:pPr lvl="1"/>
            <a:r>
              <a:rPr lang="en-US" sz="2200" b="1" dirty="0" err="1"/>
              <a:t>Keyspace</a:t>
            </a:r>
            <a:r>
              <a:rPr lang="en-US" sz="2200" dirty="0"/>
              <a:t>: the outer-most level of organization. This is usually the name of the application. For example, </a:t>
            </a:r>
            <a:r>
              <a:rPr lang="ja-JP" altLang="en-US" sz="2200" dirty="0">
                <a:latin typeface="Arial"/>
              </a:rPr>
              <a:t>‘</a:t>
            </a:r>
            <a:r>
              <a:rPr lang="en-US" sz="2200" dirty="0"/>
              <a:t>Acme' (think database name).</a:t>
            </a:r>
          </a:p>
          <a:p>
            <a:pPr lvl="2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0624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575" y="474344"/>
            <a:ext cx="6533515" cy="723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Typical </a:t>
            </a:r>
            <a:r>
              <a:rPr spc="-245" dirty="0"/>
              <a:t>NoSQL</a:t>
            </a:r>
            <a:r>
              <a:rPr spc="-905" dirty="0"/>
              <a:t> </a:t>
            </a:r>
            <a:r>
              <a:rPr spc="125" dirty="0"/>
              <a:t>architecture</a:t>
            </a:r>
          </a:p>
        </p:txBody>
      </p:sp>
      <p:sp>
        <p:nvSpPr>
          <p:cNvPr id="8" name="object 8"/>
          <p:cNvSpPr/>
          <p:nvPr/>
        </p:nvSpPr>
        <p:spPr>
          <a:xfrm>
            <a:off x="1466850" y="4448175"/>
            <a:ext cx="88582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4400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05569" y="5648325"/>
            <a:ext cx="71755" cy="400050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71635" y="5798820"/>
            <a:ext cx="977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76425" y="2290826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0" y="866775"/>
                </a:moveTo>
                <a:lnTo>
                  <a:pt x="866775" y="866775"/>
                </a:lnTo>
                <a:lnTo>
                  <a:pt x="866775" y="0"/>
                </a:lnTo>
                <a:lnTo>
                  <a:pt x="0" y="0"/>
                </a:lnTo>
                <a:lnTo>
                  <a:pt x="0" y="86677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6425" y="2340610"/>
            <a:ext cx="866775" cy="518159"/>
          </a:xfrm>
          <a:custGeom>
            <a:avLst/>
            <a:gdLst/>
            <a:ahLst/>
            <a:cxnLst/>
            <a:rect l="l" t="t" r="r" b="b"/>
            <a:pathLst>
              <a:path w="866775" h="518160">
                <a:moveTo>
                  <a:pt x="362966" y="18668"/>
                </a:moveTo>
                <a:lnTo>
                  <a:pt x="66675" y="18668"/>
                </a:lnTo>
                <a:lnTo>
                  <a:pt x="66675" y="43687"/>
                </a:lnTo>
                <a:lnTo>
                  <a:pt x="362966" y="43687"/>
                </a:lnTo>
                <a:lnTo>
                  <a:pt x="362966" y="18668"/>
                </a:lnTo>
                <a:close/>
              </a:path>
              <a:path w="866775" h="518160">
                <a:moveTo>
                  <a:pt x="437006" y="322823"/>
                </a:moveTo>
                <a:lnTo>
                  <a:pt x="437006" y="517651"/>
                </a:lnTo>
                <a:lnTo>
                  <a:pt x="866775" y="517651"/>
                </a:lnTo>
                <a:lnTo>
                  <a:pt x="522754" y="361695"/>
                </a:lnTo>
                <a:lnTo>
                  <a:pt x="466725" y="361695"/>
                </a:lnTo>
                <a:lnTo>
                  <a:pt x="466725" y="336803"/>
                </a:lnTo>
                <a:lnTo>
                  <a:pt x="467845" y="336803"/>
                </a:lnTo>
                <a:lnTo>
                  <a:pt x="437006" y="322823"/>
                </a:lnTo>
                <a:close/>
              </a:path>
              <a:path w="866775" h="518160">
                <a:moveTo>
                  <a:pt x="496316" y="349710"/>
                </a:moveTo>
                <a:lnTo>
                  <a:pt x="496316" y="361695"/>
                </a:lnTo>
                <a:lnTo>
                  <a:pt x="522754" y="361695"/>
                </a:lnTo>
                <a:lnTo>
                  <a:pt x="496316" y="349710"/>
                </a:lnTo>
                <a:close/>
              </a:path>
              <a:path w="866775" h="518160">
                <a:moveTo>
                  <a:pt x="607441" y="336803"/>
                </a:moveTo>
                <a:lnTo>
                  <a:pt x="577850" y="336803"/>
                </a:lnTo>
                <a:lnTo>
                  <a:pt x="577850" y="361695"/>
                </a:lnTo>
                <a:lnTo>
                  <a:pt x="607441" y="361695"/>
                </a:lnTo>
                <a:lnTo>
                  <a:pt x="607441" y="336803"/>
                </a:lnTo>
                <a:close/>
              </a:path>
              <a:path w="866775" h="518160">
                <a:moveTo>
                  <a:pt x="711073" y="336803"/>
                </a:moveTo>
                <a:lnTo>
                  <a:pt x="681482" y="336803"/>
                </a:lnTo>
                <a:lnTo>
                  <a:pt x="681482" y="361695"/>
                </a:lnTo>
                <a:lnTo>
                  <a:pt x="711073" y="361695"/>
                </a:lnTo>
                <a:lnTo>
                  <a:pt x="711073" y="336803"/>
                </a:lnTo>
                <a:close/>
              </a:path>
              <a:path w="866775" h="518160">
                <a:moveTo>
                  <a:pt x="822198" y="336803"/>
                </a:moveTo>
                <a:lnTo>
                  <a:pt x="792607" y="336803"/>
                </a:lnTo>
                <a:lnTo>
                  <a:pt x="792607" y="361695"/>
                </a:lnTo>
                <a:lnTo>
                  <a:pt x="822198" y="361695"/>
                </a:lnTo>
                <a:lnTo>
                  <a:pt x="822198" y="336803"/>
                </a:lnTo>
                <a:close/>
              </a:path>
              <a:path w="866775" h="518160">
                <a:moveTo>
                  <a:pt x="496316" y="336803"/>
                </a:moveTo>
                <a:lnTo>
                  <a:pt x="467845" y="336803"/>
                </a:lnTo>
                <a:lnTo>
                  <a:pt x="496316" y="349710"/>
                </a:lnTo>
                <a:lnTo>
                  <a:pt x="496316" y="336803"/>
                </a:lnTo>
                <a:close/>
              </a:path>
              <a:path w="866775" h="518160">
                <a:moveTo>
                  <a:pt x="437006" y="124713"/>
                </a:moveTo>
                <a:lnTo>
                  <a:pt x="0" y="124713"/>
                </a:lnTo>
                <a:lnTo>
                  <a:pt x="437006" y="322823"/>
                </a:lnTo>
                <a:lnTo>
                  <a:pt x="437006" y="124713"/>
                </a:lnTo>
                <a:close/>
              </a:path>
              <a:path w="866775" h="518160">
                <a:moveTo>
                  <a:pt x="814832" y="274447"/>
                </a:moveTo>
                <a:lnTo>
                  <a:pt x="466725" y="274447"/>
                </a:lnTo>
                <a:lnTo>
                  <a:pt x="466725" y="286892"/>
                </a:lnTo>
                <a:lnTo>
                  <a:pt x="814832" y="286892"/>
                </a:lnTo>
                <a:lnTo>
                  <a:pt x="814832" y="274447"/>
                </a:lnTo>
                <a:close/>
              </a:path>
              <a:path w="866775" h="518160">
                <a:moveTo>
                  <a:pt x="822198" y="193293"/>
                </a:moveTo>
                <a:lnTo>
                  <a:pt x="466725" y="193293"/>
                </a:lnTo>
                <a:lnTo>
                  <a:pt x="466725" y="205866"/>
                </a:lnTo>
                <a:lnTo>
                  <a:pt x="822198" y="205866"/>
                </a:lnTo>
                <a:lnTo>
                  <a:pt x="822198" y="193293"/>
                </a:lnTo>
                <a:close/>
              </a:path>
              <a:path w="866775" h="518160">
                <a:moveTo>
                  <a:pt x="496316" y="118490"/>
                </a:moveTo>
                <a:lnTo>
                  <a:pt x="466725" y="118490"/>
                </a:lnTo>
                <a:lnTo>
                  <a:pt x="466725" y="143510"/>
                </a:lnTo>
                <a:lnTo>
                  <a:pt x="496316" y="143510"/>
                </a:lnTo>
                <a:lnTo>
                  <a:pt x="496316" y="118490"/>
                </a:lnTo>
                <a:close/>
              </a:path>
              <a:path w="866775" h="518160">
                <a:moveTo>
                  <a:pt x="607441" y="118490"/>
                </a:moveTo>
                <a:lnTo>
                  <a:pt x="577850" y="118490"/>
                </a:lnTo>
                <a:lnTo>
                  <a:pt x="577850" y="143510"/>
                </a:lnTo>
                <a:lnTo>
                  <a:pt x="607441" y="143510"/>
                </a:lnTo>
                <a:lnTo>
                  <a:pt x="607441" y="118490"/>
                </a:lnTo>
                <a:close/>
              </a:path>
              <a:path w="866775" h="518160">
                <a:moveTo>
                  <a:pt x="711073" y="118490"/>
                </a:moveTo>
                <a:lnTo>
                  <a:pt x="681482" y="118490"/>
                </a:lnTo>
                <a:lnTo>
                  <a:pt x="681482" y="143510"/>
                </a:lnTo>
                <a:lnTo>
                  <a:pt x="711073" y="143510"/>
                </a:lnTo>
                <a:lnTo>
                  <a:pt x="711073" y="118490"/>
                </a:lnTo>
                <a:close/>
              </a:path>
              <a:path w="866775" h="518160">
                <a:moveTo>
                  <a:pt x="822198" y="118490"/>
                </a:moveTo>
                <a:lnTo>
                  <a:pt x="792607" y="118490"/>
                </a:lnTo>
                <a:lnTo>
                  <a:pt x="792607" y="143510"/>
                </a:lnTo>
                <a:lnTo>
                  <a:pt x="822198" y="143510"/>
                </a:lnTo>
                <a:lnTo>
                  <a:pt x="822198" y="118490"/>
                </a:lnTo>
                <a:close/>
              </a:path>
              <a:path w="866775" h="518160">
                <a:moveTo>
                  <a:pt x="822198" y="81152"/>
                </a:moveTo>
                <a:lnTo>
                  <a:pt x="466725" y="81152"/>
                </a:lnTo>
                <a:lnTo>
                  <a:pt x="466725" y="93599"/>
                </a:lnTo>
                <a:lnTo>
                  <a:pt x="822198" y="93599"/>
                </a:lnTo>
                <a:lnTo>
                  <a:pt x="822198" y="81152"/>
                </a:lnTo>
                <a:close/>
              </a:path>
              <a:path w="866775" h="518160">
                <a:moveTo>
                  <a:pt x="822198" y="0"/>
                </a:moveTo>
                <a:lnTo>
                  <a:pt x="466725" y="0"/>
                </a:lnTo>
                <a:lnTo>
                  <a:pt x="466725" y="12573"/>
                </a:lnTo>
                <a:lnTo>
                  <a:pt x="822198" y="12573"/>
                </a:lnTo>
                <a:lnTo>
                  <a:pt x="822198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76425" y="2290826"/>
            <a:ext cx="866775" cy="866775"/>
          </a:xfrm>
          <a:custGeom>
            <a:avLst/>
            <a:gdLst/>
            <a:ahLst/>
            <a:cxnLst/>
            <a:rect l="l" t="t" r="r" b="b"/>
            <a:pathLst>
              <a:path w="866775" h="866775">
                <a:moveTo>
                  <a:pt x="0" y="866775"/>
                </a:moveTo>
                <a:lnTo>
                  <a:pt x="866775" y="866775"/>
                </a:lnTo>
                <a:lnTo>
                  <a:pt x="866775" y="0"/>
                </a:lnTo>
                <a:lnTo>
                  <a:pt x="0" y="0"/>
                </a:lnTo>
                <a:lnTo>
                  <a:pt x="0" y="86677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3100" y="2359279"/>
            <a:ext cx="296545" cy="25400"/>
          </a:xfrm>
          <a:custGeom>
            <a:avLst/>
            <a:gdLst/>
            <a:ahLst/>
            <a:cxnLst/>
            <a:rect l="l" t="t" r="r" b="b"/>
            <a:pathLst>
              <a:path w="296544" h="25400">
                <a:moveTo>
                  <a:pt x="0" y="0"/>
                </a:moveTo>
                <a:lnTo>
                  <a:pt x="296291" y="0"/>
                </a:lnTo>
                <a:lnTo>
                  <a:pt x="296291" y="25019"/>
                </a:lnTo>
                <a:lnTo>
                  <a:pt x="0" y="25019"/>
                </a:ln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6425" y="2465323"/>
            <a:ext cx="866775" cy="393065"/>
          </a:xfrm>
          <a:custGeom>
            <a:avLst/>
            <a:gdLst/>
            <a:ahLst/>
            <a:cxnLst/>
            <a:rect l="l" t="t" r="r" b="b"/>
            <a:pathLst>
              <a:path w="866775" h="393064">
                <a:moveTo>
                  <a:pt x="0" y="0"/>
                </a:moveTo>
                <a:lnTo>
                  <a:pt x="437006" y="0"/>
                </a:lnTo>
                <a:lnTo>
                  <a:pt x="437006" y="392938"/>
                </a:lnTo>
                <a:lnTo>
                  <a:pt x="866775" y="392938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38383" y="2346896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007" y="0"/>
                </a:lnTo>
              </a:path>
            </a:pathLst>
          </a:custGeom>
          <a:ln w="221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38383" y="2427985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007" y="0"/>
                </a:lnTo>
              </a:path>
            </a:pathLst>
          </a:custGeom>
          <a:ln w="21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38383" y="2540190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007" y="0"/>
                </a:lnTo>
              </a:path>
            </a:pathLst>
          </a:custGeom>
          <a:ln w="221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38383" y="2621279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7641" y="0"/>
                </a:lnTo>
              </a:path>
            </a:pathLst>
          </a:custGeom>
          <a:ln w="219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43151" y="2459101"/>
            <a:ext cx="29845" cy="25400"/>
          </a:xfrm>
          <a:custGeom>
            <a:avLst/>
            <a:gdLst/>
            <a:ahLst/>
            <a:cxnLst/>
            <a:rect l="l" t="t" r="r" b="b"/>
            <a:pathLst>
              <a:path w="29844" h="25400">
                <a:moveTo>
                  <a:pt x="0" y="0"/>
                </a:moveTo>
                <a:lnTo>
                  <a:pt x="29591" y="0"/>
                </a:lnTo>
                <a:lnTo>
                  <a:pt x="29591" y="25019"/>
                </a:lnTo>
                <a:lnTo>
                  <a:pt x="0" y="25019"/>
                </a:ln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4276" y="2459101"/>
            <a:ext cx="29845" cy="25400"/>
          </a:xfrm>
          <a:custGeom>
            <a:avLst/>
            <a:gdLst/>
            <a:ahLst/>
            <a:cxnLst/>
            <a:rect l="l" t="t" r="r" b="b"/>
            <a:pathLst>
              <a:path w="29844" h="25400">
                <a:moveTo>
                  <a:pt x="0" y="0"/>
                </a:moveTo>
                <a:lnTo>
                  <a:pt x="29591" y="0"/>
                </a:lnTo>
                <a:lnTo>
                  <a:pt x="29591" y="25019"/>
                </a:lnTo>
                <a:lnTo>
                  <a:pt x="0" y="25019"/>
                </a:ln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57907" y="2459101"/>
            <a:ext cx="29845" cy="25400"/>
          </a:xfrm>
          <a:custGeom>
            <a:avLst/>
            <a:gdLst/>
            <a:ahLst/>
            <a:cxnLst/>
            <a:rect l="l" t="t" r="r" b="b"/>
            <a:pathLst>
              <a:path w="29844" h="25400">
                <a:moveTo>
                  <a:pt x="0" y="0"/>
                </a:moveTo>
                <a:lnTo>
                  <a:pt x="29591" y="0"/>
                </a:lnTo>
                <a:lnTo>
                  <a:pt x="29591" y="25019"/>
                </a:lnTo>
                <a:lnTo>
                  <a:pt x="0" y="25019"/>
                </a:ln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69032" y="2459101"/>
            <a:ext cx="29845" cy="25400"/>
          </a:xfrm>
          <a:custGeom>
            <a:avLst/>
            <a:gdLst/>
            <a:ahLst/>
            <a:cxnLst/>
            <a:rect l="l" t="t" r="r" b="b"/>
            <a:pathLst>
              <a:path w="29844" h="25400">
                <a:moveTo>
                  <a:pt x="0" y="0"/>
                </a:moveTo>
                <a:lnTo>
                  <a:pt x="29591" y="0"/>
                </a:lnTo>
                <a:lnTo>
                  <a:pt x="29591" y="25019"/>
                </a:lnTo>
                <a:lnTo>
                  <a:pt x="0" y="25019"/>
                </a:ln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3151" y="2677414"/>
            <a:ext cx="29845" cy="25400"/>
          </a:xfrm>
          <a:custGeom>
            <a:avLst/>
            <a:gdLst/>
            <a:ahLst/>
            <a:cxnLst/>
            <a:rect l="l" t="t" r="r" b="b"/>
            <a:pathLst>
              <a:path w="29844" h="25400">
                <a:moveTo>
                  <a:pt x="0" y="0"/>
                </a:moveTo>
                <a:lnTo>
                  <a:pt x="29591" y="0"/>
                </a:lnTo>
                <a:lnTo>
                  <a:pt x="29591" y="24891"/>
                </a:lnTo>
                <a:lnTo>
                  <a:pt x="0" y="24891"/>
                </a:ln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54276" y="2677414"/>
            <a:ext cx="29845" cy="25400"/>
          </a:xfrm>
          <a:custGeom>
            <a:avLst/>
            <a:gdLst/>
            <a:ahLst/>
            <a:cxnLst/>
            <a:rect l="l" t="t" r="r" b="b"/>
            <a:pathLst>
              <a:path w="29844" h="25400">
                <a:moveTo>
                  <a:pt x="0" y="0"/>
                </a:moveTo>
                <a:lnTo>
                  <a:pt x="29591" y="0"/>
                </a:lnTo>
                <a:lnTo>
                  <a:pt x="29591" y="24891"/>
                </a:lnTo>
                <a:lnTo>
                  <a:pt x="0" y="24891"/>
                </a:ln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57907" y="2677414"/>
            <a:ext cx="29845" cy="25400"/>
          </a:xfrm>
          <a:custGeom>
            <a:avLst/>
            <a:gdLst/>
            <a:ahLst/>
            <a:cxnLst/>
            <a:rect l="l" t="t" r="r" b="b"/>
            <a:pathLst>
              <a:path w="29844" h="25400">
                <a:moveTo>
                  <a:pt x="0" y="0"/>
                </a:moveTo>
                <a:lnTo>
                  <a:pt x="29591" y="0"/>
                </a:lnTo>
                <a:lnTo>
                  <a:pt x="29591" y="24891"/>
                </a:lnTo>
                <a:lnTo>
                  <a:pt x="0" y="24891"/>
                </a:ln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69032" y="2677414"/>
            <a:ext cx="29845" cy="25400"/>
          </a:xfrm>
          <a:custGeom>
            <a:avLst/>
            <a:gdLst/>
            <a:ahLst/>
            <a:cxnLst/>
            <a:rect l="l" t="t" r="r" b="b"/>
            <a:pathLst>
              <a:path w="29844" h="25400">
                <a:moveTo>
                  <a:pt x="0" y="0"/>
                </a:moveTo>
                <a:lnTo>
                  <a:pt x="29591" y="0"/>
                </a:lnTo>
                <a:lnTo>
                  <a:pt x="29591" y="24891"/>
                </a:lnTo>
                <a:lnTo>
                  <a:pt x="0" y="24891"/>
                </a:ln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13432" y="2858261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49784"/>
                </a:lnTo>
                <a:lnTo>
                  <a:pt x="0" y="236854"/>
                </a:lnTo>
                <a:lnTo>
                  <a:pt x="0" y="299338"/>
                </a:lnTo>
                <a:lnTo>
                  <a:pt x="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13432" y="2290826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174498"/>
                </a:moveTo>
                <a:lnTo>
                  <a:pt x="0" y="143383"/>
                </a:lnTo>
                <a:lnTo>
                  <a:pt x="0" y="37337"/>
                </a:lnTo>
                <a:lnTo>
                  <a:pt x="0" y="0"/>
                </a:lnTo>
                <a:lnTo>
                  <a:pt x="0" y="174498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86200" y="5772148"/>
            <a:ext cx="88582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34150" y="4714875"/>
            <a:ext cx="88582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96000" y="1981200"/>
            <a:ext cx="88582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86175" y="1285875"/>
            <a:ext cx="885825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57538" y="2200338"/>
            <a:ext cx="3314700" cy="3533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09944" y="3136518"/>
            <a:ext cx="1997075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248410" algn="l"/>
              </a:tabLst>
            </a:pPr>
            <a:r>
              <a:rPr sz="2400" spc="-10" dirty="0">
                <a:solidFill>
                  <a:srgbClr val="2E2B1F"/>
                </a:solidFill>
                <a:latin typeface="Arial"/>
                <a:cs typeface="Arial"/>
              </a:rPr>
              <a:t>Hashing  </a:t>
            </a:r>
            <a:r>
              <a:rPr sz="2400" spc="75" dirty="0">
                <a:solidFill>
                  <a:srgbClr val="2E2B1F"/>
                </a:solidFill>
                <a:latin typeface="Arial"/>
                <a:cs typeface="Arial"/>
              </a:rPr>
              <a:t>f</a:t>
            </a:r>
            <a:r>
              <a:rPr sz="2400" spc="5" dirty="0">
                <a:solidFill>
                  <a:srgbClr val="2E2B1F"/>
                </a:solidFill>
                <a:latin typeface="Arial"/>
                <a:cs typeface="Arial"/>
              </a:rPr>
              <a:t>un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cti</a:t>
            </a:r>
            <a:r>
              <a:rPr sz="2400" spc="-65" dirty="0">
                <a:solidFill>
                  <a:srgbClr val="2E2B1F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n	</a:t>
            </a:r>
            <a:r>
              <a:rPr sz="2400" spc="25" dirty="0">
                <a:solidFill>
                  <a:srgbClr val="2E2B1F"/>
                </a:solidFill>
                <a:latin typeface="Arial"/>
                <a:cs typeface="Arial"/>
              </a:rPr>
              <a:t>m</a:t>
            </a:r>
            <a:r>
              <a:rPr sz="2400" spc="-65" dirty="0">
                <a:solidFill>
                  <a:srgbClr val="2E2B1F"/>
                </a:solidFill>
                <a:latin typeface="Arial"/>
                <a:cs typeface="Arial"/>
              </a:rPr>
              <a:t>ap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s  </a:t>
            </a:r>
            <a:r>
              <a:rPr sz="2400" spc="-35" dirty="0">
                <a:solidFill>
                  <a:srgbClr val="2E2B1F"/>
                </a:solidFill>
                <a:latin typeface="Arial"/>
                <a:cs typeface="Arial"/>
              </a:rPr>
              <a:t>each </a:t>
            </a:r>
            <a:r>
              <a:rPr sz="2400" spc="-20" dirty="0">
                <a:solidFill>
                  <a:srgbClr val="2E2B1F"/>
                </a:solidFill>
                <a:latin typeface="Arial"/>
                <a:cs typeface="Arial"/>
              </a:rPr>
              <a:t>key 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to a  </a:t>
            </a:r>
            <a:r>
              <a:rPr sz="2400" spc="-35" dirty="0">
                <a:solidFill>
                  <a:srgbClr val="2E2B1F"/>
                </a:solidFill>
                <a:latin typeface="Arial"/>
                <a:cs typeface="Arial"/>
              </a:rPr>
              <a:t>server</a:t>
            </a:r>
            <a:r>
              <a:rPr sz="2400" spc="15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Arial"/>
                <a:cs typeface="Arial"/>
              </a:rPr>
              <a:t>(node)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74390" y="3335337"/>
            <a:ext cx="2038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sz="2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64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Relational</a:t>
            </a:r>
          </a:p>
          <a:p>
            <a:pPr lvl="1"/>
            <a:r>
              <a:rPr lang="en-US" sz="2200"/>
              <a:t>SELECT `column` FROM `database`,`table` WHERE `id` = key;</a:t>
            </a:r>
          </a:p>
          <a:p>
            <a:pPr lvl="1"/>
            <a:r>
              <a:rPr lang="en-US" sz="2200"/>
              <a:t>SELECT product_name FROM rockets WHERE id = 123;</a:t>
            </a:r>
          </a:p>
          <a:p>
            <a:r>
              <a:rPr lang="en-US" sz="2400"/>
              <a:t>Cassandra (standard)</a:t>
            </a:r>
          </a:p>
          <a:p>
            <a:pPr lvl="1"/>
            <a:r>
              <a:rPr lang="en-US" sz="2200"/>
              <a:t>keyspace.getSlice(key, </a:t>
            </a:r>
            <a:r>
              <a:rPr lang="ja-JP" altLang="en-US" sz="2200">
                <a:latin typeface="Arial"/>
              </a:rPr>
              <a:t>“</a:t>
            </a:r>
            <a:r>
              <a:rPr lang="en-US" sz="2200"/>
              <a:t>column_family</a:t>
            </a:r>
            <a:r>
              <a:rPr lang="ja-JP" altLang="en-US" sz="2200">
                <a:latin typeface="Arial"/>
              </a:rPr>
              <a:t>”</a:t>
            </a:r>
            <a:r>
              <a:rPr lang="en-US" sz="2200"/>
              <a:t>, "column")</a:t>
            </a:r>
          </a:p>
          <a:p>
            <a:pPr lvl="1"/>
            <a:r>
              <a:rPr lang="en-US"/>
              <a:t>keyspace.getSlice(123, </a:t>
            </a:r>
            <a:r>
              <a:rPr lang="en-US" b="1"/>
              <a:t>new</a:t>
            </a:r>
            <a:r>
              <a:rPr lang="en-US"/>
              <a:t> ColumnParent(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rockets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), </a:t>
            </a:r>
            <a:r>
              <a:rPr lang="en-US" i="1"/>
              <a:t>getSlicePredicate</a:t>
            </a:r>
            <a:r>
              <a:rPr lang="en-US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290305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NoSQL API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Basic API access:</a:t>
            </a:r>
          </a:p>
          <a:p>
            <a:pPr lvl="1"/>
            <a:r>
              <a:rPr lang="en-US" sz="2200"/>
              <a:t>get(key) -- Extract the value given a key</a:t>
            </a:r>
          </a:p>
          <a:p>
            <a:pPr lvl="1"/>
            <a:r>
              <a:rPr lang="en-US" sz="2200"/>
              <a:t>put(key, value) -- Create or update the value given its key</a:t>
            </a:r>
          </a:p>
          <a:p>
            <a:pPr lvl="1"/>
            <a:r>
              <a:rPr lang="en-US" sz="2200"/>
              <a:t>delete(key) -- Remove the key and its associated value</a:t>
            </a:r>
          </a:p>
          <a:p>
            <a:pPr lvl="1"/>
            <a:r>
              <a:rPr lang="en-US" sz="2200"/>
              <a:t>execute(key, operation, parameters) -- Invoke an operation to the value (given its key) which is a special data structure (e.g. List, Set, Map .... etc).</a:t>
            </a:r>
          </a:p>
        </p:txBody>
      </p:sp>
    </p:spTree>
    <p:extLst>
      <p:ext uri="{BB962C8B-B14F-4D97-AF65-F5344CB8AC3E}">
        <p14:creationId xmlns:p14="http://schemas.microsoft.com/office/powerpoint/2010/main" val="42007964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Cassandra and Consistency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Talked previous about eventual consistency</a:t>
            </a:r>
          </a:p>
          <a:p>
            <a:r>
              <a:rPr lang="en-US" sz="2400"/>
              <a:t>Cassandra has programmable read/writable consistency</a:t>
            </a:r>
          </a:p>
          <a:p>
            <a:pPr lvl="1"/>
            <a:r>
              <a:rPr lang="en-US" sz="2200"/>
              <a:t>One: Return from the first node that responds</a:t>
            </a:r>
          </a:p>
          <a:p>
            <a:pPr lvl="1"/>
            <a:r>
              <a:rPr lang="en-US" sz="2200"/>
              <a:t>Quorom: Query from all nodes and respond with the one that has latest timestamp once a majority of nodes responded</a:t>
            </a:r>
          </a:p>
          <a:p>
            <a:pPr lvl="1"/>
            <a:r>
              <a:rPr lang="en-US" sz="2200"/>
              <a:t>All: Query from all nodes and respond with the one that has latest timestamp once all nodes responded. An unresponsive node will fail the node</a:t>
            </a:r>
          </a:p>
        </p:txBody>
      </p:sp>
    </p:spTree>
    <p:extLst>
      <p:ext uri="{BB962C8B-B14F-4D97-AF65-F5344CB8AC3E}">
        <p14:creationId xmlns:p14="http://schemas.microsoft.com/office/powerpoint/2010/main" val="4179118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Cassandra and Consistency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/>
              <a:t>Zero: Ensure nothing. Asynchronous write done in background</a:t>
            </a:r>
          </a:p>
          <a:p>
            <a:pPr lvl="1"/>
            <a:r>
              <a:rPr lang="en-US" sz="2200"/>
              <a:t>Any: Ensure that the write is written to at least 1 node</a:t>
            </a:r>
          </a:p>
          <a:p>
            <a:pPr lvl="1"/>
            <a:r>
              <a:rPr lang="en-US" sz="2200"/>
              <a:t>One: Ensure that the write is written to at least 1 node</a:t>
            </a:r>
            <a:r>
              <a:rPr lang="ja-JP" altLang="en-US" sz="2200">
                <a:latin typeface="Arial"/>
              </a:rPr>
              <a:t>’</a:t>
            </a:r>
            <a:r>
              <a:rPr lang="en-US" sz="2200"/>
              <a:t>s commit log and memory table before receipt to client</a:t>
            </a:r>
          </a:p>
          <a:p>
            <a:pPr lvl="1"/>
            <a:r>
              <a:rPr lang="en-US" sz="2200"/>
              <a:t>Quorom: Ensure that the write goes to node/2 + 1</a:t>
            </a:r>
          </a:p>
          <a:p>
            <a:pPr lvl="1"/>
            <a:r>
              <a:rPr lang="en-US" sz="2200"/>
              <a:t>All: Ensure that writes go to all nodes.  An unresponsive node would fail the write</a:t>
            </a: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88334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Consistent Hashing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19200"/>
            <a:ext cx="4495800" cy="5334000"/>
          </a:xfrm>
        </p:spPr>
        <p:txBody>
          <a:bodyPr/>
          <a:lstStyle/>
          <a:p>
            <a:r>
              <a:rPr lang="en-US" sz="1800"/>
              <a:t>Partition using consistent hashing</a:t>
            </a:r>
          </a:p>
          <a:p>
            <a:pPr lvl="1"/>
            <a:r>
              <a:rPr lang="en-US" sz="1800"/>
              <a:t>Keys hash to a point on a fixed circular space</a:t>
            </a:r>
          </a:p>
          <a:p>
            <a:pPr lvl="1"/>
            <a:r>
              <a:rPr lang="en-US" sz="1800"/>
              <a:t>Ring is partitioned into a set of ordered slots and servers and keys hashed over these slots</a:t>
            </a:r>
          </a:p>
          <a:p>
            <a:r>
              <a:rPr lang="en-US" sz="1800"/>
              <a:t>Nodes take positions on the circle.</a:t>
            </a:r>
          </a:p>
          <a:p>
            <a:r>
              <a:rPr lang="en-US" sz="1800" b="1"/>
              <a:t>A, B,</a:t>
            </a:r>
            <a:r>
              <a:rPr lang="en-US" sz="1800"/>
              <a:t> and </a:t>
            </a:r>
            <a:r>
              <a:rPr lang="en-US" sz="1800" b="1"/>
              <a:t>D</a:t>
            </a:r>
            <a:r>
              <a:rPr lang="en-US" sz="1800"/>
              <a:t> exists. </a:t>
            </a:r>
          </a:p>
          <a:p>
            <a:pPr lvl="1"/>
            <a:r>
              <a:rPr lang="en-US" sz="1600" b="1"/>
              <a:t>B</a:t>
            </a:r>
            <a:r>
              <a:rPr lang="en-US" sz="1600"/>
              <a:t> responsible for </a:t>
            </a:r>
            <a:r>
              <a:rPr lang="en-US" sz="1600" b="1"/>
              <a:t>AB</a:t>
            </a:r>
            <a:r>
              <a:rPr lang="en-US" sz="1600"/>
              <a:t> range.</a:t>
            </a:r>
          </a:p>
          <a:p>
            <a:pPr lvl="1"/>
            <a:r>
              <a:rPr lang="en-US" sz="1600" b="1"/>
              <a:t>D</a:t>
            </a:r>
            <a:r>
              <a:rPr lang="en-US" sz="1600"/>
              <a:t> responsible for </a:t>
            </a:r>
            <a:r>
              <a:rPr lang="en-US" sz="1600" b="1"/>
              <a:t>BD</a:t>
            </a:r>
            <a:r>
              <a:rPr lang="en-US" sz="1600"/>
              <a:t> range.</a:t>
            </a:r>
          </a:p>
          <a:p>
            <a:pPr lvl="1"/>
            <a:r>
              <a:rPr lang="en-US" sz="1600" b="1"/>
              <a:t>A</a:t>
            </a:r>
            <a:r>
              <a:rPr lang="en-US" sz="1600"/>
              <a:t> responsible for </a:t>
            </a:r>
            <a:r>
              <a:rPr lang="en-US" sz="1600" b="1"/>
              <a:t>DA</a:t>
            </a:r>
            <a:r>
              <a:rPr lang="en-US" sz="1600"/>
              <a:t> range.</a:t>
            </a:r>
          </a:p>
          <a:p>
            <a:r>
              <a:rPr lang="en-US" sz="1800" b="1"/>
              <a:t>C</a:t>
            </a:r>
            <a:r>
              <a:rPr lang="en-US" sz="1800"/>
              <a:t> joins. </a:t>
            </a:r>
          </a:p>
          <a:p>
            <a:pPr lvl="1"/>
            <a:r>
              <a:rPr lang="en-US" sz="1600" b="1"/>
              <a:t>B, D</a:t>
            </a:r>
            <a:r>
              <a:rPr lang="en-US" sz="1600"/>
              <a:t> split ranges. </a:t>
            </a:r>
          </a:p>
          <a:p>
            <a:pPr lvl="1"/>
            <a:r>
              <a:rPr lang="en-US" sz="1600" b="1"/>
              <a:t>C</a:t>
            </a:r>
            <a:r>
              <a:rPr lang="en-US" sz="1600"/>
              <a:t> gets </a:t>
            </a:r>
            <a:r>
              <a:rPr lang="en-US" sz="1600" b="1"/>
              <a:t>BC</a:t>
            </a:r>
            <a:r>
              <a:rPr lang="en-US" sz="1600"/>
              <a:t> from </a:t>
            </a:r>
            <a:r>
              <a:rPr lang="en-US" sz="1600" b="1"/>
              <a:t>D</a:t>
            </a:r>
            <a:r>
              <a:rPr lang="en-US" sz="1600"/>
              <a:t>.</a:t>
            </a:r>
          </a:p>
          <a:p>
            <a:endParaRPr lang="en-US" sz="1800"/>
          </a:p>
        </p:txBody>
      </p:sp>
      <p:graphicFrame>
        <p:nvGraphicFramePr>
          <p:cNvPr id="10854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4800600" y="1828800"/>
          <a:ext cx="4229100" cy="369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8" name="Visio" r:id="rId4" imgW="5403827" imgH="4718065" progId="Visio.Drawing.11">
                  <p:embed/>
                </p:oleObj>
              </mc:Choice>
              <mc:Fallback>
                <p:oleObj name="Visio" r:id="rId4" imgW="5403827" imgH="47180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828800"/>
                        <a:ext cx="4229100" cy="369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09998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667000"/>
            <a:ext cx="8610600" cy="1295400"/>
          </a:xfrm>
        </p:spPr>
        <p:txBody>
          <a:bodyPr/>
          <a:lstStyle/>
          <a:p>
            <a:r>
              <a:rPr lang="en-US" sz="2400"/>
              <a:t>Design your domain model first</a:t>
            </a:r>
          </a:p>
          <a:p>
            <a:r>
              <a:rPr lang="en-US" sz="2400"/>
              <a:t>Create your Cassandra data store to fit your domain model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20955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66800"/>
            <a:ext cx="2438400" cy="151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561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066800"/>
            <a:ext cx="20574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28600" y="4191000"/>
            <a:ext cx="84582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/>
              <a:t>&lt;Keyspace Name="</a:t>
            </a:r>
            <a:r>
              <a:rPr lang="en-US" sz="1600" b="1"/>
              <a:t>Acme</a:t>
            </a:r>
            <a:r>
              <a:rPr lang="en-US" sz="1600"/>
              <a:t>"&gt;</a:t>
            </a:r>
            <a:endParaRPr lang="en-US" sz="1600" b="1"/>
          </a:p>
          <a:p>
            <a:r>
              <a:rPr lang="en-US" sz="1600" b="1"/>
              <a:t> </a:t>
            </a:r>
            <a:r>
              <a:rPr lang="en-US" sz="1600"/>
              <a:t> &lt;ColumnFamily CompareWith="</a:t>
            </a:r>
            <a:r>
              <a:rPr lang="en-US" sz="1600" b="1"/>
              <a:t>UTF8Type</a:t>
            </a:r>
            <a:r>
              <a:rPr lang="en-US" sz="1600"/>
              <a:t>" Name="</a:t>
            </a:r>
            <a:r>
              <a:rPr lang="en-US" sz="1600" b="1"/>
              <a:t>Rockets</a:t>
            </a:r>
            <a:r>
              <a:rPr lang="en-US" sz="1600"/>
              <a:t>" /&gt; </a:t>
            </a:r>
            <a:endParaRPr lang="en-US" sz="1600" b="1"/>
          </a:p>
          <a:p>
            <a:r>
              <a:rPr lang="en-US" sz="1600" b="1"/>
              <a:t> </a:t>
            </a:r>
            <a:r>
              <a:rPr lang="en-US" sz="1600"/>
              <a:t> &lt;ColumnFamily CompareWith="</a:t>
            </a:r>
            <a:r>
              <a:rPr lang="en-US" sz="1600" b="1"/>
              <a:t>UTF8Type</a:t>
            </a:r>
            <a:r>
              <a:rPr lang="en-US" sz="1600"/>
              <a:t>" Name="</a:t>
            </a:r>
            <a:r>
              <a:rPr lang="en-US" sz="1600" b="1"/>
              <a:t>OtherProducts</a:t>
            </a:r>
            <a:r>
              <a:rPr lang="en-US" sz="1600"/>
              <a:t>" /&gt; </a:t>
            </a:r>
            <a:endParaRPr lang="en-US" sz="1600" b="1"/>
          </a:p>
          <a:p>
            <a:r>
              <a:rPr lang="en-US" sz="1600" b="1"/>
              <a:t> </a:t>
            </a:r>
            <a:r>
              <a:rPr lang="en-US" sz="1600"/>
              <a:t> &lt;ColumnFamily CompareWith="</a:t>
            </a:r>
            <a:r>
              <a:rPr lang="en-US" sz="1600" b="1"/>
              <a:t>UTF8Type</a:t>
            </a:r>
            <a:r>
              <a:rPr lang="en-US" sz="1600"/>
              <a:t>" Name="</a:t>
            </a:r>
            <a:r>
              <a:rPr lang="en-US" sz="1600" b="1"/>
              <a:t>Explosives</a:t>
            </a:r>
            <a:r>
              <a:rPr lang="en-US" sz="1600"/>
              <a:t>" /&gt; </a:t>
            </a:r>
            <a:endParaRPr lang="en-US" sz="1600" b="1"/>
          </a:p>
          <a:p>
            <a:r>
              <a:rPr lang="en-US" sz="1600" b="1"/>
              <a:t> </a:t>
            </a:r>
            <a:r>
              <a:rPr lang="en-US" sz="1600"/>
              <a:t> …</a:t>
            </a:r>
            <a:endParaRPr lang="en-US" sz="1600" b="1"/>
          </a:p>
          <a:p>
            <a:r>
              <a:rPr lang="en-US" sz="1600"/>
              <a:t>&lt;/Keyspace&gt;</a:t>
            </a:r>
          </a:p>
        </p:txBody>
      </p:sp>
    </p:spTree>
    <p:extLst>
      <p:ext uri="{BB962C8B-B14F-4D97-AF65-F5344CB8AC3E}">
        <p14:creationId xmlns:p14="http://schemas.microsoft.com/office/powerpoint/2010/main" val="26338147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28600" y="1219200"/>
            <a:ext cx="8686800" cy="472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228600" y="1524000"/>
            <a:ext cx="8686800" cy="441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2133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0"/>
              <a:t>ColumnFamily: Rockets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228600" y="1828800"/>
            <a:ext cx="86868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228600" y="1828800"/>
            <a:ext cx="2057400" cy="419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>
            <a:off x="228600" y="32004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228600" y="4648200"/>
            <a:ext cx="868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>
            <a:off x="22860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228600" y="1524000"/>
            <a:ext cx="2133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0"/>
              <a:t>Key</a:t>
            </a: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2286000" y="1524000"/>
            <a:ext cx="2133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0"/>
              <a:t>Value</a:t>
            </a: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304800" y="19050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0"/>
              <a:t>1</a:t>
            </a: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304800" y="32766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0"/>
              <a:t>2</a:t>
            </a: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304800" y="4724400"/>
            <a:ext cx="45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0"/>
              <a:t>3</a:t>
            </a:r>
          </a:p>
        </p:txBody>
      </p:sp>
      <p:grpSp>
        <p:nvGrpSpPr>
          <p:cNvPr id="95267" name="Group 35"/>
          <p:cNvGrpSpPr>
            <a:grpSpLocks/>
          </p:cNvGrpSpPr>
          <p:nvPr/>
        </p:nvGrpSpPr>
        <p:grpSpPr bwMode="auto">
          <a:xfrm>
            <a:off x="2362200" y="1905000"/>
            <a:ext cx="6400800" cy="1235075"/>
            <a:chOff x="1488" y="1200"/>
            <a:chExt cx="4032" cy="778"/>
          </a:xfrm>
        </p:grpSpPr>
        <p:grpSp>
          <p:nvGrpSpPr>
            <p:cNvPr id="95266" name="Group 34"/>
            <p:cNvGrpSpPr>
              <a:grpSpLocks/>
            </p:cNvGrpSpPr>
            <p:nvPr/>
          </p:nvGrpSpPr>
          <p:grpSpPr bwMode="auto">
            <a:xfrm>
              <a:off x="1488" y="1200"/>
              <a:ext cx="4032" cy="778"/>
              <a:chOff x="1488" y="1200"/>
              <a:chExt cx="4032" cy="778"/>
            </a:xfrm>
          </p:grpSpPr>
          <p:sp>
            <p:nvSpPr>
              <p:cNvPr id="95250" name="Rectangle 18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4032" cy="7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7" name="Text Box 25"/>
              <p:cNvSpPr txBox="1">
                <a:spLocks noChangeArrowheads="1"/>
              </p:cNvSpPr>
              <p:nvPr/>
            </p:nvSpPr>
            <p:spPr bwMode="auto">
              <a:xfrm>
                <a:off x="1488" y="1200"/>
                <a:ext cx="4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i="0"/>
                  <a:t>Name</a:t>
                </a:r>
              </a:p>
            </p:txBody>
          </p:sp>
          <p:sp>
            <p:nvSpPr>
              <p:cNvPr id="95258" name="Text Box 26"/>
              <p:cNvSpPr txBox="1">
                <a:spLocks noChangeArrowheads="1"/>
              </p:cNvSpPr>
              <p:nvPr/>
            </p:nvSpPr>
            <p:spPr bwMode="auto">
              <a:xfrm>
                <a:off x="2736" y="1200"/>
                <a:ext cx="4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i="0"/>
                  <a:t>Value</a:t>
                </a:r>
              </a:p>
            </p:txBody>
          </p:sp>
          <p:sp>
            <p:nvSpPr>
              <p:cNvPr id="95259" name="Text Box 27"/>
              <p:cNvSpPr txBox="1">
                <a:spLocks noChangeArrowheads="1"/>
              </p:cNvSpPr>
              <p:nvPr/>
            </p:nvSpPr>
            <p:spPr bwMode="auto">
              <a:xfrm>
                <a:off x="1488" y="1536"/>
                <a:ext cx="43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toon</a:t>
                </a:r>
              </a:p>
            </p:txBody>
          </p:sp>
          <p:sp>
            <p:nvSpPr>
              <p:cNvPr id="95260" name="Text Box 28"/>
              <p:cNvSpPr txBox="1">
                <a:spLocks noChangeArrowheads="1"/>
              </p:cNvSpPr>
              <p:nvPr/>
            </p:nvSpPr>
            <p:spPr bwMode="auto">
              <a:xfrm>
                <a:off x="1488" y="1680"/>
                <a:ext cx="86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inventoryQty</a:t>
                </a:r>
              </a:p>
            </p:txBody>
          </p:sp>
          <p:sp>
            <p:nvSpPr>
              <p:cNvPr id="95261" name="Text Box 29"/>
              <p:cNvSpPr txBox="1">
                <a:spLocks noChangeArrowheads="1"/>
              </p:cNvSpPr>
              <p:nvPr/>
            </p:nvSpPr>
            <p:spPr bwMode="auto">
              <a:xfrm>
                <a:off x="1488" y="1824"/>
                <a:ext cx="43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brakes</a:t>
                </a:r>
              </a:p>
            </p:txBody>
          </p:sp>
          <p:sp>
            <p:nvSpPr>
              <p:cNvPr id="95262" name="Text Box 30"/>
              <p:cNvSpPr txBox="1">
                <a:spLocks noChangeArrowheads="1"/>
              </p:cNvSpPr>
              <p:nvPr/>
            </p:nvSpPr>
            <p:spPr bwMode="auto">
              <a:xfrm>
                <a:off x="2736" y="1392"/>
                <a:ext cx="273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Rocket-Powered Roller Skates</a:t>
                </a:r>
              </a:p>
            </p:txBody>
          </p:sp>
          <p:sp>
            <p:nvSpPr>
              <p:cNvPr id="95263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536"/>
                <a:ext cx="91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Ready, Set, Zoom</a:t>
                </a:r>
              </a:p>
            </p:txBody>
          </p:sp>
          <p:sp>
            <p:nvSpPr>
              <p:cNvPr id="95264" name="Text Box 32"/>
              <p:cNvSpPr txBox="1">
                <a:spLocks noChangeArrowheads="1"/>
              </p:cNvSpPr>
              <p:nvPr/>
            </p:nvSpPr>
            <p:spPr bwMode="auto">
              <a:xfrm>
                <a:off x="2736" y="1680"/>
                <a:ext cx="115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5</a:t>
                </a:r>
              </a:p>
            </p:txBody>
          </p:sp>
          <p:sp>
            <p:nvSpPr>
              <p:cNvPr id="95265" name="Text Box 33"/>
              <p:cNvSpPr txBox="1">
                <a:spLocks noChangeArrowheads="1"/>
              </p:cNvSpPr>
              <p:nvPr/>
            </p:nvSpPr>
            <p:spPr bwMode="auto">
              <a:xfrm>
                <a:off x="2736" y="1824"/>
                <a:ext cx="13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false</a:t>
                </a:r>
              </a:p>
            </p:txBody>
          </p:sp>
        </p:grpSp>
        <p:sp>
          <p:nvSpPr>
            <p:cNvPr id="95251" name="Line 19"/>
            <p:cNvSpPr>
              <a:spLocks noChangeShapeType="1"/>
            </p:cNvSpPr>
            <p:nvPr/>
          </p:nvSpPr>
          <p:spPr bwMode="auto">
            <a:xfrm>
              <a:off x="1488" y="1392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2" name="Line 20"/>
            <p:cNvSpPr>
              <a:spLocks noChangeShapeType="1"/>
            </p:cNvSpPr>
            <p:nvPr/>
          </p:nvSpPr>
          <p:spPr bwMode="auto">
            <a:xfrm>
              <a:off x="1488" y="1536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3" name="Line 21"/>
            <p:cNvSpPr>
              <a:spLocks noChangeShapeType="1"/>
            </p:cNvSpPr>
            <p:nvPr/>
          </p:nvSpPr>
          <p:spPr bwMode="auto">
            <a:xfrm>
              <a:off x="1488" y="1824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4" name="Line 22"/>
            <p:cNvSpPr>
              <a:spLocks noChangeShapeType="1"/>
            </p:cNvSpPr>
            <p:nvPr/>
          </p:nvSpPr>
          <p:spPr bwMode="auto">
            <a:xfrm>
              <a:off x="1488" y="1680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55" name="Line 23"/>
            <p:cNvSpPr>
              <a:spLocks noChangeShapeType="1"/>
            </p:cNvSpPr>
            <p:nvPr/>
          </p:nvSpPr>
          <p:spPr bwMode="auto">
            <a:xfrm>
              <a:off x="2736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56" name="Text Box 24"/>
          <p:cNvSpPr txBox="1">
            <a:spLocks noChangeArrowheads="1"/>
          </p:cNvSpPr>
          <p:nvPr/>
        </p:nvSpPr>
        <p:spPr bwMode="auto">
          <a:xfrm>
            <a:off x="2362200" y="2209800"/>
            <a:ext cx="685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0"/>
              <a:t>name</a:t>
            </a:r>
          </a:p>
        </p:txBody>
      </p:sp>
      <p:grpSp>
        <p:nvGrpSpPr>
          <p:cNvPr id="95268" name="Group 36"/>
          <p:cNvGrpSpPr>
            <a:grpSpLocks/>
          </p:cNvGrpSpPr>
          <p:nvPr/>
        </p:nvGrpSpPr>
        <p:grpSpPr bwMode="auto">
          <a:xfrm>
            <a:off x="2362200" y="3352800"/>
            <a:ext cx="6400800" cy="1235075"/>
            <a:chOff x="1488" y="1200"/>
            <a:chExt cx="4032" cy="778"/>
          </a:xfrm>
        </p:grpSpPr>
        <p:grpSp>
          <p:nvGrpSpPr>
            <p:cNvPr id="95269" name="Group 37"/>
            <p:cNvGrpSpPr>
              <a:grpSpLocks/>
            </p:cNvGrpSpPr>
            <p:nvPr/>
          </p:nvGrpSpPr>
          <p:grpSpPr bwMode="auto">
            <a:xfrm>
              <a:off x="1488" y="1200"/>
              <a:ext cx="4032" cy="778"/>
              <a:chOff x="1488" y="1200"/>
              <a:chExt cx="4032" cy="778"/>
            </a:xfrm>
          </p:grpSpPr>
          <p:sp>
            <p:nvSpPr>
              <p:cNvPr id="95270" name="Rectangle 38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4032" cy="7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71" name="Text Box 39"/>
              <p:cNvSpPr txBox="1">
                <a:spLocks noChangeArrowheads="1"/>
              </p:cNvSpPr>
              <p:nvPr/>
            </p:nvSpPr>
            <p:spPr bwMode="auto">
              <a:xfrm>
                <a:off x="1488" y="1200"/>
                <a:ext cx="4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i="0"/>
                  <a:t>Name</a:t>
                </a:r>
              </a:p>
            </p:txBody>
          </p:sp>
          <p:sp>
            <p:nvSpPr>
              <p:cNvPr id="95272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200"/>
                <a:ext cx="4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i="0"/>
                  <a:t>Value</a:t>
                </a:r>
              </a:p>
            </p:txBody>
          </p:sp>
          <p:sp>
            <p:nvSpPr>
              <p:cNvPr id="95273" name="Text Box 41"/>
              <p:cNvSpPr txBox="1">
                <a:spLocks noChangeArrowheads="1"/>
              </p:cNvSpPr>
              <p:nvPr/>
            </p:nvSpPr>
            <p:spPr bwMode="auto">
              <a:xfrm>
                <a:off x="1488" y="1536"/>
                <a:ext cx="43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toon</a:t>
                </a:r>
              </a:p>
            </p:txBody>
          </p:sp>
          <p:sp>
            <p:nvSpPr>
              <p:cNvPr id="95274" name="Text Box 42"/>
              <p:cNvSpPr txBox="1">
                <a:spLocks noChangeArrowheads="1"/>
              </p:cNvSpPr>
              <p:nvPr/>
            </p:nvSpPr>
            <p:spPr bwMode="auto">
              <a:xfrm>
                <a:off x="1488" y="1680"/>
                <a:ext cx="86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inventoryQty</a:t>
                </a:r>
              </a:p>
            </p:txBody>
          </p:sp>
          <p:sp>
            <p:nvSpPr>
              <p:cNvPr id="95275" name="Text Box 43"/>
              <p:cNvSpPr txBox="1">
                <a:spLocks noChangeArrowheads="1"/>
              </p:cNvSpPr>
              <p:nvPr/>
            </p:nvSpPr>
            <p:spPr bwMode="auto">
              <a:xfrm>
                <a:off x="1488" y="1824"/>
                <a:ext cx="43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brakes</a:t>
                </a:r>
              </a:p>
            </p:txBody>
          </p:sp>
          <p:sp>
            <p:nvSpPr>
              <p:cNvPr id="95276" name="Text Box 44"/>
              <p:cNvSpPr txBox="1">
                <a:spLocks noChangeArrowheads="1"/>
              </p:cNvSpPr>
              <p:nvPr/>
            </p:nvSpPr>
            <p:spPr bwMode="auto">
              <a:xfrm>
                <a:off x="2736" y="1392"/>
                <a:ext cx="273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Little Giant Do-It-Yourself Rocket-Sled Kit</a:t>
                </a:r>
              </a:p>
            </p:txBody>
          </p:sp>
          <p:sp>
            <p:nvSpPr>
              <p:cNvPr id="95277" name="Text Box 45"/>
              <p:cNvSpPr txBox="1">
                <a:spLocks noChangeArrowheads="1"/>
              </p:cNvSpPr>
              <p:nvPr/>
            </p:nvSpPr>
            <p:spPr bwMode="auto">
              <a:xfrm>
                <a:off x="2736" y="1536"/>
                <a:ext cx="91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Beep Prepared</a:t>
                </a:r>
              </a:p>
            </p:txBody>
          </p:sp>
          <p:sp>
            <p:nvSpPr>
              <p:cNvPr id="95278" name="Text Box 46"/>
              <p:cNvSpPr txBox="1">
                <a:spLocks noChangeArrowheads="1"/>
              </p:cNvSpPr>
              <p:nvPr/>
            </p:nvSpPr>
            <p:spPr bwMode="auto">
              <a:xfrm>
                <a:off x="2736" y="1680"/>
                <a:ext cx="115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4</a:t>
                </a:r>
              </a:p>
            </p:txBody>
          </p:sp>
          <p:sp>
            <p:nvSpPr>
              <p:cNvPr id="95279" name="Text Box 47"/>
              <p:cNvSpPr txBox="1">
                <a:spLocks noChangeArrowheads="1"/>
              </p:cNvSpPr>
              <p:nvPr/>
            </p:nvSpPr>
            <p:spPr bwMode="auto">
              <a:xfrm>
                <a:off x="2736" y="1824"/>
                <a:ext cx="13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false</a:t>
                </a:r>
              </a:p>
            </p:txBody>
          </p:sp>
        </p:grpSp>
        <p:sp>
          <p:nvSpPr>
            <p:cNvPr id="95280" name="Line 48"/>
            <p:cNvSpPr>
              <a:spLocks noChangeShapeType="1"/>
            </p:cNvSpPr>
            <p:nvPr/>
          </p:nvSpPr>
          <p:spPr bwMode="auto">
            <a:xfrm>
              <a:off x="1488" y="1392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1" name="Line 49"/>
            <p:cNvSpPr>
              <a:spLocks noChangeShapeType="1"/>
            </p:cNvSpPr>
            <p:nvPr/>
          </p:nvSpPr>
          <p:spPr bwMode="auto">
            <a:xfrm>
              <a:off x="1488" y="1536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2" name="Line 50"/>
            <p:cNvSpPr>
              <a:spLocks noChangeShapeType="1"/>
            </p:cNvSpPr>
            <p:nvPr/>
          </p:nvSpPr>
          <p:spPr bwMode="auto">
            <a:xfrm>
              <a:off x="1488" y="1824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3" name="Line 51"/>
            <p:cNvSpPr>
              <a:spLocks noChangeShapeType="1"/>
            </p:cNvSpPr>
            <p:nvPr/>
          </p:nvSpPr>
          <p:spPr bwMode="auto">
            <a:xfrm>
              <a:off x="1488" y="1680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4" name="Line 52"/>
            <p:cNvSpPr>
              <a:spLocks noChangeShapeType="1"/>
            </p:cNvSpPr>
            <p:nvPr/>
          </p:nvSpPr>
          <p:spPr bwMode="auto">
            <a:xfrm>
              <a:off x="2736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85" name="Group 53"/>
          <p:cNvGrpSpPr>
            <a:grpSpLocks/>
          </p:cNvGrpSpPr>
          <p:nvPr/>
        </p:nvGrpSpPr>
        <p:grpSpPr bwMode="auto">
          <a:xfrm>
            <a:off x="2362200" y="4724400"/>
            <a:ext cx="6400800" cy="1235075"/>
            <a:chOff x="1488" y="1200"/>
            <a:chExt cx="4032" cy="778"/>
          </a:xfrm>
        </p:grpSpPr>
        <p:grpSp>
          <p:nvGrpSpPr>
            <p:cNvPr id="95286" name="Group 54"/>
            <p:cNvGrpSpPr>
              <a:grpSpLocks/>
            </p:cNvGrpSpPr>
            <p:nvPr/>
          </p:nvGrpSpPr>
          <p:grpSpPr bwMode="auto">
            <a:xfrm>
              <a:off x="1488" y="1200"/>
              <a:ext cx="4032" cy="778"/>
              <a:chOff x="1488" y="1200"/>
              <a:chExt cx="4032" cy="778"/>
            </a:xfrm>
          </p:grpSpPr>
          <p:sp>
            <p:nvSpPr>
              <p:cNvPr id="95287" name="Rectangle 55"/>
              <p:cNvSpPr>
                <a:spLocks noChangeArrowheads="1"/>
              </p:cNvSpPr>
              <p:nvPr/>
            </p:nvSpPr>
            <p:spPr bwMode="auto">
              <a:xfrm>
                <a:off x="1488" y="1200"/>
                <a:ext cx="4032" cy="7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88" name="Text Box 56"/>
              <p:cNvSpPr txBox="1">
                <a:spLocks noChangeArrowheads="1"/>
              </p:cNvSpPr>
              <p:nvPr/>
            </p:nvSpPr>
            <p:spPr bwMode="auto">
              <a:xfrm>
                <a:off x="1488" y="1200"/>
                <a:ext cx="4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i="0"/>
                  <a:t>Name</a:t>
                </a:r>
              </a:p>
            </p:txBody>
          </p:sp>
          <p:sp>
            <p:nvSpPr>
              <p:cNvPr id="95289" name="Text Box 57"/>
              <p:cNvSpPr txBox="1">
                <a:spLocks noChangeArrowheads="1"/>
              </p:cNvSpPr>
              <p:nvPr/>
            </p:nvSpPr>
            <p:spPr bwMode="auto">
              <a:xfrm>
                <a:off x="2736" y="1200"/>
                <a:ext cx="4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b="1" i="0"/>
                  <a:t>Value</a:t>
                </a:r>
              </a:p>
            </p:txBody>
          </p:sp>
          <p:sp>
            <p:nvSpPr>
              <p:cNvPr id="95290" name="Text Box 58"/>
              <p:cNvSpPr txBox="1">
                <a:spLocks noChangeArrowheads="1"/>
              </p:cNvSpPr>
              <p:nvPr/>
            </p:nvSpPr>
            <p:spPr bwMode="auto">
              <a:xfrm>
                <a:off x="1488" y="1536"/>
                <a:ext cx="43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toon</a:t>
                </a:r>
              </a:p>
            </p:txBody>
          </p:sp>
          <p:sp>
            <p:nvSpPr>
              <p:cNvPr id="95291" name="Text Box 59"/>
              <p:cNvSpPr txBox="1">
                <a:spLocks noChangeArrowheads="1"/>
              </p:cNvSpPr>
              <p:nvPr/>
            </p:nvSpPr>
            <p:spPr bwMode="auto">
              <a:xfrm>
                <a:off x="1488" y="1680"/>
                <a:ext cx="86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inventoryQty</a:t>
                </a:r>
              </a:p>
            </p:txBody>
          </p:sp>
          <p:sp>
            <p:nvSpPr>
              <p:cNvPr id="95292" name="Text Box 60"/>
              <p:cNvSpPr txBox="1">
                <a:spLocks noChangeArrowheads="1"/>
              </p:cNvSpPr>
              <p:nvPr/>
            </p:nvSpPr>
            <p:spPr bwMode="auto">
              <a:xfrm>
                <a:off x="1488" y="1824"/>
                <a:ext cx="43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wheels</a:t>
                </a:r>
              </a:p>
            </p:txBody>
          </p:sp>
          <p:sp>
            <p:nvSpPr>
              <p:cNvPr id="95293" name="Text Box 61"/>
              <p:cNvSpPr txBox="1">
                <a:spLocks noChangeArrowheads="1"/>
              </p:cNvSpPr>
              <p:nvPr/>
            </p:nvSpPr>
            <p:spPr bwMode="auto">
              <a:xfrm>
                <a:off x="2736" y="1392"/>
                <a:ext cx="273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Acme Jet Propelled Unicycle</a:t>
                </a:r>
              </a:p>
            </p:txBody>
          </p:sp>
          <p:sp>
            <p:nvSpPr>
              <p:cNvPr id="95294" name="Text Box 62"/>
              <p:cNvSpPr txBox="1">
                <a:spLocks noChangeArrowheads="1"/>
              </p:cNvSpPr>
              <p:nvPr/>
            </p:nvSpPr>
            <p:spPr bwMode="auto">
              <a:xfrm>
                <a:off x="2736" y="1536"/>
                <a:ext cx="91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Hot Rod and Reel</a:t>
                </a:r>
              </a:p>
            </p:txBody>
          </p:sp>
          <p:sp>
            <p:nvSpPr>
              <p:cNvPr id="95295" name="Text Box 63"/>
              <p:cNvSpPr txBox="1">
                <a:spLocks noChangeArrowheads="1"/>
              </p:cNvSpPr>
              <p:nvPr/>
            </p:nvSpPr>
            <p:spPr bwMode="auto">
              <a:xfrm>
                <a:off x="2736" y="1680"/>
                <a:ext cx="1152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1</a:t>
                </a:r>
              </a:p>
            </p:txBody>
          </p:sp>
          <p:sp>
            <p:nvSpPr>
              <p:cNvPr id="95296" name="Text Box 64"/>
              <p:cNvSpPr txBox="1">
                <a:spLocks noChangeArrowheads="1"/>
              </p:cNvSpPr>
              <p:nvPr/>
            </p:nvSpPr>
            <p:spPr bwMode="auto">
              <a:xfrm>
                <a:off x="2736" y="1824"/>
                <a:ext cx="13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000" i="0"/>
                  <a:t>1</a:t>
                </a:r>
              </a:p>
            </p:txBody>
          </p:sp>
        </p:grpSp>
        <p:sp>
          <p:nvSpPr>
            <p:cNvPr id="95297" name="Line 65"/>
            <p:cNvSpPr>
              <a:spLocks noChangeShapeType="1"/>
            </p:cNvSpPr>
            <p:nvPr/>
          </p:nvSpPr>
          <p:spPr bwMode="auto">
            <a:xfrm>
              <a:off x="1488" y="1392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8" name="Line 66"/>
            <p:cNvSpPr>
              <a:spLocks noChangeShapeType="1"/>
            </p:cNvSpPr>
            <p:nvPr/>
          </p:nvSpPr>
          <p:spPr bwMode="auto">
            <a:xfrm>
              <a:off x="1488" y="1536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9" name="Line 67"/>
            <p:cNvSpPr>
              <a:spLocks noChangeShapeType="1"/>
            </p:cNvSpPr>
            <p:nvPr/>
          </p:nvSpPr>
          <p:spPr bwMode="auto">
            <a:xfrm>
              <a:off x="1488" y="1824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00" name="Line 68"/>
            <p:cNvSpPr>
              <a:spLocks noChangeShapeType="1"/>
            </p:cNvSpPr>
            <p:nvPr/>
          </p:nvSpPr>
          <p:spPr bwMode="auto">
            <a:xfrm>
              <a:off x="1488" y="1680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01" name="Line 69"/>
            <p:cNvSpPr>
              <a:spLocks noChangeShapeType="1"/>
            </p:cNvSpPr>
            <p:nvPr/>
          </p:nvSpPr>
          <p:spPr bwMode="auto">
            <a:xfrm>
              <a:off x="2736" y="120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302" name="Text Box 70"/>
          <p:cNvSpPr txBox="1">
            <a:spLocks noChangeArrowheads="1"/>
          </p:cNvSpPr>
          <p:nvPr/>
        </p:nvSpPr>
        <p:spPr bwMode="auto">
          <a:xfrm>
            <a:off x="2362200" y="3657600"/>
            <a:ext cx="685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0"/>
              <a:t>name</a:t>
            </a:r>
          </a:p>
        </p:txBody>
      </p:sp>
      <p:sp>
        <p:nvSpPr>
          <p:cNvPr id="95303" name="Text Box 71"/>
          <p:cNvSpPr txBox="1">
            <a:spLocks noChangeArrowheads="1"/>
          </p:cNvSpPr>
          <p:nvPr/>
        </p:nvSpPr>
        <p:spPr bwMode="auto">
          <a:xfrm>
            <a:off x="2362200" y="5029200"/>
            <a:ext cx="685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70178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 Continued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27000" y="1219200"/>
            <a:ext cx="8610600" cy="5105400"/>
          </a:xfrm>
        </p:spPr>
        <p:txBody>
          <a:bodyPr/>
          <a:lstStyle/>
          <a:p>
            <a:pPr lvl="1"/>
            <a:r>
              <a:rPr lang="en-US" sz="2200" b="1" dirty="0"/>
              <a:t>O</a:t>
            </a:r>
            <a:r>
              <a:rPr lang="en-US" sz="2200" b="1" i="1" dirty="0"/>
              <a:t>ptional</a:t>
            </a:r>
            <a:r>
              <a:rPr lang="en-US" sz="2200" b="1" dirty="0"/>
              <a:t> super column: </a:t>
            </a:r>
            <a:r>
              <a:rPr lang="en-US" sz="2200" dirty="0"/>
              <a:t>a named list. A super column contains standard columns, stored in recent order</a:t>
            </a:r>
          </a:p>
          <a:p>
            <a:pPr lvl="2"/>
            <a:r>
              <a:rPr lang="en-US" dirty="0"/>
              <a:t>Say the </a:t>
            </a:r>
            <a:r>
              <a:rPr lang="en-US" dirty="0" err="1"/>
              <a:t>OtherProducts</a:t>
            </a:r>
            <a:r>
              <a:rPr lang="en-US" dirty="0"/>
              <a:t> has inventory in categories. Querying (:</a:t>
            </a:r>
            <a:r>
              <a:rPr lang="en-US" dirty="0" err="1"/>
              <a:t>OtherProducts</a:t>
            </a:r>
            <a:r>
              <a:rPr lang="en-US" dirty="0"/>
              <a:t>, '174927') might return:</a:t>
            </a:r>
          </a:p>
          <a:p>
            <a:pPr lvl="2">
              <a:buFontTx/>
              <a:buNone/>
            </a:pPr>
            <a:r>
              <a:rPr lang="en-US" dirty="0"/>
              <a:t>   {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 err="1"/>
              <a:t>OtherProducts</a:t>
            </a:r>
            <a:r>
              <a:rPr lang="en-US" dirty="0"/>
              <a:t>' =&gt; {'name' =&gt;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Acme Instant Girl', ..},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foods': {...},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 err="1"/>
              <a:t>martian</a:t>
            </a:r>
            <a:r>
              <a:rPr lang="en-US" dirty="0"/>
              <a:t>': {...}, </a:t>
            </a:r>
            <a:r>
              <a:rPr lang="ja-JP" altLang="en-US" dirty="0">
                <a:latin typeface="Arial"/>
              </a:rPr>
              <a:t>‘</a:t>
            </a:r>
            <a:r>
              <a:rPr lang="en-US" dirty="0"/>
              <a:t>animals': {...}} </a:t>
            </a:r>
          </a:p>
          <a:p>
            <a:pPr lvl="2"/>
            <a:r>
              <a:rPr lang="en-US" dirty="0"/>
              <a:t>In the example, foods, </a:t>
            </a:r>
            <a:r>
              <a:rPr lang="en-US" dirty="0" err="1"/>
              <a:t>martian</a:t>
            </a:r>
            <a:r>
              <a:rPr lang="en-US" dirty="0"/>
              <a:t>, and animals are all super column names. They are defined on the fly, and there can be any number of them per row. :</a:t>
            </a:r>
            <a:r>
              <a:rPr lang="en-US" dirty="0" err="1"/>
              <a:t>OtherProducts</a:t>
            </a:r>
            <a:r>
              <a:rPr lang="en-US" dirty="0"/>
              <a:t> would be the name of the super column family. </a:t>
            </a:r>
          </a:p>
          <a:p>
            <a:pPr lvl="1"/>
            <a:r>
              <a:rPr lang="en-US" sz="2200" dirty="0"/>
              <a:t>Columns and </a:t>
            </a:r>
            <a:r>
              <a:rPr lang="en-US" sz="2200" dirty="0" err="1"/>
              <a:t>SuperColumns</a:t>
            </a:r>
            <a:r>
              <a:rPr lang="en-US" sz="2200" dirty="0"/>
              <a:t> are both tuples with a name &amp; value. The key difference is that a standard Column</a:t>
            </a:r>
            <a:r>
              <a:rPr lang="ja-JP" altLang="en-US" sz="2200" dirty="0">
                <a:latin typeface="Arial"/>
              </a:rPr>
              <a:t>’</a:t>
            </a:r>
            <a:r>
              <a:rPr lang="en-US" sz="2200" dirty="0"/>
              <a:t>s value is a </a:t>
            </a:r>
            <a:r>
              <a:rPr lang="ja-JP" altLang="en-US" sz="2200" dirty="0">
                <a:latin typeface="Arial"/>
              </a:rPr>
              <a:t>“</a:t>
            </a:r>
            <a:r>
              <a:rPr lang="en-US" sz="2200" dirty="0"/>
              <a:t>string</a:t>
            </a:r>
            <a:r>
              <a:rPr lang="ja-JP" altLang="en-US" sz="2200" dirty="0">
                <a:latin typeface="Arial"/>
              </a:rPr>
              <a:t>”</a:t>
            </a:r>
            <a:r>
              <a:rPr lang="en-US" sz="2200" dirty="0"/>
              <a:t> and in a </a:t>
            </a:r>
            <a:r>
              <a:rPr lang="en-US" sz="2200" dirty="0" err="1"/>
              <a:t>SuperColumn</a:t>
            </a:r>
            <a:r>
              <a:rPr lang="en-US" sz="2200" dirty="0"/>
              <a:t> the value is a Map of Columns. </a:t>
            </a:r>
            <a:endParaRPr lang="en-US" sz="2200" b="1" dirty="0"/>
          </a:p>
          <a:p>
            <a:pPr lvl="1"/>
            <a:endParaRPr lang="en-US" sz="2200" dirty="0"/>
          </a:p>
          <a:p>
            <a:pPr lvl="2"/>
            <a:endParaRPr lang="en-US" dirty="0"/>
          </a:p>
          <a:p>
            <a:pPr lvl="1">
              <a:buFontTx/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399371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 Continued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Columns are always sorted by their name. Sorting supports: </a:t>
            </a:r>
          </a:p>
          <a:p>
            <a:pPr lvl="1"/>
            <a:r>
              <a:rPr lang="en-US" sz="2200" i="1"/>
              <a:t>BytesType</a:t>
            </a:r>
          </a:p>
          <a:p>
            <a:pPr lvl="1"/>
            <a:r>
              <a:rPr lang="en-US" sz="2200" i="1"/>
              <a:t>UTF8Type</a:t>
            </a:r>
          </a:p>
          <a:p>
            <a:pPr lvl="1"/>
            <a:r>
              <a:rPr lang="en-US" sz="2200" i="1"/>
              <a:t>LexicalUUIDType</a:t>
            </a:r>
          </a:p>
          <a:p>
            <a:pPr lvl="1"/>
            <a:r>
              <a:rPr lang="en-US" sz="2200" i="1"/>
              <a:t>TimeUUIDType</a:t>
            </a:r>
          </a:p>
          <a:p>
            <a:pPr lvl="1"/>
            <a:r>
              <a:rPr lang="en-US" sz="2200" i="1"/>
              <a:t>AsciiType</a:t>
            </a:r>
            <a:endParaRPr lang="en-US" sz="2200"/>
          </a:p>
          <a:p>
            <a:pPr lvl="1"/>
            <a:r>
              <a:rPr lang="en-US" sz="2200" i="1"/>
              <a:t>LongType</a:t>
            </a:r>
            <a:endParaRPr lang="en-US" sz="2200"/>
          </a:p>
          <a:p>
            <a:r>
              <a:rPr lang="en-US" sz="2400"/>
              <a:t>Each of these options treats the Columns' name as a different data type</a:t>
            </a:r>
          </a:p>
        </p:txBody>
      </p:sp>
    </p:spTree>
    <p:extLst>
      <p:ext uri="{BB962C8B-B14F-4D97-AF65-F5344CB8AC3E}">
        <p14:creationId xmlns:p14="http://schemas.microsoft.com/office/powerpoint/2010/main" val="42645718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Hector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/>
              <a:t>Leading Java API for Cassandra</a:t>
            </a:r>
          </a:p>
          <a:p>
            <a:r>
              <a:rPr lang="en-US" sz="2400"/>
              <a:t>Sits on top of Thrift</a:t>
            </a:r>
          </a:p>
          <a:p>
            <a:r>
              <a:rPr lang="en-US" sz="2400"/>
              <a:t>Adds following capabilities</a:t>
            </a:r>
          </a:p>
          <a:p>
            <a:pPr lvl="1"/>
            <a:r>
              <a:rPr lang="en-US" sz="2200"/>
              <a:t>Load balancing</a:t>
            </a:r>
          </a:p>
          <a:p>
            <a:pPr lvl="1"/>
            <a:r>
              <a:rPr lang="en-US" sz="2200"/>
              <a:t>JMX monitoring</a:t>
            </a:r>
          </a:p>
          <a:p>
            <a:pPr lvl="1"/>
            <a:r>
              <a:rPr lang="en-US" sz="2200"/>
              <a:t>Connection-pooling</a:t>
            </a:r>
          </a:p>
          <a:p>
            <a:pPr lvl="1"/>
            <a:r>
              <a:rPr lang="en-US" sz="2200"/>
              <a:t>Failover</a:t>
            </a:r>
          </a:p>
          <a:p>
            <a:pPr lvl="1"/>
            <a:r>
              <a:rPr lang="en-US" sz="2200"/>
              <a:t>JNDI integration with application servers</a:t>
            </a:r>
          </a:p>
          <a:p>
            <a:pPr lvl="1"/>
            <a:r>
              <a:rPr lang="en-US" sz="2200"/>
              <a:t>Additional methods on top of the standard get, update, delete methods.</a:t>
            </a:r>
          </a:p>
          <a:p>
            <a:r>
              <a:rPr lang="en-US" sz="2400"/>
              <a:t>Under discussion</a:t>
            </a:r>
          </a:p>
          <a:p>
            <a:pPr lvl="1"/>
            <a:r>
              <a:rPr lang="en-US" sz="2200"/>
              <a:t>hooks into Spring declarative transactions</a:t>
            </a:r>
          </a:p>
        </p:txBody>
      </p:sp>
    </p:spTree>
    <p:extLst>
      <p:ext uri="{BB962C8B-B14F-4D97-AF65-F5344CB8AC3E}">
        <p14:creationId xmlns:p14="http://schemas.microsoft.com/office/powerpoint/2010/main" val="214496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512763" y="333375"/>
            <a:ext cx="81184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200" dirty="0">
                <a:solidFill>
                  <a:srgbClr val="006633"/>
                </a:solidFill>
                <a:latin typeface="Garamond" charset="0"/>
              </a:rPr>
              <a:t>Why Cloud Data Stores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0225" y="1600200"/>
            <a:ext cx="7351713" cy="4581525"/>
          </a:xfrm>
        </p:spPr>
        <p:txBody>
          <a:bodyPr/>
          <a:lstStyle/>
          <a:p>
            <a:pPr marL="341313" indent="-341313" eaLnBrk="1" hangingPunct="1">
              <a:spcBef>
                <a:spcPts val="6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700" dirty="0"/>
              <a:t>Explosion of social media sites (Facebook, Twitter) with large data needs</a:t>
            </a:r>
          </a:p>
          <a:p>
            <a:pPr marL="341313" indent="-341313" eaLnBrk="1" hangingPunct="1">
              <a:spcBef>
                <a:spcPts val="6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700" dirty="0"/>
              <a:t>Explosion of storage needs in large web sites such as Google, Yahoo</a:t>
            </a:r>
          </a:p>
          <a:p>
            <a:pPr marL="668338" lvl="1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Much of the data is not files</a:t>
            </a:r>
          </a:p>
          <a:p>
            <a:pPr marL="341313" indent="-341313" eaLnBrk="1" hangingPunct="1">
              <a:spcBef>
                <a:spcPts val="6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700" dirty="0"/>
              <a:t>Rise of cloud-based solutions such as Amazon S3 (simple storage solution)</a:t>
            </a:r>
          </a:p>
          <a:p>
            <a:pPr marL="341313" indent="-341313" eaLnBrk="1" hangingPunct="1">
              <a:spcBef>
                <a:spcPts val="6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700" dirty="0"/>
              <a:t>Shift to dynamically-typed data with frequent schema changes</a:t>
            </a:r>
          </a:p>
        </p:txBody>
      </p:sp>
    </p:spTree>
    <p:extLst>
      <p:ext uri="{BB962C8B-B14F-4D97-AF65-F5344CB8AC3E}">
        <p14:creationId xmlns:p14="http://schemas.microsoft.com/office/powerpoint/2010/main" val="4275060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43000"/>
            <a:ext cx="6477000" cy="538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Hector and JMX</a:t>
            </a:r>
          </a:p>
        </p:txBody>
      </p:sp>
    </p:spTree>
    <p:extLst>
      <p:ext uri="{BB962C8B-B14F-4D97-AF65-F5344CB8AC3E}">
        <p14:creationId xmlns:p14="http://schemas.microsoft.com/office/powerpoint/2010/main" val="2385861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Examples: Tomcat Configuration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355600" y="1699154"/>
            <a:ext cx="8153400" cy="250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Tomcat </a:t>
            </a:r>
            <a:r>
              <a:rPr lang="en-US" dirty="0" err="1"/>
              <a:t>context.xml</a:t>
            </a: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r>
              <a:rPr lang="en-US" sz="1600" dirty="0"/>
              <a:t>&lt;Resource name="</a:t>
            </a:r>
            <a:r>
              <a:rPr lang="en-US" sz="1600" dirty="0" err="1"/>
              <a:t>cassandra</a:t>
            </a:r>
            <a:r>
              <a:rPr lang="en-US" sz="1600" dirty="0"/>
              <a:t>/</a:t>
            </a:r>
            <a:r>
              <a:rPr lang="en-US" sz="1600" dirty="0" err="1"/>
              <a:t>CassandraClientFactory</a:t>
            </a:r>
            <a:r>
              <a:rPr lang="en-US" sz="1600" dirty="0"/>
              <a:t>"            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auth</a:t>
            </a:r>
            <a:r>
              <a:rPr lang="en-US" sz="1600" dirty="0"/>
              <a:t>="Container"              </a:t>
            </a:r>
          </a:p>
          <a:p>
            <a:r>
              <a:rPr lang="en-US" sz="1600" dirty="0"/>
              <a:t>    type="</a:t>
            </a:r>
            <a:r>
              <a:rPr lang="en-US" sz="1600" dirty="0" err="1"/>
              <a:t>me.prettyprint.cassandra.service.CassandraHostConfigurator</a:t>
            </a:r>
            <a:r>
              <a:rPr lang="en-US" sz="1600" dirty="0"/>
              <a:t>"              </a:t>
            </a:r>
          </a:p>
          <a:p>
            <a:r>
              <a:rPr lang="en-US" sz="1600" dirty="0"/>
              <a:t>    factory="</a:t>
            </a:r>
            <a:r>
              <a:rPr lang="en-US" sz="1600" dirty="0" err="1"/>
              <a:t>org.apache.naming.factory.BeanFactory</a:t>
            </a:r>
            <a:r>
              <a:rPr lang="en-US" sz="1600" dirty="0"/>
              <a:t>"              </a:t>
            </a:r>
          </a:p>
          <a:p>
            <a:r>
              <a:rPr lang="en-US" sz="1600" dirty="0"/>
              <a:t>    hosts="localhost:9160"            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maxActive</a:t>
            </a:r>
            <a:r>
              <a:rPr lang="en-US" sz="1600" dirty="0"/>
              <a:t>="150"             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maxIdle</a:t>
            </a:r>
            <a:r>
              <a:rPr lang="en-US" sz="1600" dirty="0"/>
              <a:t>="75" /&gt;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55600" y="4199467"/>
            <a:ext cx="8153400" cy="250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J2EE </a:t>
            </a:r>
            <a:r>
              <a:rPr lang="en-US" dirty="0" err="1"/>
              <a:t>web.xml</a:t>
            </a: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r>
              <a:rPr lang="en-US" sz="1600" dirty="0"/>
              <a:t>&lt;resource-</a:t>
            </a:r>
            <a:r>
              <a:rPr lang="en-US" sz="1600" dirty="0" err="1"/>
              <a:t>env</a:t>
            </a:r>
            <a:r>
              <a:rPr lang="en-US" sz="1600" dirty="0"/>
              <a:t>-ref&gt;</a:t>
            </a:r>
          </a:p>
          <a:p>
            <a:r>
              <a:rPr lang="en-US" sz="1600" dirty="0"/>
              <a:t>  &lt;description&gt;Object factory for Cassandra clients.&lt;/description&gt;</a:t>
            </a:r>
          </a:p>
          <a:p>
            <a:r>
              <a:rPr lang="en-US" sz="1600" dirty="0"/>
              <a:t>  &lt;resource-</a:t>
            </a:r>
            <a:r>
              <a:rPr lang="en-US" sz="1600" dirty="0" err="1"/>
              <a:t>env</a:t>
            </a:r>
            <a:r>
              <a:rPr lang="en-US" sz="1600" dirty="0"/>
              <a:t>-ref-name&gt;</a:t>
            </a:r>
            <a:r>
              <a:rPr lang="en-US" sz="1600" dirty="0" err="1"/>
              <a:t>cassandra</a:t>
            </a:r>
            <a:r>
              <a:rPr lang="en-US" sz="1600" dirty="0"/>
              <a:t>/</a:t>
            </a:r>
            <a:r>
              <a:rPr lang="en-US" sz="1600" dirty="0" err="1"/>
              <a:t>CassandraClientFactory</a:t>
            </a:r>
            <a:r>
              <a:rPr lang="en-US" sz="1600" dirty="0"/>
              <a:t>&lt;/resource-</a:t>
            </a:r>
            <a:r>
              <a:rPr lang="en-US" sz="1600" dirty="0" err="1"/>
              <a:t>env</a:t>
            </a:r>
            <a:r>
              <a:rPr lang="en-US" sz="1600" dirty="0"/>
              <a:t>-ref-name&gt;</a:t>
            </a:r>
          </a:p>
          <a:p>
            <a:r>
              <a:rPr lang="en-US" sz="1600" dirty="0"/>
              <a:t>  &lt;resource-</a:t>
            </a:r>
            <a:r>
              <a:rPr lang="en-US" sz="1600" dirty="0" err="1"/>
              <a:t>env</a:t>
            </a:r>
            <a:r>
              <a:rPr lang="en-US" sz="1600" dirty="0"/>
              <a:t>-ref-type&gt;</a:t>
            </a:r>
            <a:r>
              <a:rPr lang="en-US" sz="1600" dirty="0" err="1"/>
              <a:t>org.apache.naming.factory.BeanFactory</a:t>
            </a:r>
            <a:r>
              <a:rPr lang="en-US" sz="1600" dirty="0"/>
              <a:t>&lt;/resource-</a:t>
            </a:r>
            <a:r>
              <a:rPr lang="en-US" sz="1600" dirty="0" err="1"/>
              <a:t>env</a:t>
            </a:r>
            <a:r>
              <a:rPr lang="en-US" sz="1600" dirty="0"/>
              <a:t>-ref-type&gt;</a:t>
            </a:r>
          </a:p>
          <a:p>
            <a:r>
              <a:rPr lang="en-US" sz="1600" dirty="0"/>
              <a:t>&lt;/resource-</a:t>
            </a:r>
            <a:r>
              <a:rPr lang="en-US" sz="1600" dirty="0" err="1"/>
              <a:t>env</a:t>
            </a:r>
            <a:r>
              <a:rPr lang="en-US" sz="1600" dirty="0"/>
              <a:t>-ref&gt;</a:t>
            </a:r>
          </a:p>
        </p:txBody>
      </p:sp>
    </p:spTree>
    <p:extLst>
      <p:ext uri="{BB962C8B-B14F-4D97-AF65-F5344CB8AC3E}">
        <p14:creationId xmlns:p14="http://schemas.microsoft.com/office/powerpoint/2010/main" val="5522169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Examples: Spring Configuration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381000" y="1417638"/>
            <a:ext cx="8153400" cy="416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Spring applicationContext.xml</a:t>
            </a:r>
          </a:p>
          <a:p>
            <a:pPr>
              <a:spcBef>
                <a:spcPct val="50000"/>
              </a:spcBef>
            </a:pPr>
            <a:endParaRPr lang="en-US" sz="1600"/>
          </a:p>
          <a:p>
            <a:pPr>
              <a:spcBef>
                <a:spcPct val="50000"/>
              </a:spcBef>
            </a:pPr>
            <a:r>
              <a:rPr lang="en-US" sz="1600"/>
              <a:t>&lt;bean id="cassandraHostConfigurator</a:t>
            </a:r>
            <a:r>
              <a:rPr lang="ja-JP" altLang="en-US" sz="1600">
                <a:latin typeface="Arial"/>
              </a:rPr>
              <a:t>“</a:t>
            </a:r>
            <a:endParaRPr lang="en-US" sz="1600"/>
          </a:p>
          <a:p>
            <a:pPr>
              <a:spcBef>
                <a:spcPct val="50000"/>
              </a:spcBef>
            </a:pPr>
            <a:r>
              <a:rPr lang="en-US" sz="1600"/>
              <a:t>     class="org.springframework.jndi.JndiObjectFactoryBean"&gt;</a:t>
            </a:r>
          </a:p>
          <a:p>
            <a:r>
              <a:rPr lang="en-US" sz="1600"/>
              <a:t>    &lt;property name="jndiName"&gt;</a:t>
            </a:r>
          </a:p>
          <a:p>
            <a:r>
              <a:rPr lang="en-US" sz="1600"/>
              <a:t>    &lt;value&gt;cassandra/CassandraClientFactory&lt;/value&gt;&lt;/property&gt;</a:t>
            </a:r>
          </a:p>
          <a:p>
            <a:r>
              <a:rPr lang="en-US" sz="1600"/>
              <a:t>    &lt;property name="resourceRef"&gt;&lt;value&gt;true&lt;/value&gt;&lt;/property&gt;</a:t>
            </a:r>
          </a:p>
          <a:p>
            <a:r>
              <a:rPr lang="en-US" sz="1600"/>
              <a:t>&lt;/bean&gt;</a:t>
            </a:r>
          </a:p>
          <a:p>
            <a:endParaRPr lang="en-US" sz="1600"/>
          </a:p>
          <a:p>
            <a:r>
              <a:rPr lang="en-US" sz="1600"/>
              <a:t>&lt;bean id="inventoryDao</a:t>
            </a:r>
            <a:r>
              <a:rPr lang="ja-JP" altLang="en-US" sz="1600">
                <a:latin typeface="Arial"/>
              </a:rPr>
              <a:t>“</a:t>
            </a:r>
            <a:endParaRPr lang="en-US" sz="1600"/>
          </a:p>
          <a:p>
            <a:r>
              <a:rPr lang="en-US" sz="1600"/>
              <a:t>      class="com.acme.erp.inventory.dao.InventoryDaoImpl"&gt;</a:t>
            </a:r>
          </a:p>
          <a:p>
            <a:r>
              <a:rPr lang="en-US" sz="1600"/>
              <a:t>  &lt;property name="cassandraHostConfigurator</a:t>
            </a:r>
            <a:r>
              <a:rPr lang="ja-JP" altLang="en-US" sz="1600">
                <a:latin typeface="Arial"/>
              </a:rPr>
              <a:t>“</a:t>
            </a:r>
            <a:endParaRPr lang="en-US" sz="1600"/>
          </a:p>
          <a:p>
            <a:r>
              <a:rPr lang="en-US" sz="1600"/>
              <a:t>      ref="cassandraHostConfigurator" /&gt;</a:t>
            </a:r>
          </a:p>
          <a:p>
            <a:r>
              <a:rPr lang="en-US" sz="1600"/>
              <a:t>  &lt;property name="keyspace" value="Acme" /&gt;</a:t>
            </a:r>
          </a:p>
          <a:p>
            <a:r>
              <a:rPr lang="en-US" sz="1600"/>
              <a:t>&lt;/bean&gt;</a:t>
            </a:r>
          </a:p>
        </p:txBody>
      </p:sp>
    </p:spTree>
    <p:extLst>
      <p:ext uri="{BB962C8B-B14F-4D97-AF65-F5344CB8AC3E}">
        <p14:creationId xmlns:p14="http://schemas.microsoft.com/office/powerpoint/2010/main" val="35431198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Examples: Cassandra Get Operation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381000" y="1435562"/>
            <a:ext cx="8763000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 dirty="0"/>
              <a:t>try</a:t>
            </a:r>
            <a:r>
              <a:rPr lang="en-US" sz="1400" dirty="0"/>
              <a:t>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cassandraClient</a:t>
            </a:r>
            <a:r>
              <a:rPr lang="en-US" sz="1400" dirty="0"/>
              <a:t> = </a:t>
            </a:r>
            <a:r>
              <a:rPr lang="en-US" sz="1400" dirty="0" err="1"/>
              <a:t>cassandraClientPool.borrowClient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  // </a:t>
            </a:r>
            <a:r>
              <a:rPr lang="en-US" sz="1400" dirty="0" err="1"/>
              <a:t>keyspace</a:t>
            </a:r>
            <a:r>
              <a:rPr lang="en-US" sz="1400" dirty="0"/>
              <a:t> is Acme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Keyspace</a:t>
            </a:r>
            <a:r>
              <a:rPr lang="en-US" sz="1400" dirty="0"/>
              <a:t> </a:t>
            </a:r>
            <a:r>
              <a:rPr lang="en-US" sz="1400" dirty="0" err="1"/>
              <a:t>keyspace</a:t>
            </a:r>
            <a:r>
              <a:rPr lang="en-US" sz="1400" dirty="0"/>
              <a:t> = </a:t>
            </a:r>
            <a:r>
              <a:rPr lang="en-US" sz="1400" dirty="0" err="1"/>
              <a:t>cassandraClient.getKeyspace</a:t>
            </a:r>
            <a:r>
              <a:rPr lang="en-US" sz="1400" dirty="0"/>
              <a:t>(</a:t>
            </a:r>
            <a:r>
              <a:rPr lang="en-US" sz="1400" dirty="0" err="1"/>
              <a:t>getKeyspace</a:t>
            </a:r>
            <a:r>
              <a:rPr lang="en-US" sz="1400" dirty="0"/>
              <a:t>()); </a:t>
            </a:r>
          </a:p>
          <a:p>
            <a:r>
              <a:rPr lang="en-US" sz="1400" dirty="0"/>
              <a:t>      </a:t>
            </a:r>
          </a:p>
          <a:p>
            <a:r>
              <a:rPr lang="en-US" sz="1400" dirty="0"/>
              <a:t>    // </a:t>
            </a:r>
            <a:r>
              <a:rPr lang="en-US" sz="1400" dirty="0" err="1"/>
              <a:t>inventoryType</a:t>
            </a:r>
            <a:r>
              <a:rPr lang="en-US" sz="1400" dirty="0"/>
              <a:t> is Rockets</a:t>
            </a:r>
          </a:p>
          <a:p>
            <a:r>
              <a:rPr lang="en-US" sz="1400" dirty="0"/>
              <a:t>    List&lt;Column&gt; result = </a:t>
            </a:r>
            <a:r>
              <a:rPr lang="en-US" sz="1400" dirty="0" err="1"/>
              <a:t>keyspace.getSlice</a:t>
            </a:r>
            <a:r>
              <a:rPr lang="en-US" sz="1400" dirty="0"/>
              <a:t>(</a:t>
            </a:r>
            <a:r>
              <a:rPr lang="en-US" sz="1400" dirty="0" err="1"/>
              <a:t>Long.toString</a:t>
            </a:r>
            <a:r>
              <a:rPr lang="en-US" sz="1400" dirty="0"/>
              <a:t>(</a:t>
            </a:r>
            <a:r>
              <a:rPr lang="en-US" sz="1400" dirty="0" err="1"/>
              <a:t>inventoryId</a:t>
            </a:r>
            <a:r>
              <a:rPr lang="en-US" sz="1400" dirty="0"/>
              <a:t>), </a:t>
            </a:r>
            <a:r>
              <a:rPr lang="en-US" sz="1400" b="1" dirty="0"/>
              <a:t>new</a:t>
            </a:r>
            <a:r>
              <a:rPr lang="en-US" sz="1400" dirty="0"/>
              <a:t> </a:t>
            </a:r>
            <a:r>
              <a:rPr lang="en-US" sz="1400" dirty="0" err="1"/>
              <a:t>ColumnParent</a:t>
            </a:r>
            <a:r>
              <a:rPr lang="en-US" sz="1400" dirty="0"/>
              <a:t>(</a:t>
            </a:r>
            <a:r>
              <a:rPr lang="en-US" sz="1400" dirty="0" err="1"/>
              <a:t>inventoryType</a:t>
            </a:r>
            <a:r>
              <a:rPr lang="en-US" sz="1400" dirty="0"/>
              <a:t>), </a:t>
            </a:r>
            <a:r>
              <a:rPr lang="en-US" sz="1400" dirty="0" err="1"/>
              <a:t>getSlicePredicate</a:t>
            </a:r>
            <a:r>
              <a:rPr lang="en-US" sz="1400" dirty="0"/>
              <a:t>()); </a:t>
            </a:r>
          </a:p>
          <a:p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inventoryItem.setInventoryItemId</a:t>
            </a:r>
            <a:r>
              <a:rPr lang="en-US" sz="1400" dirty="0"/>
              <a:t>(</a:t>
            </a:r>
            <a:r>
              <a:rPr lang="en-US" sz="1400" dirty="0" err="1"/>
              <a:t>inventoryId</a:t>
            </a:r>
            <a:r>
              <a:rPr lang="en-US" sz="1400" dirty="0"/>
              <a:t>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inventoryItem.setInventoryType</a:t>
            </a:r>
            <a:r>
              <a:rPr lang="en-US" sz="1400" dirty="0"/>
              <a:t>(</a:t>
            </a:r>
            <a:r>
              <a:rPr lang="en-US" sz="1400" dirty="0" err="1"/>
              <a:t>inventoryType</a:t>
            </a:r>
            <a:r>
              <a:rPr lang="en-US" sz="1400" dirty="0"/>
              <a:t>);        </a:t>
            </a:r>
          </a:p>
          <a:p>
            <a:r>
              <a:rPr lang="en-US" sz="1400" dirty="0"/>
              <a:t>       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loadInventory</a:t>
            </a:r>
            <a:r>
              <a:rPr lang="en-US" sz="1400" dirty="0"/>
              <a:t>(</a:t>
            </a:r>
            <a:r>
              <a:rPr lang="en-US" sz="1400" dirty="0" err="1"/>
              <a:t>inventoryItem</a:t>
            </a:r>
            <a:r>
              <a:rPr lang="en-US" sz="1400" dirty="0"/>
              <a:t>, result);</a:t>
            </a:r>
          </a:p>
          <a:p>
            <a:r>
              <a:rPr lang="en-US" sz="1400" dirty="0"/>
              <a:t>} </a:t>
            </a:r>
            <a:r>
              <a:rPr lang="en-US" sz="1400" b="1" dirty="0"/>
              <a:t>catch</a:t>
            </a:r>
            <a:r>
              <a:rPr lang="en-US" sz="1400" dirty="0"/>
              <a:t> (Exception exception)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logger.error</a:t>
            </a:r>
            <a:r>
              <a:rPr lang="en-US" sz="1400" dirty="0"/>
              <a:t>("An Exception occurred retrieving an inventory item", exception);</a:t>
            </a:r>
          </a:p>
          <a:p>
            <a:r>
              <a:rPr lang="en-US" sz="1400" dirty="0"/>
              <a:t>} </a:t>
            </a:r>
            <a:r>
              <a:rPr lang="en-US" sz="1400" b="1" dirty="0"/>
              <a:t>finally</a:t>
            </a:r>
            <a:r>
              <a:rPr lang="en-US" sz="1400" dirty="0"/>
              <a:t> {</a:t>
            </a:r>
          </a:p>
          <a:p>
            <a:r>
              <a:rPr lang="en-US" sz="1400" dirty="0"/>
              <a:t>    </a:t>
            </a:r>
            <a:r>
              <a:rPr lang="en-US" sz="1400" b="1" dirty="0"/>
              <a:t>try</a:t>
            </a:r>
            <a:r>
              <a:rPr lang="en-US" sz="1400" dirty="0"/>
              <a:t>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cassandraClientPool.releaseClient</a:t>
            </a:r>
            <a:r>
              <a:rPr lang="en-US" sz="1400" dirty="0"/>
              <a:t>(</a:t>
            </a:r>
            <a:r>
              <a:rPr lang="en-US" sz="1400" dirty="0" err="1"/>
              <a:t>cassandraClient</a:t>
            </a:r>
            <a:r>
              <a:rPr lang="en-US" sz="1400" dirty="0"/>
              <a:t>);</a:t>
            </a:r>
          </a:p>
          <a:p>
            <a:r>
              <a:rPr lang="en-US" sz="1400" dirty="0"/>
              <a:t>    } </a:t>
            </a:r>
            <a:r>
              <a:rPr lang="en-US" sz="1400" b="1" dirty="0"/>
              <a:t>catch</a:t>
            </a:r>
            <a:r>
              <a:rPr lang="en-US" sz="1400" dirty="0"/>
              <a:t> (Exception exception) {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logger.warn</a:t>
            </a:r>
            <a:r>
              <a:rPr lang="en-US" sz="1400" dirty="0"/>
              <a:t>("An Exception occurred returning a Cassandra client to the pool", exception);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73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Examples: Cassandra Update Operation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81000" y="1504206"/>
            <a:ext cx="87630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b="1" dirty="0"/>
              <a:t>try</a:t>
            </a:r>
            <a:r>
              <a:rPr lang="en-US" sz="1400" dirty="0"/>
              <a:t>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cassandraClient</a:t>
            </a:r>
            <a:r>
              <a:rPr lang="en-US" sz="1400" dirty="0"/>
              <a:t> = </a:t>
            </a:r>
            <a:r>
              <a:rPr lang="en-US" sz="1400" dirty="0" err="1"/>
              <a:t>cassandraClientPool.borrowClient</a:t>
            </a:r>
            <a:r>
              <a:rPr lang="en-US" sz="1400" dirty="0"/>
              <a:t>();           </a:t>
            </a:r>
          </a:p>
          <a:p>
            <a:endParaRPr lang="en-US" sz="1400" dirty="0"/>
          </a:p>
          <a:p>
            <a:r>
              <a:rPr lang="en-US" sz="1400" dirty="0"/>
              <a:t>    Map&lt;String, List&lt;</a:t>
            </a:r>
            <a:r>
              <a:rPr lang="en-US" sz="1400" dirty="0" err="1"/>
              <a:t>ColumnOrSuperColumn</a:t>
            </a:r>
            <a:r>
              <a:rPr lang="en-US" sz="1400" dirty="0"/>
              <a:t>&gt;&gt; data = </a:t>
            </a:r>
            <a:r>
              <a:rPr lang="en-US" sz="1400" b="1" dirty="0"/>
              <a:t>new</a:t>
            </a:r>
            <a:r>
              <a:rPr lang="en-US" sz="1400" dirty="0"/>
              <a:t> </a:t>
            </a:r>
            <a:r>
              <a:rPr lang="en-US" sz="1400" dirty="0" err="1"/>
              <a:t>HashMap</a:t>
            </a:r>
            <a:r>
              <a:rPr lang="en-US" sz="1400" dirty="0"/>
              <a:t>&lt;String, List&lt;</a:t>
            </a:r>
            <a:r>
              <a:rPr lang="en-US" sz="1400" dirty="0" err="1"/>
              <a:t>ColumnOrSuperColumn</a:t>
            </a:r>
            <a:r>
              <a:rPr lang="en-US" sz="1400" dirty="0"/>
              <a:t>&gt;&gt;();</a:t>
            </a:r>
          </a:p>
          <a:p>
            <a:r>
              <a:rPr lang="en-US" sz="1400" dirty="0"/>
              <a:t>    List&lt;</a:t>
            </a:r>
            <a:r>
              <a:rPr lang="en-US" sz="1400" dirty="0" err="1"/>
              <a:t>ColumnOrSuperColumn</a:t>
            </a:r>
            <a:r>
              <a:rPr lang="en-US" sz="1400" dirty="0"/>
              <a:t>&gt; columns = </a:t>
            </a:r>
            <a:r>
              <a:rPr lang="en-US" sz="1400" b="1" dirty="0"/>
              <a:t>new</a:t>
            </a:r>
            <a:r>
              <a:rPr lang="en-US" sz="1400" dirty="0"/>
              <a:t> </a:t>
            </a:r>
            <a:r>
              <a:rPr lang="en-US" sz="1400" dirty="0" err="1"/>
              <a:t>ArrayList</a:t>
            </a:r>
            <a:r>
              <a:rPr lang="en-US" sz="1400" dirty="0"/>
              <a:t>&lt;</a:t>
            </a:r>
            <a:r>
              <a:rPr lang="en-US" sz="1400" dirty="0" err="1"/>
              <a:t>ColumnOrSuperColumn</a:t>
            </a:r>
            <a:r>
              <a:rPr lang="en-US" sz="1400" dirty="0"/>
              <a:t>&gt;();</a:t>
            </a:r>
          </a:p>
          <a:p>
            <a:r>
              <a:rPr lang="en-US" sz="1400" dirty="0"/>
              <a:t>            </a:t>
            </a:r>
          </a:p>
          <a:p>
            <a:r>
              <a:rPr lang="en-US" sz="1400" dirty="0"/>
              <a:t>     // Create the </a:t>
            </a:r>
            <a:r>
              <a:rPr lang="en-US" sz="1400" dirty="0" err="1"/>
              <a:t>inventoryId</a:t>
            </a:r>
            <a:r>
              <a:rPr lang="en-US" sz="1400" dirty="0"/>
              <a:t> column.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ColumnOrSuperColumn</a:t>
            </a:r>
            <a:r>
              <a:rPr lang="en-US" sz="1400" dirty="0"/>
              <a:t> column = </a:t>
            </a:r>
            <a:r>
              <a:rPr lang="en-US" sz="1400" b="1" dirty="0"/>
              <a:t>new</a:t>
            </a:r>
            <a:r>
              <a:rPr lang="en-US" sz="1400" dirty="0"/>
              <a:t> </a:t>
            </a:r>
            <a:r>
              <a:rPr lang="en-US" sz="1400" dirty="0" err="1"/>
              <a:t>ColumnOrSuperColumn</a:t>
            </a:r>
            <a:r>
              <a:rPr lang="en-US" sz="1400" dirty="0"/>
              <a:t>();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columns.add</a:t>
            </a:r>
            <a:r>
              <a:rPr lang="en-US" sz="1400" dirty="0"/>
              <a:t>(</a:t>
            </a:r>
            <a:r>
              <a:rPr lang="en-US" sz="1400" dirty="0" err="1"/>
              <a:t>column.setColumn</a:t>
            </a:r>
            <a:r>
              <a:rPr lang="en-US" sz="1400" dirty="0"/>
              <a:t>(</a:t>
            </a:r>
            <a:r>
              <a:rPr lang="en-US" sz="1400" b="1" dirty="0"/>
              <a:t>new</a:t>
            </a:r>
            <a:r>
              <a:rPr lang="en-US" sz="1400" dirty="0"/>
              <a:t> Column("</a:t>
            </a:r>
            <a:r>
              <a:rPr lang="en-US" sz="1400" dirty="0" err="1"/>
              <a:t>inventoryItemId</a:t>
            </a:r>
            <a:r>
              <a:rPr lang="en-US" sz="1400" dirty="0"/>
              <a:t>".</a:t>
            </a:r>
            <a:r>
              <a:rPr lang="en-US" sz="1400" dirty="0" err="1"/>
              <a:t>getBytes</a:t>
            </a:r>
            <a:r>
              <a:rPr lang="en-US" sz="1400" dirty="0"/>
              <a:t>("utf-8"), </a:t>
            </a:r>
            <a:r>
              <a:rPr lang="en-US" sz="1400" dirty="0" err="1"/>
              <a:t>Long.toString</a:t>
            </a:r>
            <a:r>
              <a:rPr lang="en-US" sz="1400" dirty="0"/>
              <a:t>(</a:t>
            </a:r>
            <a:r>
              <a:rPr lang="en-US" sz="1400" dirty="0" err="1"/>
              <a:t>inventoryItem.getInventoryItemId</a:t>
            </a:r>
            <a:r>
              <a:rPr lang="en-US" sz="1400" dirty="0"/>
              <a:t>()).</a:t>
            </a:r>
            <a:r>
              <a:rPr lang="en-US" sz="1400" dirty="0" err="1"/>
              <a:t>getBytes</a:t>
            </a:r>
            <a:r>
              <a:rPr lang="en-US" sz="1400" dirty="0"/>
              <a:t>("utf-8"), timestamp)));</a:t>
            </a:r>
          </a:p>
          <a:p>
            <a:r>
              <a:rPr lang="en-US" sz="1400" dirty="0"/>
              <a:t>            </a:t>
            </a:r>
          </a:p>
          <a:p>
            <a:r>
              <a:rPr lang="en-US" sz="1400" dirty="0"/>
              <a:t>      column = </a:t>
            </a:r>
            <a:r>
              <a:rPr lang="en-US" sz="1400" b="1" dirty="0"/>
              <a:t>new</a:t>
            </a:r>
            <a:r>
              <a:rPr lang="en-US" sz="1400" dirty="0"/>
              <a:t> </a:t>
            </a:r>
            <a:r>
              <a:rPr lang="en-US" sz="1400" dirty="0" err="1"/>
              <a:t>ColumnOrSuperColumn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columns.add</a:t>
            </a:r>
            <a:r>
              <a:rPr lang="en-US" sz="1400" dirty="0"/>
              <a:t>(</a:t>
            </a:r>
            <a:r>
              <a:rPr lang="en-US" sz="1400" dirty="0" err="1"/>
              <a:t>column.setColumn</a:t>
            </a:r>
            <a:r>
              <a:rPr lang="en-US" sz="1400" dirty="0"/>
              <a:t>(</a:t>
            </a:r>
            <a:r>
              <a:rPr lang="en-US" sz="1400" b="1" dirty="0"/>
              <a:t>new</a:t>
            </a:r>
            <a:r>
              <a:rPr lang="en-US" sz="1400" dirty="0"/>
              <a:t> Column("</a:t>
            </a:r>
            <a:r>
              <a:rPr lang="en-US" sz="1400" dirty="0" err="1"/>
              <a:t>inventoryType</a:t>
            </a:r>
            <a:r>
              <a:rPr lang="en-US" sz="1400" dirty="0"/>
              <a:t>".</a:t>
            </a:r>
            <a:r>
              <a:rPr lang="en-US" sz="1400" dirty="0" err="1"/>
              <a:t>getBytes</a:t>
            </a:r>
            <a:r>
              <a:rPr lang="en-US" sz="1400" dirty="0"/>
              <a:t>("utf-8"), </a:t>
            </a:r>
            <a:r>
              <a:rPr lang="en-US" sz="1400" dirty="0" err="1"/>
              <a:t>inventoryItem.getInventoryType</a:t>
            </a:r>
            <a:r>
              <a:rPr lang="en-US" sz="1400" dirty="0"/>
              <a:t>().</a:t>
            </a:r>
            <a:r>
              <a:rPr lang="en-US" sz="1400" dirty="0" err="1"/>
              <a:t>getBytes</a:t>
            </a:r>
            <a:r>
              <a:rPr lang="en-US" sz="1400" dirty="0"/>
              <a:t>("utf-8"), timestamp)));</a:t>
            </a:r>
          </a:p>
          <a:p>
            <a:r>
              <a:rPr lang="en-US" sz="1400" dirty="0"/>
              <a:t>            ….                         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data.put</a:t>
            </a:r>
            <a:r>
              <a:rPr lang="en-US" sz="1400" dirty="0"/>
              <a:t>(</a:t>
            </a:r>
            <a:r>
              <a:rPr lang="en-US" sz="1400" dirty="0" err="1"/>
              <a:t>inventoryItem.getInventoryType</a:t>
            </a:r>
            <a:r>
              <a:rPr lang="en-US" sz="1400" dirty="0"/>
              <a:t>(), columns);   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cassandraClient.getCassandra</a:t>
            </a:r>
            <a:r>
              <a:rPr lang="en-US" sz="1400" dirty="0"/>
              <a:t>().</a:t>
            </a:r>
            <a:r>
              <a:rPr lang="en-US" sz="1400" dirty="0" err="1"/>
              <a:t>batch_insert</a:t>
            </a:r>
            <a:r>
              <a:rPr lang="en-US" sz="1400" dirty="0"/>
              <a:t>(</a:t>
            </a:r>
            <a:r>
              <a:rPr lang="en-US" sz="1400" dirty="0" err="1"/>
              <a:t>getKeyspace</a:t>
            </a:r>
            <a:r>
              <a:rPr lang="en-US" sz="1400" dirty="0"/>
              <a:t>(), </a:t>
            </a:r>
            <a:r>
              <a:rPr lang="en-US" sz="1400" dirty="0" err="1"/>
              <a:t>Long.toString</a:t>
            </a:r>
            <a:r>
              <a:rPr lang="en-US" sz="1400" dirty="0"/>
              <a:t>(</a:t>
            </a:r>
            <a:r>
              <a:rPr lang="en-US" sz="1400" dirty="0" err="1"/>
              <a:t>inventoryItem.getInventoryItemId</a:t>
            </a:r>
            <a:r>
              <a:rPr lang="en-US" sz="1400" dirty="0"/>
              <a:t>()), data, </a:t>
            </a:r>
            <a:r>
              <a:rPr lang="en-US" sz="1400" dirty="0" err="1"/>
              <a:t>ConsistencyLevel.ANY</a:t>
            </a:r>
            <a:r>
              <a:rPr lang="en-US" sz="1400" dirty="0"/>
              <a:t>);</a:t>
            </a:r>
          </a:p>
          <a:p>
            <a:r>
              <a:rPr lang="en-US" sz="1400" dirty="0"/>
              <a:t>} </a:t>
            </a:r>
            <a:r>
              <a:rPr lang="en-US" sz="1400" b="1" dirty="0"/>
              <a:t>catch</a:t>
            </a:r>
            <a:r>
              <a:rPr lang="en-US" sz="1400" dirty="0"/>
              <a:t> (Exception exception) {</a:t>
            </a:r>
          </a:p>
          <a:p>
            <a:r>
              <a:rPr lang="en-US" sz="1400" dirty="0"/>
              <a:t>    …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9090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Statistics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Facebook Search</a:t>
            </a:r>
          </a:p>
          <a:p>
            <a:r>
              <a:rPr lang="en-US" sz="2400"/>
              <a:t>MySQL &gt; 50 GB Data</a:t>
            </a:r>
          </a:p>
          <a:p>
            <a:pPr lvl="1"/>
            <a:r>
              <a:rPr lang="en-US" sz="2200"/>
              <a:t>Writes Average : ~300 ms</a:t>
            </a:r>
          </a:p>
          <a:p>
            <a:pPr lvl="1"/>
            <a:r>
              <a:rPr lang="en-US" sz="2200"/>
              <a:t>Reads Average : ~350 ms</a:t>
            </a:r>
          </a:p>
          <a:p>
            <a:r>
              <a:rPr lang="en-US" sz="2400"/>
              <a:t>Rewritten with Cassandra &gt; 50 GB Data</a:t>
            </a:r>
          </a:p>
          <a:p>
            <a:pPr lvl="1"/>
            <a:r>
              <a:rPr lang="en-US" sz="2200"/>
              <a:t>Writes Average : 0.12 ms</a:t>
            </a:r>
          </a:p>
          <a:p>
            <a:pPr lvl="1"/>
            <a:r>
              <a:rPr lang="en-US" sz="2200"/>
              <a:t>Reads Average : 15 ms</a:t>
            </a:r>
          </a:p>
        </p:txBody>
      </p:sp>
    </p:spTree>
    <p:extLst>
      <p:ext uri="{BB962C8B-B14F-4D97-AF65-F5344CB8AC3E}">
        <p14:creationId xmlns:p14="http://schemas.microsoft.com/office/powerpoint/2010/main" val="25735263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things to think about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Ruby on Rails and Grails have ORM baked in.  Would have to build your own ORM framework to work with NoSQL.</a:t>
            </a:r>
          </a:p>
          <a:p>
            <a:pPr lvl="1"/>
            <a:r>
              <a:rPr lang="en-US" sz="2200"/>
              <a:t>Some plugins exist.</a:t>
            </a:r>
          </a:p>
          <a:p>
            <a:r>
              <a:rPr lang="en-US" sz="2400"/>
              <a:t>Same would go for Java/C#, no Hibernate-like framework.</a:t>
            </a:r>
          </a:p>
          <a:p>
            <a:pPr lvl="1"/>
            <a:r>
              <a:rPr lang="en-US" sz="2200"/>
              <a:t>A simple JDO framework does exist.</a:t>
            </a:r>
          </a:p>
          <a:p>
            <a:r>
              <a:rPr lang="en-US" sz="2400"/>
              <a:t>Support for basic languages like Ruby.</a:t>
            </a:r>
          </a:p>
        </p:txBody>
      </p:sp>
    </p:spTree>
    <p:extLst>
      <p:ext uri="{BB962C8B-B14F-4D97-AF65-F5344CB8AC3E}">
        <p14:creationId xmlns:p14="http://schemas.microsoft.com/office/powerpoint/2010/main" val="9304668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things to think about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Troubleshooting performance problems</a:t>
            </a:r>
          </a:p>
          <a:p>
            <a:r>
              <a:rPr lang="en-US" sz="2400" dirty="0"/>
              <a:t>Concurrency on non-key accesses</a:t>
            </a:r>
          </a:p>
          <a:p>
            <a:r>
              <a:rPr lang="en-US" sz="2400" dirty="0"/>
              <a:t>Are the replicas working?</a:t>
            </a:r>
          </a:p>
        </p:txBody>
      </p:sp>
    </p:spTree>
    <p:extLst>
      <p:ext uri="{BB962C8B-B14F-4D97-AF65-F5344CB8AC3E}">
        <p14:creationId xmlns:p14="http://schemas.microsoft.com/office/powerpoint/2010/main" val="10692424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forget about the DBA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7693025" cy="5410200"/>
          </a:xfrm>
        </p:spPr>
        <p:txBody>
          <a:bodyPr/>
          <a:lstStyle/>
          <a:p>
            <a:r>
              <a:rPr lang="en-US" sz="2400" dirty="0"/>
              <a:t>It does not matter if the data is deployed on a </a:t>
            </a:r>
            <a:r>
              <a:rPr lang="en-US" sz="2400" dirty="0" err="1"/>
              <a:t>NoSQL</a:t>
            </a:r>
            <a:r>
              <a:rPr lang="en-US" sz="2400" dirty="0"/>
              <a:t> platform instead of an RDBMS.</a:t>
            </a:r>
          </a:p>
          <a:p>
            <a:r>
              <a:rPr lang="en-US" sz="2400" dirty="0"/>
              <a:t>Still need to address:</a:t>
            </a:r>
          </a:p>
          <a:p>
            <a:pPr lvl="1"/>
            <a:r>
              <a:rPr lang="en-US" sz="2200" dirty="0"/>
              <a:t>Backups &amp; recovery </a:t>
            </a:r>
          </a:p>
          <a:p>
            <a:pPr lvl="1"/>
            <a:r>
              <a:rPr lang="en-US" sz="2200" dirty="0"/>
              <a:t>Capacity planning</a:t>
            </a:r>
          </a:p>
          <a:p>
            <a:pPr lvl="1"/>
            <a:r>
              <a:rPr lang="en-US" sz="2200" dirty="0"/>
              <a:t>Performance monitoring</a:t>
            </a:r>
          </a:p>
          <a:p>
            <a:pPr lvl="1"/>
            <a:r>
              <a:rPr lang="en-US" sz="2200" dirty="0"/>
              <a:t>Data integration</a:t>
            </a:r>
          </a:p>
          <a:p>
            <a:pPr lvl="1"/>
            <a:r>
              <a:rPr lang="en-US" sz="2200" dirty="0"/>
              <a:t>Tuning &amp; optimization</a:t>
            </a:r>
          </a:p>
          <a:p>
            <a:r>
              <a:rPr lang="en-US" sz="2400" dirty="0"/>
              <a:t>What happens when things don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t work as expected and nodes are out of sync or you have a data corruption occurring at 2am?</a:t>
            </a:r>
          </a:p>
          <a:p>
            <a:r>
              <a:rPr lang="en-US" sz="2400" dirty="0"/>
              <a:t>Who you </a:t>
            </a:r>
            <a:r>
              <a:rPr lang="en-US" sz="2400" dirty="0" err="1"/>
              <a:t>gonna</a:t>
            </a:r>
            <a:r>
              <a:rPr lang="en-US" sz="2400" dirty="0"/>
              <a:t> call?</a:t>
            </a:r>
          </a:p>
          <a:p>
            <a:pPr lvl="1"/>
            <a:r>
              <a:rPr lang="en-US" sz="2200" dirty="0"/>
              <a:t>DBA and </a:t>
            </a:r>
            <a:r>
              <a:rPr lang="en-US" sz="2200" dirty="0" err="1"/>
              <a:t>SysAdmin</a:t>
            </a:r>
            <a:r>
              <a:rPr lang="en-US" sz="2200" dirty="0"/>
              <a:t> need to be on board</a:t>
            </a:r>
          </a:p>
        </p:txBody>
      </p:sp>
    </p:spTree>
    <p:extLst>
      <p:ext uri="{BB962C8B-B14F-4D97-AF65-F5344CB8AC3E}">
        <p14:creationId xmlns:p14="http://schemas.microsoft.com/office/powerpoint/2010/main" val="6459123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would I use it?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31839" y="1305768"/>
            <a:ext cx="8610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For most of you, you may be working in corporate IT and a LinkedIn or Twitter is not in our future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Where would I use a </a:t>
            </a:r>
            <a:r>
              <a:rPr lang="en-US" sz="2400" dirty="0" err="1"/>
              <a:t>NoSQL</a:t>
            </a:r>
            <a:r>
              <a:rPr lang="en-US" sz="2400" dirty="0"/>
              <a:t> database?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Do you have somewhere a large set of uncontrolled, unstructured, data that you are trying to fit into a RDBMS?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Log Analysis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Social Networking Feeds (many firms hooked in through Facebook or Twitter)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External feeds from partners (EAI)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Data that is not easily analyzed in a RDBMS such as time-based data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Large data feeds that need to be massaged before entry into an RDBMS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7173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the World, Part 1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Relational Databases – mainstay of business</a:t>
            </a:r>
          </a:p>
          <a:p>
            <a:r>
              <a:rPr lang="en-US" sz="2400"/>
              <a:t>Web-based applications caused spikes</a:t>
            </a:r>
          </a:p>
          <a:p>
            <a:pPr lvl="1"/>
            <a:r>
              <a:rPr lang="en-US" sz="2200"/>
              <a:t>Especially true for public-facing e-Commerce sites</a:t>
            </a:r>
          </a:p>
          <a:p>
            <a:r>
              <a:rPr lang="en-US" sz="2400"/>
              <a:t>Developers begin to front RDBMS with memcache or integrate other caching mechanisms within the application (ie. Ehcache)</a:t>
            </a:r>
          </a:p>
        </p:txBody>
      </p:sp>
    </p:spTree>
    <p:extLst>
      <p:ext uri="{BB962C8B-B14F-4D97-AF65-F5344CB8AC3E}">
        <p14:creationId xmlns:p14="http://schemas.microsoft.com/office/powerpoint/2010/main" val="13859157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Leading users of NoSQL datastores are social networking sites such as Twitter, Facebook, LinkedIn, and Digg.</a:t>
            </a:r>
          </a:p>
          <a:p>
            <a:r>
              <a:rPr lang="en-US" sz="2400"/>
              <a:t>To implement a single feature in Cassandra, Digg has a dataset that is 3 terabytes and 76 billion columns.</a:t>
            </a:r>
          </a:p>
          <a:p>
            <a:r>
              <a:rPr lang="en-US" sz="2400"/>
              <a:t>Not every problem is a nail and not every solution is a hammer.</a:t>
            </a:r>
          </a:p>
        </p:txBody>
      </p:sp>
    </p:spTree>
    <p:extLst>
      <p:ext uri="{BB962C8B-B14F-4D97-AF65-F5344CB8AC3E}">
        <p14:creationId xmlns:p14="http://schemas.microsoft.com/office/powerpoint/2010/main" val="13043773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pic>
        <p:nvPicPr>
          <p:cNvPr id="57348" name="Picture 4" descr="BD06663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4495800" cy="38989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526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Cassandra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http://cassandra.apache.org</a:t>
            </a:r>
          </a:p>
          <a:p>
            <a:pPr>
              <a:lnSpc>
                <a:spcPct val="90000"/>
              </a:lnSpc>
            </a:pPr>
            <a:r>
              <a:rPr lang="en-US" sz="2400"/>
              <a:t>Hector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http://wiki.github.com/rantav/hector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http://prettyprint.me</a:t>
            </a:r>
          </a:p>
          <a:p>
            <a:pPr>
              <a:lnSpc>
                <a:spcPct val="90000"/>
              </a:lnSpc>
            </a:pPr>
            <a:r>
              <a:rPr lang="en-US" sz="2400"/>
              <a:t>NoSQL News websites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http://nosql.mypopescu.com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http://www.nosqldatabases.com</a:t>
            </a:r>
          </a:p>
          <a:p>
            <a:pPr>
              <a:lnSpc>
                <a:spcPct val="90000"/>
              </a:lnSpc>
            </a:pPr>
            <a:r>
              <a:rPr lang="en-US" sz="2400"/>
              <a:t>High Scalability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http://highscalability.com</a:t>
            </a:r>
          </a:p>
          <a:p>
            <a:pPr>
              <a:lnSpc>
                <a:spcPct val="90000"/>
              </a:lnSpc>
            </a:pPr>
            <a:r>
              <a:rPr lang="en-US" sz="2400"/>
              <a:t>Video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http://www.infoq.com/presentations/Project-Voldemort-at-Gilt-Groupe</a:t>
            </a:r>
          </a:p>
        </p:txBody>
      </p:sp>
    </p:spTree>
    <p:extLst>
      <p:ext uri="{BB962C8B-B14F-4D97-AF65-F5344CB8AC3E}">
        <p14:creationId xmlns:p14="http://schemas.microsoft.com/office/powerpoint/2010/main" val="41352579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number of slides adapted from:</a:t>
            </a:r>
          </a:p>
          <a:p>
            <a:r>
              <a:rPr lang="en-US" dirty="0">
                <a:hlinkClick r:id="rId2"/>
              </a:rPr>
              <a:t>https://www.intertech.com/resource/usergroup/NoSQL.ppt</a:t>
            </a:r>
            <a:endParaRPr lang="en-US" dirty="0"/>
          </a:p>
          <a:p>
            <a:pPr lvl="1"/>
            <a:r>
              <a:rPr lang="en-US" dirty="0"/>
              <a:t>Perry Hoekstra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https://www.cse.iitb.ac.in/infolab/Data/Courses/CS631/NoSQLDatabases.ppt</a:t>
            </a:r>
            <a:endParaRPr lang="en-US" dirty="0"/>
          </a:p>
          <a:p>
            <a:pPr lvl="1"/>
            <a:r>
              <a:rPr lang="en-US" dirty="0"/>
              <a:t>S. </a:t>
            </a:r>
            <a:r>
              <a:rPr lang="en-US" dirty="0" err="1"/>
              <a:t>Sudarshan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3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Up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Issues with scaling up when the dataset is just too big</a:t>
            </a:r>
          </a:p>
          <a:p>
            <a:r>
              <a:rPr lang="en-US" sz="2400"/>
              <a:t>RDBMS were not designed to be distributed</a:t>
            </a:r>
          </a:p>
          <a:p>
            <a:r>
              <a:rPr lang="en-US" sz="2400"/>
              <a:t>Began to look at multi-node database solutions</a:t>
            </a:r>
          </a:p>
          <a:p>
            <a:r>
              <a:rPr lang="en-US" sz="2400"/>
              <a:t>Known as </a:t>
            </a:r>
            <a:r>
              <a:rPr lang="ja-JP" altLang="en-US" sz="2400">
                <a:latin typeface="Arial"/>
              </a:rPr>
              <a:t>‘</a:t>
            </a:r>
            <a:r>
              <a:rPr lang="en-US" sz="2400"/>
              <a:t>scaling out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 or </a:t>
            </a:r>
            <a:r>
              <a:rPr lang="ja-JP" altLang="en-US" sz="2400">
                <a:latin typeface="Arial"/>
              </a:rPr>
              <a:t>‘</a:t>
            </a:r>
            <a:r>
              <a:rPr lang="en-US" sz="2400"/>
              <a:t>horizontal scaling</a:t>
            </a:r>
            <a:r>
              <a:rPr lang="ja-JP" altLang="en-US" sz="2400">
                <a:latin typeface="Arial"/>
              </a:rPr>
              <a:t>’</a:t>
            </a:r>
            <a:endParaRPr lang="en-US" sz="2400"/>
          </a:p>
          <a:p>
            <a:r>
              <a:rPr lang="en-US" sz="2400"/>
              <a:t>Different approaches include:</a:t>
            </a:r>
          </a:p>
          <a:p>
            <a:pPr lvl="1"/>
            <a:r>
              <a:rPr lang="en-US" sz="2200"/>
              <a:t>Master-slave</a:t>
            </a:r>
          </a:p>
          <a:p>
            <a:pPr lvl="1"/>
            <a:r>
              <a:rPr lang="en-US" sz="2200"/>
              <a:t>Sharding</a:t>
            </a:r>
          </a:p>
          <a:p>
            <a:pPr>
              <a:buFont typeface="Webdings" charset="0"/>
              <a:buNone/>
            </a:pPr>
            <a:endParaRPr lang="en-US" sz="2400"/>
          </a:p>
          <a:p>
            <a:pPr>
              <a:buFont typeface="Webdings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512763" y="333375"/>
            <a:ext cx="811847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4200">
                <a:solidFill>
                  <a:srgbClr val="006633"/>
                </a:solidFill>
                <a:latin typeface="Garamond" charset="0"/>
              </a:rPr>
              <a:t>Parallel Databases and Data Stores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8012" cy="4529137"/>
          </a:xfrm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/>
              <a:t>Web-based applications have huge demands on data storage volume and transaction rate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/>
              <a:t>Scalability </a:t>
            </a:r>
            <a:r>
              <a:rPr lang="en-US" sz="2400" dirty="0"/>
              <a:t>of application servers is easy, but what about the database?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Approach 1: </a:t>
            </a:r>
            <a:r>
              <a:rPr lang="en-US" sz="2400" dirty="0" err="1"/>
              <a:t>memcache</a:t>
            </a:r>
            <a:r>
              <a:rPr lang="en-US" sz="2400" dirty="0"/>
              <a:t> or other caching mechanisms to reduce database access</a:t>
            </a:r>
          </a:p>
          <a:p>
            <a:pPr marL="668338" lvl="1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/>
              <a:t>Limited in scalability</a:t>
            </a:r>
          </a:p>
          <a:p>
            <a:pPr marL="341313" indent="-341313" eaLnBrk="1" hangingPunct="1">
              <a:spcBef>
                <a:spcPts val="7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Approach 2: Use existing parallel databases </a:t>
            </a:r>
          </a:p>
          <a:p>
            <a:pPr marL="741363" lvl="1" indent="-341313" eaLnBrk="1" hangingPunct="1">
              <a:spcBef>
                <a:spcPts val="7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000" dirty="0"/>
              <a:t>Expensive, and most parallel databases were designed for decision support not OLTP</a:t>
            </a:r>
          </a:p>
          <a:p>
            <a:pPr marL="341313" indent="-341313" eaLnBrk="1" hangingPunct="1">
              <a:spcBef>
                <a:spcPts val="775"/>
              </a:spcBef>
              <a:buClr>
                <a:srgbClr val="CC9900"/>
              </a:buClr>
              <a:buSzPct val="65000"/>
              <a:buFont typeface="Wingdings" charset="0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Approach 3: Build parallel stores with databases underneath</a:t>
            </a:r>
          </a:p>
          <a:p>
            <a:pPr marL="268288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charset="0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813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1153</TotalTime>
  <Words>5116</Words>
  <Application>Microsoft Macintosh PowerPoint</Application>
  <PresentationFormat>On-screen Show (4:3)</PresentationFormat>
  <Paragraphs>756</Paragraphs>
  <Slides>73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6" baseType="lpstr">
      <vt:lpstr>ＭＳ 明朝</vt:lpstr>
      <vt:lpstr>ＭＳ Ｐゴシック</vt:lpstr>
      <vt:lpstr>Arial</vt:lpstr>
      <vt:lpstr>Arial-BoldItalicMT</vt:lpstr>
      <vt:lpstr>Calibri</vt:lpstr>
      <vt:lpstr>Cambria</vt:lpstr>
      <vt:lpstr>Garamond</vt:lpstr>
      <vt:lpstr>Times New Roman</vt:lpstr>
      <vt:lpstr>Verdana</vt:lpstr>
      <vt:lpstr>Webdings</vt:lpstr>
      <vt:lpstr>Wingdings</vt:lpstr>
      <vt:lpstr>Adjacency</vt:lpstr>
      <vt:lpstr>Visio</vt:lpstr>
      <vt:lpstr>NoSQL</vt:lpstr>
      <vt:lpstr>Outline for today</vt:lpstr>
      <vt:lpstr>Why this topic?</vt:lpstr>
      <vt:lpstr>Taxonomy of NoSQL</vt:lpstr>
      <vt:lpstr>Typical NoSQL architecture</vt:lpstr>
      <vt:lpstr>PowerPoint Presentation</vt:lpstr>
      <vt:lpstr>History of the World, Part 1</vt:lpstr>
      <vt:lpstr>Scaling Up</vt:lpstr>
      <vt:lpstr>PowerPoint Presentation</vt:lpstr>
      <vt:lpstr>Scaling RDBMS – Master/Slave</vt:lpstr>
      <vt:lpstr>Scaling RDBMS - Sharding</vt:lpstr>
      <vt:lpstr>Parallel Key-Value Data Stores</vt:lpstr>
      <vt:lpstr>What is NoSQL?</vt:lpstr>
      <vt:lpstr>NoSQL</vt:lpstr>
      <vt:lpstr>Typical NoSQL API</vt:lpstr>
      <vt:lpstr>Flexible Data Model</vt:lpstr>
      <vt:lpstr>PowerPoint Presentation</vt:lpstr>
      <vt:lpstr>Characteristics of NoSQL Databases</vt:lpstr>
      <vt:lpstr>1. Distributed Computing</vt:lpstr>
      <vt:lpstr>2. Data Model</vt:lpstr>
      <vt:lpstr>RDBMS vs. Doc Store</vt:lpstr>
      <vt:lpstr>3. Transactions (weak)</vt:lpstr>
      <vt:lpstr>Partitioning</vt:lpstr>
      <vt:lpstr>4. BASE (vs. ACID)</vt:lpstr>
      <vt:lpstr>Characteristics of BASE Datastores</vt:lpstr>
      <vt:lpstr>Data Consistency</vt:lpstr>
      <vt:lpstr>PowerPoint Presentation</vt:lpstr>
      <vt:lpstr>Theory of NOSQL: CAP</vt:lpstr>
      <vt:lpstr>CAP Theorem 1/2 </vt:lpstr>
      <vt:lpstr>CAP Theorem 2/2 </vt:lpstr>
      <vt:lpstr>PowerPoint Presentation</vt:lpstr>
      <vt:lpstr>PowerPoint Presentation</vt:lpstr>
      <vt:lpstr>CAP theorem for NoSQL</vt:lpstr>
      <vt:lpstr>5. Query Language</vt:lpstr>
      <vt:lpstr>7. Low Cost</vt:lpstr>
      <vt:lpstr>Sharding of data</vt:lpstr>
      <vt:lpstr>Replica Sets</vt:lpstr>
      <vt:lpstr>How does NoSQL vary from  RDBMS?</vt:lpstr>
      <vt:lpstr>Benefits of NoSQL</vt:lpstr>
      <vt:lpstr>Benefits of NoSQL</vt:lpstr>
      <vt:lpstr>Drawbacks of NoSQL</vt:lpstr>
      <vt:lpstr>Drawbacks of NoSQL</vt:lpstr>
      <vt:lpstr>RDB ACID to NoSQL BASE</vt:lpstr>
      <vt:lpstr>PowerPoint Presentation</vt:lpstr>
      <vt:lpstr>Further Reading</vt:lpstr>
      <vt:lpstr>Cassandra</vt:lpstr>
      <vt:lpstr>Thrift</vt:lpstr>
      <vt:lpstr>Data Model</vt:lpstr>
      <vt:lpstr>Data Model Continued</vt:lpstr>
      <vt:lpstr>Searching</vt:lpstr>
      <vt:lpstr>Typical NoSQL API</vt:lpstr>
      <vt:lpstr>Cassandra and Consistency</vt:lpstr>
      <vt:lpstr>Cassandra and Consistency</vt:lpstr>
      <vt:lpstr>Consistent Hashing</vt:lpstr>
      <vt:lpstr>Domain Model</vt:lpstr>
      <vt:lpstr>Data Model</vt:lpstr>
      <vt:lpstr>Data Model Continued</vt:lpstr>
      <vt:lpstr>Data Model Continued</vt:lpstr>
      <vt:lpstr>Hector</vt:lpstr>
      <vt:lpstr>Hector and JMX</vt:lpstr>
      <vt:lpstr>Code Examples: Tomcat Configuration</vt:lpstr>
      <vt:lpstr>Code Examples: Spring Configuration</vt:lpstr>
      <vt:lpstr>Code Examples: Cassandra Get Operation</vt:lpstr>
      <vt:lpstr>Code Examples: Cassandra Update Operation</vt:lpstr>
      <vt:lpstr>Some Statistics</vt:lpstr>
      <vt:lpstr>Some things to think about</vt:lpstr>
      <vt:lpstr>Some more things to think about</vt:lpstr>
      <vt:lpstr>Don’t forget about the DBA</vt:lpstr>
      <vt:lpstr>Where would I use it?</vt:lpstr>
      <vt:lpstr>Summary</vt:lpstr>
      <vt:lpstr>Questions</vt:lpstr>
      <vt:lpstr>Resources</vt:lpstr>
      <vt:lpstr>References</vt:lpstr>
    </vt:vector>
  </TitlesOfParts>
  <Company>The Pennsylvania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Prasenjit Mitra</dc:creator>
  <cp:lastModifiedBy>Rigas, Marc L</cp:lastModifiedBy>
  <cp:revision>14</cp:revision>
  <dcterms:created xsi:type="dcterms:W3CDTF">2016-09-14T19:48:35Z</dcterms:created>
  <dcterms:modified xsi:type="dcterms:W3CDTF">2018-09-04T01:40:51Z</dcterms:modified>
</cp:coreProperties>
</file>