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9" r:id="rId3"/>
    <p:sldId id="331" r:id="rId4"/>
    <p:sldId id="360" r:id="rId5"/>
    <p:sldId id="257" r:id="rId6"/>
    <p:sldId id="332" r:id="rId7"/>
    <p:sldId id="351" r:id="rId8"/>
    <p:sldId id="357" r:id="rId9"/>
    <p:sldId id="333" r:id="rId10"/>
    <p:sldId id="361" r:id="rId11"/>
    <p:sldId id="358" r:id="rId12"/>
    <p:sldId id="334" r:id="rId13"/>
    <p:sldId id="335" r:id="rId14"/>
    <p:sldId id="336" r:id="rId15"/>
    <p:sldId id="338" r:id="rId16"/>
    <p:sldId id="337" r:id="rId17"/>
    <p:sldId id="33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48" autoAdjust="0"/>
  </p:normalViewPr>
  <p:slideViewPr>
    <p:cSldViewPr snapToGrid="0" snapToObjects="1">
      <p:cViewPr varScale="1">
        <p:scale>
          <a:sx n="130" d="100"/>
          <a:sy n="130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F3B91-F85D-B248-9AF5-1909BBFA2DC5}" type="datetimeFigureOut">
              <a:rPr lang="en-US" smtClean="0"/>
              <a:pPr/>
              <a:t>12-11-22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4EF4E-CA93-ED4F-BF08-65F125D95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7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1E128-8506-7C43-ABAC-0B919FE47743}" type="datetimeFigureOut">
              <a:rPr lang="en-US" smtClean="0"/>
              <a:pPr/>
              <a:t>12-11-22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00D86-F039-EC42-8630-CEEC8B777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use “insert slide number” under “Footer”, that text box only displays the slide number, not the total number of slides. So I use a new textbox for the slide number in </a:t>
            </a:r>
            <a:r>
              <a:rPr lang="en-US" baseline="0" smtClean="0"/>
              <a:t>the master.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 vector = black.</a:t>
            </a:r>
            <a:r>
              <a:rPr lang="en-US" baseline="0" dirty="0" smtClean="0"/>
              <a:t> points in direction of red class. Add weight vector to </a:t>
            </a:r>
            <a:r>
              <a:rPr lang="en-US" baseline="0" dirty="0" err="1" smtClean="0"/>
              <a:t>misclssified</a:t>
            </a:r>
            <a:r>
              <a:rPr lang="en-US" baseline="0" dirty="0" smtClean="0"/>
              <a:t> feature vector to get new weight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6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least k points</a:t>
            </a:r>
            <a:r>
              <a:rPr lang="en-US" baseline="0" dirty="0" smtClean="0"/>
              <a:t> in sphere.</a:t>
            </a:r>
          </a:p>
          <a:p>
            <a:r>
              <a:rPr lang="en-US" baseline="0" dirty="0" smtClean="0"/>
              <a:t>Legend:</a:t>
            </a:r>
          </a:p>
          <a:p>
            <a:r>
              <a:rPr lang="en-US" baseline="0" dirty="0" smtClean="0"/>
              <a:t>Green circle = test case.</a:t>
            </a:r>
          </a:p>
          <a:p>
            <a:r>
              <a:rPr lang="en-US" baseline="0" dirty="0" smtClean="0"/>
              <a:t>Solid circle: k = 3</a:t>
            </a:r>
          </a:p>
          <a:p>
            <a:r>
              <a:rPr lang="en-US" baseline="0" dirty="0" smtClean="0"/>
              <a:t>Dashed circle: k =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overfitting</a:t>
            </a:r>
            <a:r>
              <a:rPr lang="en-US" dirty="0" smtClean="0"/>
              <a:t> and </a:t>
            </a:r>
            <a:r>
              <a:rPr lang="en-US" dirty="0" err="1" smtClean="0"/>
              <a:t>underfitting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Overfitting</a:t>
            </a:r>
            <a:r>
              <a:rPr lang="en-US" dirty="0" smtClean="0"/>
              <a:t>: k too small, fits neighborhood too much.</a:t>
            </a:r>
          </a:p>
          <a:p>
            <a:r>
              <a:rPr lang="en-US" dirty="0" err="1" smtClean="0"/>
              <a:t>Underfitting</a:t>
            </a:r>
            <a:r>
              <a:rPr lang="en-US" dirty="0" smtClean="0"/>
              <a:t>:</a:t>
            </a:r>
            <a:r>
              <a:rPr lang="en-US" baseline="0" dirty="0" smtClean="0"/>
              <a:t> k too large, doesn’t generalize enough. In extreme case, k = N -&gt; prior class label.</a:t>
            </a:r>
          </a:p>
          <a:p>
            <a:r>
              <a:rPr lang="en-US" baseline="0" dirty="0" smtClean="0"/>
              <a:t>black region: classified as nuclear explosion by nearest neighbor method.</a:t>
            </a:r>
          </a:p>
          <a:p>
            <a:r>
              <a:rPr lang="en-US" baseline="0" dirty="0" err="1" smtClean="0"/>
              <a:t>Overfits</a:t>
            </a:r>
            <a:r>
              <a:rPr lang="en-US" baseline="0" dirty="0" smtClean="0"/>
              <a:t> outlier at x2 = 6.</a:t>
            </a:r>
          </a:p>
          <a:p>
            <a:r>
              <a:rPr lang="en-US" dirty="0" smtClean="0"/>
              <a:t>Events</a:t>
            </a:r>
            <a:r>
              <a:rPr lang="en-US" baseline="0" dirty="0" smtClean="0"/>
              <a:t> in Asia and Middle East between 1982 and 1990.</a:t>
            </a:r>
          </a:p>
          <a:p>
            <a:r>
              <a:rPr lang="en-US" baseline="0" dirty="0" smtClean="0"/>
              <a:t>white = earthquake, black = nuclear explosion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k-d trees: generalized</a:t>
            </a:r>
            <a:r>
              <a:rPr lang="en-US" baseline="0" dirty="0" smtClean="0"/>
              <a:t> binary trees.</a:t>
            </a:r>
          </a:p>
          <a:p>
            <a:r>
              <a:rPr lang="en-US" baseline="0" dirty="0" smtClean="0"/>
              <a:t>Locality-sensitive hashing: like hashing, but similar points have similar hash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 looks at covariance between dimensions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Basically, it’s the term in the</a:t>
            </a:r>
            <a:r>
              <a:rPr lang="en-US" baseline="0" dirty="0" smtClean="0"/>
              <a:t> exponent of the Gaussian distribution (</a:t>
            </a:r>
            <a:r>
              <a:rPr lang="en-US" baseline="0" smtClean="0"/>
              <a:t>see Bishop).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grid</a:t>
            </a:r>
            <a:r>
              <a:rPr lang="en-US" baseline="0" dirty="0" smtClean="0"/>
              <a:t> cells of fixed side lengths  grows exponentially with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generalize well</a:t>
            </a:r>
            <a:r>
              <a:rPr lang="en-US" baseline="0" dirty="0" smtClean="0"/>
              <a:t> for noisy data (outliers).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2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Legend: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arrrow</a:t>
            </a:r>
            <a:r>
              <a:rPr lang="en-US" baseline="0" smtClean="0"/>
              <a:t> shows </a:t>
            </a:r>
            <a:r>
              <a:rPr lang="en-US" baseline="0" dirty="0" smtClean="0"/>
              <a:t>the negated gradient, indicating the direction that produces steepest descent along the error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0D86-F039-EC42-8630-CEEC8B777A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6DB8-04AA-4240-996E-59DA1A5AF79F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09E-C479-9F4D-8826-A7B34FBC6437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7797-894D-094B-8DA4-1DCA1D6ECA39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9A6C-B01C-DB46-89D4-B2BA0B2D4344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9F8-E4D8-114B-8F07-3AA0008FFB3C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618-E21F-2947-925A-22F69CABA2D9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3CC9-3584-6F42-B762-30707575C1AE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374-57D1-5049-ACC8-9BF0B3E4B53B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312D-7C96-C94B-9103-63CB9A70E392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4B11-FFCA-554F-9931-34760E6081B2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F87E-4874-DA4B-8746-F0F35855B10D}" type="datetime1">
              <a:rPr lang="en-US" smtClean="0"/>
              <a:pPr/>
              <a:t>12-11-22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898D379-3215-8949-9676-A9C60A9D3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CA" dirty="0" smtClean="0"/>
              <a:t>Click to edit Master text styles</a:t>
            </a:r>
          </a:p>
          <a:p>
            <a:pPr lvl="1" eaLnBrk="1" latinLnBrk="0" hangingPunct="1"/>
            <a:r>
              <a:rPr kumimoji="0" lang="en-CA" dirty="0" smtClean="0"/>
              <a:t>Second level</a:t>
            </a:r>
          </a:p>
          <a:p>
            <a:pPr lvl="2" eaLnBrk="1" latinLnBrk="0" hangingPunct="1"/>
            <a:r>
              <a:rPr kumimoji="0" lang="en-CA" dirty="0" smtClean="0"/>
              <a:t>Third level</a:t>
            </a:r>
          </a:p>
          <a:p>
            <a:pPr lvl="3" eaLnBrk="1" latinLnBrk="0" hangingPunct="1"/>
            <a:r>
              <a:rPr kumimoji="0" lang="en-CA" dirty="0" smtClean="0"/>
              <a:t>Fourth level</a:t>
            </a:r>
          </a:p>
          <a:p>
            <a:pPr lvl="4" eaLnBrk="1" latinLnBrk="0" hangingPunct="1"/>
            <a:r>
              <a:rPr kumimoji="0" lang="en-CA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242" y="61531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695AFE-B155-E942-BA5B-147280665042}" type="datetime1">
              <a:rPr lang="en-US" smtClean="0"/>
              <a:pPr/>
              <a:t>12-11-22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898D379-3215-8949-9676-A9C60A9D30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9191" y="6210300"/>
            <a:ext cx="91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214CE-A4BC-EA43-95DF-54C52CE624FD}" type="slidenum">
              <a:rPr lang="en-US" sz="1400" smtClean="0"/>
              <a:pPr/>
              <a:t>‹#›</a:t>
            </a:fld>
            <a:r>
              <a:rPr lang="en-US" sz="1400" dirty="0" smtClean="0"/>
              <a:t>/57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6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Oliver Schulte</a:t>
            </a:r>
          </a:p>
          <a:p>
            <a:r>
              <a:rPr lang="en-US" dirty="0" smtClean="0"/>
              <a:t>Machine Learning 726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Nonparametric Methods: Nearest 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Figure Bishop 1.21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459892"/>
          </a:xfrm>
        </p:spPr>
        <p:txBody>
          <a:bodyPr/>
          <a:lstStyle/>
          <a:p>
            <a:r>
              <a:rPr lang="en-US" dirty="0" smtClean="0"/>
              <a:t>Low dimension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good performance for nearest neighbor.</a:t>
            </a:r>
          </a:p>
          <a:p>
            <a:r>
              <a:rPr lang="en-US" dirty="0" smtClean="0"/>
              <a:t>As dataset grows, the nearest neighbors are near and carry similar labels.</a:t>
            </a:r>
          </a:p>
          <a:p>
            <a:r>
              <a:rPr lang="en-US" dirty="0" smtClean="0"/>
              <a:t>Curse of dimensionality: in high dimensions, almost all points are far away from each other. </a:t>
            </a:r>
            <a:endParaRPr lang="en-US" dirty="0"/>
          </a:p>
        </p:txBody>
      </p:sp>
      <p:pic>
        <p:nvPicPr>
          <p:cNvPr id="5" name="Picture 4" descr="Figure1.21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0" y="4781704"/>
            <a:ext cx="1544249" cy="471854"/>
          </a:xfrm>
          <a:prstGeom prst="rect">
            <a:avLst/>
          </a:prstGeom>
        </p:spPr>
      </p:pic>
      <p:pic>
        <p:nvPicPr>
          <p:cNvPr id="6" name="Picture 5" descr="Figure1-21b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3" y="4076854"/>
            <a:ext cx="1777023" cy="1881554"/>
          </a:xfrm>
          <a:prstGeom prst="rect">
            <a:avLst/>
          </a:prstGeom>
        </p:spPr>
      </p:pic>
      <p:pic>
        <p:nvPicPr>
          <p:cNvPr id="7" name="Picture 6" descr="Figure1-21c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76" y="3805115"/>
            <a:ext cx="2092569" cy="24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 Distribution in High Dimensions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3501292" cy="3573586"/>
          </a:xfrm>
        </p:spPr>
        <p:txBody>
          <a:bodyPr>
            <a:normAutofit/>
          </a:bodyPr>
          <a:lstStyle/>
          <a:p>
            <a:r>
              <a:rPr lang="en-US" dirty="0" smtClean="0"/>
              <a:t>How many points fall within the 1% outer edge of a unit hypercube?</a:t>
            </a:r>
          </a:p>
          <a:p>
            <a:r>
              <a:rPr lang="en-US" dirty="0" smtClean="0"/>
              <a:t>In one dimension, 2% (x &lt; 1%, x&gt; 99%).</a:t>
            </a:r>
          </a:p>
          <a:p>
            <a:r>
              <a:rPr lang="en-US" dirty="0" smtClean="0"/>
              <a:t>In 200 dimensions? Guess...</a:t>
            </a:r>
          </a:p>
          <a:p>
            <a:r>
              <a:rPr lang="en-US" dirty="0" smtClean="0"/>
              <a:t>Answer: 94%.</a:t>
            </a:r>
          </a:p>
        </p:txBody>
      </p:sp>
      <p:pic>
        <p:nvPicPr>
          <p:cNvPr id="5" name="Picture 4" descr="cur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92" y="1536211"/>
            <a:ext cx="3895926" cy="2723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692" y="5167923"/>
            <a:ext cx="4786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Similar question: to find 10 nearest neighbors, what is the length of </a:t>
            </a:r>
            <a:r>
              <a:rPr lang="en-US" sz="2800" dirty="0" smtClean="0"/>
              <a:t>the average </a:t>
            </a:r>
            <a:r>
              <a:rPr lang="en-US" sz="2800" dirty="0" err="1" smtClean="0"/>
              <a:t>neighbourhood</a:t>
            </a:r>
            <a:r>
              <a:rPr lang="en-US" sz="2800" dirty="0" smtClean="0"/>
              <a:t> </a:t>
            </a:r>
            <a:r>
              <a:rPr lang="en-US" sz="2800" dirty="0"/>
              <a:t>cube?</a:t>
            </a:r>
          </a:p>
          <a:p>
            <a:endParaRPr lang="en-US" sz="2800" dirty="0"/>
          </a:p>
        </p:txBody>
      </p:sp>
      <p:pic>
        <p:nvPicPr>
          <p:cNvPr id="7" name="Picture 6" descr="curs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79" y="4259384"/>
            <a:ext cx="3380154" cy="23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9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506132"/>
            <a:ext cx="6979138" cy="951973"/>
          </a:xfrm>
        </p:spPr>
        <p:txBody>
          <a:bodyPr>
            <a:normAutofit/>
          </a:bodyPr>
          <a:lstStyle/>
          <a:p>
            <a:r>
              <a:rPr lang="en-US" dirty="0" smtClean="0"/>
              <a:t>k-nearest neighbor regression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2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Regression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1"/>
            <a:ext cx="7321062" cy="1551354"/>
          </a:xfrm>
        </p:spPr>
        <p:txBody>
          <a:bodyPr>
            <a:normAutofit/>
          </a:bodyPr>
          <a:lstStyle/>
          <a:p>
            <a:r>
              <a:rPr lang="en-US" dirty="0" smtClean="0"/>
              <a:t>Basic Idea: To predict a target value </a:t>
            </a:r>
            <a:r>
              <a:rPr lang="en-US" i="1" dirty="0" smtClean="0"/>
              <a:t>y</a:t>
            </a:r>
            <a:r>
              <a:rPr lang="en-US" dirty="0" smtClean="0"/>
              <a:t> for data point </a:t>
            </a:r>
            <a:r>
              <a:rPr lang="en-US" b="1" dirty="0" smtClean="0"/>
              <a:t>x</a:t>
            </a:r>
            <a:r>
              <a:rPr lang="en-US" dirty="0" smtClean="0"/>
              <a:t>, apply interpolation/regression to the neighborhood of </a:t>
            </a:r>
            <a:r>
              <a:rPr lang="en-US" b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Simplest version: connect the dots.</a:t>
            </a:r>
            <a:endParaRPr lang="en-US" dirty="0"/>
          </a:p>
        </p:txBody>
      </p:sp>
      <p:pic>
        <p:nvPicPr>
          <p:cNvPr id="6" name="Picture 5" descr="nonpar-connec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08" y="2999155"/>
            <a:ext cx="4495800" cy="34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2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regression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266831" cy="4572000"/>
          </a:xfrm>
        </p:spPr>
        <p:txBody>
          <a:bodyPr/>
          <a:lstStyle/>
          <a:p>
            <a:r>
              <a:rPr lang="en-US" dirty="0" smtClean="0"/>
              <a:t>Connect the dots uses k = 2, fits a line.</a:t>
            </a:r>
          </a:p>
          <a:p>
            <a:r>
              <a:rPr lang="en-US" dirty="0" smtClean="0"/>
              <a:t>Ideas for k =5.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Fit a line using linear regression.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Predict the average target value of the </a:t>
            </a:r>
            <a:r>
              <a:rPr lang="en-US" i="1" dirty="0" smtClean="0"/>
              <a:t>k</a:t>
            </a:r>
            <a:r>
              <a:rPr lang="en-US" dirty="0" smtClean="0"/>
              <a:t> points.</a:t>
            </a:r>
            <a:endParaRPr lang="en-US" dirty="0"/>
          </a:p>
        </p:txBody>
      </p:sp>
      <p:pic>
        <p:nvPicPr>
          <p:cNvPr id="7" name="Picture 6" descr="nonpar-nnre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29241"/>
            <a:ext cx="3643651" cy="2546838"/>
          </a:xfrm>
          <a:prstGeom prst="rect">
            <a:avLst/>
          </a:prstGeom>
        </p:spPr>
      </p:pic>
      <p:pic>
        <p:nvPicPr>
          <p:cNvPr id="8" name="Picture 7" descr="nonpar-nnav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87" y="3911608"/>
            <a:ext cx="3442675" cy="240635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024923" y="2833077"/>
            <a:ext cx="752231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24923" y="4220308"/>
            <a:ext cx="851877" cy="625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2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Regression With Kernels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309815"/>
          </a:xfrm>
        </p:spPr>
        <p:txBody>
          <a:bodyPr/>
          <a:lstStyle/>
          <a:p>
            <a:r>
              <a:rPr lang="en-US" dirty="0" smtClean="0"/>
              <a:t>Spikes in regression prediction come from in-or-out nature of neighborhood.</a:t>
            </a:r>
          </a:p>
          <a:p>
            <a:r>
              <a:rPr lang="en-US" dirty="0" smtClean="0"/>
              <a:t>Instead, weight examples as function of the distance.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homogenous kernel function </a:t>
            </a:r>
            <a:r>
              <a:rPr lang="en-US" dirty="0" smtClean="0"/>
              <a:t>maps the distance between two vectors to a number, usually in a nonlinear way.</a:t>
            </a:r>
            <a:br>
              <a:rPr lang="en-US" dirty="0" smtClean="0"/>
            </a:br>
            <a:r>
              <a:rPr lang="en-US" i="1" dirty="0" smtClean="0"/>
              <a:t>k(</a:t>
            </a:r>
            <a:r>
              <a:rPr lang="en-US" b="1" i="1" dirty="0" err="1" smtClean="0"/>
              <a:t>x,x</a:t>
            </a:r>
            <a:r>
              <a:rPr lang="en-US" i="1" dirty="0" smtClean="0"/>
              <a:t>’) = k(</a:t>
            </a:r>
            <a:r>
              <a:rPr lang="en-US" dirty="0" smtClean="0"/>
              <a:t>distance</a:t>
            </a:r>
            <a:r>
              <a:rPr lang="en-US" i="1" dirty="0" smtClean="0"/>
              <a:t>(</a:t>
            </a:r>
            <a:r>
              <a:rPr lang="en-US" b="1" i="1" dirty="0" err="1" smtClean="0"/>
              <a:t>x,x</a:t>
            </a:r>
            <a:r>
              <a:rPr lang="en-US" i="1" dirty="0" smtClean="0"/>
              <a:t>’)).</a:t>
            </a:r>
            <a:r>
              <a:rPr lang="en-US" b="1" i="1" dirty="0" smtClean="0"/>
              <a:t> </a:t>
            </a:r>
          </a:p>
          <a:p>
            <a:r>
              <a:rPr lang="en-US" dirty="0" smtClean="0"/>
              <a:t>Example: The </a:t>
            </a:r>
            <a:r>
              <a:rPr lang="en-US" b="1" dirty="0" smtClean="0"/>
              <a:t>quadratic kernel.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Quadratic </a:t>
            </a:r>
            <a:r>
              <a:rPr lang="en-US" dirty="0"/>
              <a:t>K</a:t>
            </a:r>
            <a:r>
              <a:rPr lang="en-US" dirty="0" smtClean="0"/>
              <a:t>ernel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598614"/>
            <a:ext cx="3735754" cy="14263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 = 5</a:t>
            </a:r>
          </a:p>
          <a:p>
            <a:r>
              <a:rPr lang="en-US" dirty="0" smtClean="0"/>
              <a:t>Let query point be x = 0.</a:t>
            </a:r>
          </a:p>
          <a:p>
            <a:r>
              <a:rPr lang="en-US" dirty="0" smtClean="0"/>
              <a:t>Plot k(0,x’) = k(|x’|).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77029"/>
              </p:ext>
            </p:extLst>
          </p:nvPr>
        </p:nvGraphicFramePr>
        <p:xfrm>
          <a:off x="1087314" y="1534745"/>
          <a:ext cx="3025531" cy="117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1490040" imgH="576000" progId="Equation.3">
                  <p:embed/>
                </p:oleObj>
              </mc:Choice>
              <mc:Fallback>
                <p:oleObj name="Equation" r:id="rId4" imgW="1490040" imgH="576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314" y="1534745"/>
                        <a:ext cx="3025531" cy="1179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kernel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15" y="2015392"/>
            <a:ext cx="4412355" cy="30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0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Regression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1462" y="1447800"/>
            <a:ext cx="3624385" cy="4572000"/>
          </a:xfrm>
        </p:spPr>
        <p:txBody>
          <a:bodyPr/>
          <a:lstStyle/>
          <a:p>
            <a:r>
              <a:rPr lang="en-US" dirty="0" smtClean="0"/>
              <a:t>For each query point </a:t>
            </a:r>
            <a:r>
              <a:rPr lang="en-US" b="1" dirty="0" err="1"/>
              <a:t>x</a:t>
            </a:r>
            <a:r>
              <a:rPr lang="en-US" b="1" baseline="-25000" dirty="0" err="1"/>
              <a:t>q</a:t>
            </a:r>
            <a:r>
              <a:rPr lang="en-US" dirty="0" smtClean="0"/>
              <a:t>, prediction is made as weighted linear sum: y(</a:t>
            </a:r>
            <a:r>
              <a:rPr lang="en-US" b="1" dirty="0" err="1"/>
              <a:t>x</a:t>
            </a:r>
            <a:r>
              <a:rPr lang="en-US" b="1" baseline="-25000" dirty="0" err="1"/>
              <a:t>q</a:t>
            </a:r>
            <a:r>
              <a:rPr lang="en-US" dirty="0" smtClean="0"/>
              <a:t>) = </a:t>
            </a:r>
            <a:r>
              <a:rPr lang="en-US" b="1" dirty="0" smtClean="0"/>
              <a:t>w</a:t>
            </a:r>
            <a:r>
              <a:rPr lang="en-US" b="1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dirty="0" smtClean="0"/>
              <a:t>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q</a:t>
            </a:r>
            <a:r>
              <a:rPr lang="en-US" baseline="-25000" dirty="0" smtClean="0"/>
              <a:t>.</a:t>
            </a:r>
          </a:p>
          <a:p>
            <a:r>
              <a:rPr lang="en-US" dirty="0" smtClean="0"/>
              <a:t>To find weights, solve the following regression on the k-nearest neighbors: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26645"/>
              </p:ext>
            </p:extLst>
          </p:nvPr>
        </p:nvGraphicFramePr>
        <p:xfrm>
          <a:off x="119063" y="4606925"/>
          <a:ext cx="4143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ergelijking" r:id="rId4" imgW="2666880" imgH="355320" progId="Equation.3">
                  <p:embed/>
                </p:oleObj>
              </mc:Choice>
              <mc:Fallback>
                <p:oleObj name="Vergelijking" r:id="rId4" imgW="266688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4606925"/>
                        <a:ext cx="41433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nonpar-lwr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14" y="1917700"/>
            <a:ext cx="4859602" cy="33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Methods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Model-based methods: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800" dirty="0" smtClean="0"/>
              <a:t>estimate a fixed set of model parameters from data.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800" dirty="0" smtClean="0"/>
              <a:t>compute prediction in closed form using parameters.</a:t>
            </a:r>
          </a:p>
          <a:p>
            <a:r>
              <a:rPr lang="en-US" sz="2800" dirty="0" smtClean="0"/>
              <a:t>Instance-based methods: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800" b="1" dirty="0" smtClean="0"/>
              <a:t>look up</a:t>
            </a:r>
            <a:r>
              <a:rPr lang="en-US" sz="2800" dirty="0" smtClean="0"/>
              <a:t> similar “nearby” instances.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800" dirty="0" smtClean="0"/>
              <a:t>Predict that new instance will be like those seen before.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800" dirty="0" smtClean="0"/>
              <a:t>Example: will I like this movie?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921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Methods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name for instance-based or memory-based learning.</a:t>
            </a:r>
          </a:p>
          <a:p>
            <a:r>
              <a:rPr lang="en-US" dirty="0" smtClean="0"/>
              <a:t>Misnomer: they have parameters.</a:t>
            </a:r>
          </a:p>
          <a:p>
            <a:r>
              <a:rPr lang="en-US" dirty="0" smtClean="0"/>
              <a:t>Number of parameters is not fixed.</a:t>
            </a:r>
          </a:p>
          <a:p>
            <a:r>
              <a:rPr lang="en-US" dirty="0" smtClean="0"/>
              <a:t>Often grows with number of examples:</a:t>
            </a:r>
          </a:p>
          <a:p>
            <a:pPr lvl="1"/>
            <a:r>
              <a:rPr lang="en-US" dirty="0" smtClean="0"/>
              <a:t>More examples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higher resolution.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506132"/>
            <a:ext cx="6979138" cy="9519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k-nearest neighbor classification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rule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166533" cy="41486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Choose </a:t>
            </a:r>
            <a:r>
              <a:rPr lang="en-US" i="1" dirty="0" smtClean="0"/>
              <a:t>k</a:t>
            </a:r>
            <a:r>
              <a:rPr lang="en-US" dirty="0" smtClean="0"/>
              <a:t> odd to help avoid ties (parameter!).</a:t>
            </a:r>
          </a:p>
          <a:p>
            <a:r>
              <a:rPr lang="en-US" dirty="0" smtClean="0"/>
              <a:t>Given a query point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q</a:t>
            </a:r>
            <a:r>
              <a:rPr lang="en-US" dirty="0" smtClean="0"/>
              <a:t>, find the sphere around </a:t>
            </a:r>
            <a:r>
              <a:rPr lang="en-US" b="1" dirty="0" err="1"/>
              <a:t>x</a:t>
            </a:r>
            <a:r>
              <a:rPr lang="en-US" b="1" baseline="-25000" dirty="0" err="1"/>
              <a:t>q</a:t>
            </a:r>
            <a:r>
              <a:rPr lang="en-US" dirty="0" smtClean="0"/>
              <a:t> enclosing </a:t>
            </a:r>
            <a:r>
              <a:rPr lang="en-US" i="1" dirty="0" smtClean="0"/>
              <a:t>k</a:t>
            </a:r>
            <a:r>
              <a:rPr lang="en-US" dirty="0" smtClean="0"/>
              <a:t> points.</a:t>
            </a:r>
          </a:p>
          <a:p>
            <a:r>
              <a:rPr lang="en-US" dirty="0" smtClean="0"/>
              <a:t>Classify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q</a:t>
            </a:r>
            <a:r>
              <a:rPr lang="en-US" b="1" baseline="-25000" dirty="0" smtClean="0"/>
              <a:t> </a:t>
            </a:r>
            <a:r>
              <a:rPr lang="en-US" dirty="0" smtClean="0"/>
              <a:t>according to the majority of the k neighbors.</a:t>
            </a:r>
            <a:endParaRPr lang="en-US" dirty="0"/>
          </a:p>
        </p:txBody>
      </p:sp>
      <p:pic>
        <p:nvPicPr>
          <p:cNvPr id="5" name="Picture 4" descr="knn-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23" y="1447800"/>
            <a:ext cx="4885267" cy="4411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and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409267" cy="1286934"/>
          </a:xfrm>
        </p:spPr>
        <p:txBody>
          <a:bodyPr>
            <a:normAutofit/>
          </a:bodyPr>
          <a:lstStyle/>
          <a:p>
            <a:r>
              <a:rPr lang="en-US" i="1" dirty="0" smtClean="0"/>
              <a:t>k </a:t>
            </a:r>
            <a:r>
              <a:rPr lang="en-US" dirty="0" smtClean="0"/>
              <a:t>too small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 err="1" smtClean="0"/>
              <a:t>overfitting</a:t>
            </a:r>
            <a:r>
              <a:rPr lang="en-US" dirty="0" smtClean="0"/>
              <a:t>. Why? </a:t>
            </a:r>
          </a:p>
          <a:p>
            <a:r>
              <a:rPr lang="en-US" i="1" dirty="0"/>
              <a:t>k </a:t>
            </a:r>
            <a:r>
              <a:rPr lang="en-US" dirty="0"/>
              <a:t>too </a:t>
            </a:r>
            <a:r>
              <a:rPr lang="en-US" dirty="0" smtClean="0"/>
              <a:t>large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err="1" smtClean="0"/>
              <a:t>underfitting</a:t>
            </a:r>
            <a:r>
              <a:rPr lang="en-US" dirty="0"/>
              <a:t>. Why? </a:t>
            </a:r>
          </a:p>
        </p:txBody>
      </p:sp>
      <p:pic>
        <p:nvPicPr>
          <p:cNvPr id="9" name="Picture 8" descr="earthquake-nn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3048005"/>
            <a:ext cx="3943945" cy="2868323"/>
          </a:xfrm>
          <a:prstGeom prst="rect">
            <a:avLst/>
          </a:prstGeom>
        </p:spPr>
      </p:pic>
      <p:pic>
        <p:nvPicPr>
          <p:cNvPr id="10" name="Picture 9" descr="earthquake-nn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16" y="3060706"/>
            <a:ext cx="3957398" cy="28556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2867" y="591632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6067" y="59875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Oil Data Set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Figure Bishop 2.28</a:t>
            </a:r>
            <a:endParaRPr lang="en-US" dirty="0"/>
          </a:p>
        </p:txBody>
      </p:sp>
      <p:pic>
        <p:nvPicPr>
          <p:cNvPr id="11" name="Picture 10" descr="Figure2.28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1" y="1528885"/>
            <a:ext cx="2651369" cy="3174174"/>
          </a:xfrm>
          <a:prstGeom prst="rect">
            <a:avLst/>
          </a:prstGeom>
        </p:spPr>
      </p:pic>
      <p:pic>
        <p:nvPicPr>
          <p:cNvPr id="13" name="Picture 12" descr="Figure2.28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23" y="1493730"/>
            <a:ext cx="2680733" cy="3209329"/>
          </a:xfrm>
          <a:prstGeom prst="rect">
            <a:avLst/>
          </a:prstGeom>
        </p:spPr>
      </p:pic>
      <p:pic>
        <p:nvPicPr>
          <p:cNvPr id="15" name="Picture 14" descr="Figure2.28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91" y="1582615"/>
            <a:ext cx="2591777" cy="31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8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Learning very cheap compared to model estimation.</a:t>
            </a:r>
          </a:p>
          <a:p>
            <a:r>
              <a:rPr lang="en-US" dirty="0" smtClean="0"/>
              <a:t>But prediction expensive: need to retrieve </a:t>
            </a:r>
            <a:r>
              <a:rPr lang="en-US" i="1" dirty="0" smtClean="0"/>
              <a:t>k</a:t>
            </a:r>
            <a:r>
              <a:rPr lang="en-US" dirty="0" smtClean="0"/>
              <a:t> nearest neighbors from large set of </a:t>
            </a:r>
            <a:r>
              <a:rPr lang="en-US" i="1" dirty="0" smtClean="0"/>
              <a:t>N </a:t>
            </a:r>
            <a:r>
              <a:rPr lang="en-US" dirty="0" smtClean="0"/>
              <a:t>points, for every prediction.</a:t>
            </a:r>
          </a:p>
          <a:p>
            <a:r>
              <a:rPr lang="en-US" dirty="0" smtClean="0"/>
              <a:t>Nice data structure work: k-d trees, locality-sensitive hashing.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7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the generalization work.</a:t>
            </a:r>
          </a:p>
          <a:p>
            <a:r>
              <a:rPr lang="en-US" dirty="0" smtClean="0"/>
              <a:t>Needs to be supplied by user.</a:t>
            </a:r>
          </a:p>
          <a:p>
            <a:r>
              <a:rPr lang="en-US" dirty="0" smtClean="0"/>
              <a:t>With Boolean attributes: </a:t>
            </a:r>
            <a:r>
              <a:rPr lang="en-US" b="1" dirty="0" smtClean="0"/>
              <a:t>Hamming distance </a:t>
            </a:r>
            <a:r>
              <a:rPr lang="en-US" dirty="0" smtClean="0"/>
              <a:t>= number of different bits.</a:t>
            </a:r>
          </a:p>
          <a:p>
            <a:r>
              <a:rPr lang="en-US" dirty="0" smtClean="0"/>
              <a:t>With continuous attributes: Use L2 norm, L1 norm, or </a:t>
            </a:r>
            <a:r>
              <a:rPr lang="en-US" b="1" dirty="0" err="1" smtClean="0"/>
              <a:t>Mahalanobis</a:t>
            </a:r>
            <a:r>
              <a:rPr lang="en-US" b="1" dirty="0" smtClean="0"/>
              <a:t> distance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Also: kernels, see below.</a:t>
            </a:r>
          </a:p>
          <a:p>
            <a:r>
              <a:rPr lang="en-US" dirty="0" smtClean="0"/>
              <a:t>For less sensitivity to choice of units, usually a good idea to normalize to mean 0, standard deviation 1. </a:t>
            </a:r>
          </a:p>
        </p:txBody>
      </p:sp>
    </p:spTree>
    <p:extLst>
      <p:ext uri="{BB962C8B-B14F-4D97-AF65-F5344CB8AC3E}">
        <p14:creationId xmlns:p14="http://schemas.microsoft.com/office/powerpoint/2010/main" val="273051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0</TotalTime>
  <Words>902</Words>
  <Application>Microsoft Macintosh PowerPoint</Application>
  <PresentationFormat>On-screen Show (4:3)</PresentationFormat>
  <Paragraphs>105</Paragraphs>
  <Slides>17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Equity</vt:lpstr>
      <vt:lpstr>Equation</vt:lpstr>
      <vt:lpstr>Vergelijking</vt:lpstr>
      <vt:lpstr>Nonparametric Methods: Nearest Neighbors</vt:lpstr>
      <vt:lpstr>Instance-based Methods</vt:lpstr>
      <vt:lpstr>Nonparametric Methods</vt:lpstr>
      <vt:lpstr>k-nearest neighbor classification</vt:lpstr>
      <vt:lpstr>k-nearest neighbor rule</vt:lpstr>
      <vt:lpstr>Overfitting and Underfitting</vt:lpstr>
      <vt:lpstr>Example: Oil Data Set</vt:lpstr>
      <vt:lpstr>Implementation Issues</vt:lpstr>
      <vt:lpstr>Distance Metric</vt:lpstr>
      <vt:lpstr>Curse of Dimensionality</vt:lpstr>
      <vt:lpstr>Point Distribution in High Dimensions</vt:lpstr>
      <vt:lpstr>k-nearest neighbor regression</vt:lpstr>
      <vt:lpstr>Local Regression</vt:lpstr>
      <vt:lpstr>k-nearest neighbor regression</vt:lpstr>
      <vt:lpstr>Local Regression With Kernels</vt:lpstr>
      <vt:lpstr>The Quadratic Kernel</vt:lpstr>
      <vt:lpstr>Kernel Regression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116</cp:revision>
  <dcterms:created xsi:type="dcterms:W3CDTF">2012-10-19T03:36:27Z</dcterms:created>
  <dcterms:modified xsi:type="dcterms:W3CDTF">2012-11-23T01:53:57Z</dcterms:modified>
</cp:coreProperties>
</file>