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Anton" pitchFamily="2" charset="77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94601" autoAdjust="0"/>
  </p:normalViewPr>
  <p:slideViewPr>
    <p:cSldViewPr>
      <p:cViewPr varScale="1">
        <p:scale>
          <a:sx n="69" d="100"/>
          <a:sy n="69" d="100"/>
        </p:scale>
        <p:origin x="728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0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635536" y="752010"/>
            <a:ext cx="8652464" cy="8589537"/>
          </a:xfrm>
          <a:custGeom>
            <a:avLst/>
            <a:gdLst/>
            <a:ahLst/>
            <a:cxnLst/>
            <a:rect l="l" t="t" r="r" b="b"/>
            <a:pathLst>
              <a:path w="8652464" h="8589537">
                <a:moveTo>
                  <a:pt x="0" y="0"/>
                </a:moveTo>
                <a:lnTo>
                  <a:pt x="8652464" y="0"/>
                </a:lnTo>
                <a:lnTo>
                  <a:pt x="8652464" y="8589537"/>
                </a:lnTo>
                <a:lnTo>
                  <a:pt x="0" y="85895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427642" y="2819682"/>
            <a:ext cx="10982438" cy="31420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267"/>
              </a:lnSpc>
            </a:pPr>
            <a:r>
              <a:rPr lang="en-US" sz="11151">
                <a:solidFill>
                  <a:srgbClr val="01256B"/>
                </a:solidFill>
                <a:latin typeface="Anton"/>
              </a:rPr>
              <a:t>COVID-19 POLICY ANALYSIS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FC10825-D087-5BA8-9CD8-C0BD49CFCE08}"/>
              </a:ext>
            </a:extLst>
          </p:cNvPr>
          <p:cNvSpPr/>
          <p:nvPr/>
        </p:nvSpPr>
        <p:spPr>
          <a:xfrm>
            <a:off x="3886200" y="6210300"/>
            <a:ext cx="3796639" cy="914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spc="45" dirty="0">
                <a:solidFill>
                  <a:srgbClr val="01256B"/>
                </a:solidFill>
                <a:latin typeface="Anton"/>
              </a:rPr>
              <a:t>Group 12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EA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6547" y="4936469"/>
            <a:ext cx="3175219" cy="1234371"/>
            <a:chOff x="0" y="0"/>
            <a:chExt cx="836272" cy="3251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36272" cy="325102"/>
            </a:xfrm>
            <a:custGeom>
              <a:avLst/>
              <a:gdLst/>
              <a:ahLst/>
              <a:cxnLst/>
              <a:rect l="l" t="t" r="r" b="b"/>
              <a:pathLst>
                <a:path w="836272" h="325102">
                  <a:moveTo>
                    <a:pt x="124350" y="0"/>
                  </a:moveTo>
                  <a:lnTo>
                    <a:pt x="711922" y="0"/>
                  </a:lnTo>
                  <a:cubicBezTo>
                    <a:pt x="780598" y="0"/>
                    <a:pt x="836272" y="55673"/>
                    <a:pt x="836272" y="124350"/>
                  </a:cubicBezTo>
                  <a:lnTo>
                    <a:pt x="836272" y="200752"/>
                  </a:lnTo>
                  <a:cubicBezTo>
                    <a:pt x="836272" y="269428"/>
                    <a:pt x="780598" y="325102"/>
                    <a:pt x="711922" y="325102"/>
                  </a:cubicBezTo>
                  <a:lnTo>
                    <a:pt x="124350" y="325102"/>
                  </a:lnTo>
                  <a:cubicBezTo>
                    <a:pt x="91370" y="325102"/>
                    <a:pt x="59741" y="312001"/>
                    <a:pt x="36421" y="288680"/>
                  </a:cubicBezTo>
                  <a:cubicBezTo>
                    <a:pt x="13101" y="265360"/>
                    <a:pt x="0" y="233732"/>
                    <a:pt x="0" y="200752"/>
                  </a:cubicBezTo>
                  <a:lnTo>
                    <a:pt x="0" y="124350"/>
                  </a:lnTo>
                  <a:cubicBezTo>
                    <a:pt x="0" y="55673"/>
                    <a:pt x="55673" y="0"/>
                    <a:pt x="124350" y="0"/>
                  </a:cubicBezTo>
                  <a:close/>
                </a:path>
              </a:pathLst>
            </a:custGeom>
            <a:solidFill>
              <a:srgbClr val="F3F0EC"/>
            </a:solidFill>
            <a:ln w="38100" cap="rnd">
              <a:solidFill>
                <a:srgbClr val="01256B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836272" cy="3917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49"/>
                </a:lnSpc>
              </a:pPr>
              <a:r>
                <a:rPr lang="en-US" sz="2499" spc="24" dirty="0" err="1">
                  <a:solidFill>
                    <a:srgbClr val="01256B"/>
                  </a:solidFill>
                  <a:latin typeface="Anton"/>
                </a:rPr>
                <a:t>Kiril</a:t>
              </a:r>
              <a:r>
                <a:rPr lang="en-US" sz="2499" spc="24" dirty="0">
                  <a:solidFill>
                    <a:srgbClr val="01256B"/>
                  </a:solidFill>
                  <a:latin typeface="Anton"/>
                </a:rPr>
                <a:t> </a:t>
              </a:r>
              <a:r>
                <a:rPr lang="en-US" sz="2499" spc="24" dirty="0" err="1">
                  <a:solidFill>
                    <a:srgbClr val="01256B"/>
                  </a:solidFill>
                  <a:latin typeface="Anton"/>
                </a:rPr>
                <a:t>Yakusevych</a:t>
              </a:r>
              <a:endParaRPr lang="en-US" sz="2499" spc="24" dirty="0">
                <a:solidFill>
                  <a:srgbClr val="01256B"/>
                </a:solidFill>
                <a:latin typeface="Anton"/>
              </a:endParaRPr>
            </a:p>
            <a:p>
              <a:pPr algn="ctr">
                <a:lnSpc>
                  <a:spcPts val="3749"/>
                </a:lnSpc>
              </a:pPr>
              <a:r>
                <a:rPr lang="en-US" sz="2499" spc="24" dirty="0">
                  <a:solidFill>
                    <a:srgbClr val="01256B"/>
                  </a:solidFill>
                  <a:latin typeface="Anton"/>
                </a:rPr>
                <a:t>Data Analyst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3442266" y="4925425"/>
            <a:ext cx="4257496" cy="1234371"/>
            <a:chOff x="0" y="0"/>
            <a:chExt cx="1121316" cy="32510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121316" cy="325102"/>
            </a:xfrm>
            <a:custGeom>
              <a:avLst/>
              <a:gdLst/>
              <a:ahLst/>
              <a:cxnLst/>
              <a:rect l="l" t="t" r="r" b="b"/>
              <a:pathLst>
                <a:path w="1121316" h="325102">
                  <a:moveTo>
                    <a:pt x="92739" y="0"/>
                  </a:moveTo>
                  <a:lnTo>
                    <a:pt x="1028576" y="0"/>
                  </a:lnTo>
                  <a:cubicBezTo>
                    <a:pt x="1079795" y="0"/>
                    <a:pt x="1121316" y="41521"/>
                    <a:pt x="1121316" y="92739"/>
                  </a:cubicBezTo>
                  <a:lnTo>
                    <a:pt x="1121316" y="232362"/>
                  </a:lnTo>
                  <a:cubicBezTo>
                    <a:pt x="1121316" y="283581"/>
                    <a:pt x="1079795" y="325102"/>
                    <a:pt x="1028576" y="325102"/>
                  </a:cubicBezTo>
                  <a:lnTo>
                    <a:pt x="92739" y="325102"/>
                  </a:lnTo>
                  <a:cubicBezTo>
                    <a:pt x="41521" y="325102"/>
                    <a:pt x="0" y="283581"/>
                    <a:pt x="0" y="232362"/>
                  </a:cubicBezTo>
                  <a:lnTo>
                    <a:pt x="0" y="92739"/>
                  </a:lnTo>
                  <a:cubicBezTo>
                    <a:pt x="0" y="41521"/>
                    <a:pt x="41521" y="0"/>
                    <a:pt x="92739" y="0"/>
                  </a:cubicBezTo>
                  <a:close/>
                </a:path>
              </a:pathLst>
            </a:custGeom>
            <a:solidFill>
              <a:srgbClr val="F3F0EC"/>
            </a:solidFill>
            <a:ln w="38100" cap="rnd">
              <a:solidFill>
                <a:srgbClr val="01256B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66675"/>
              <a:ext cx="1121316" cy="3917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49"/>
                </a:lnSpc>
              </a:pPr>
              <a:r>
                <a:rPr lang="en-US" sz="2499" spc="24">
                  <a:solidFill>
                    <a:srgbClr val="01256B"/>
                  </a:solidFill>
                  <a:latin typeface="Anton"/>
                </a:rPr>
                <a:t>Anshi Mittal</a:t>
              </a:r>
            </a:p>
            <a:p>
              <a:pPr algn="ctr">
                <a:lnSpc>
                  <a:spcPts val="3749"/>
                </a:lnSpc>
              </a:pPr>
              <a:r>
                <a:rPr lang="en-US" sz="2499" spc="24">
                  <a:solidFill>
                    <a:srgbClr val="01256B"/>
                  </a:solidFill>
                  <a:latin typeface="Anton"/>
                </a:rPr>
                <a:t>Data Analyst/Project Manager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894491" y="4930947"/>
            <a:ext cx="3175219" cy="1234371"/>
            <a:chOff x="0" y="0"/>
            <a:chExt cx="836272" cy="32510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36272" cy="325102"/>
            </a:xfrm>
            <a:custGeom>
              <a:avLst/>
              <a:gdLst/>
              <a:ahLst/>
              <a:cxnLst/>
              <a:rect l="l" t="t" r="r" b="b"/>
              <a:pathLst>
                <a:path w="836272" h="325102">
                  <a:moveTo>
                    <a:pt x="124350" y="0"/>
                  </a:moveTo>
                  <a:lnTo>
                    <a:pt x="711922" y="0"/>
                  </a:lnTo>
                  <a:cubicBezTo>
                    <a:pt x="780598" y="0"/>
                    <a:pt x="836272" y="55673"/>
                    <a:pt x="836272" y="124350"/>
                  </a:cubicBezTo>
                  <a:lnTo>
                    <a:pt x="836272" y="200752"/>
                  </a:lnTo>
                  <a:cubicBezTo>
                    <a:pt x="836272" y="269428"/>
                    <a:pt x="780598" y="325102"/>
                    <a:pt x="711922" y="325102"/>
                  </a:cubicBezTo>
                  <a:lnTo>
                    <a:pt x="124350" y="325102"/>
                  </a:lnTo>
                  <a:cubicBezTo>
                    <a:pt x="91370" y="325102"/>
                    <a:pt x="59741" y="312001"/>
                    <a:pt x="36421" y="288680"/>
                  </a:cubicBezTo>
                  <a:cubicBezTo>
                    <a:pt x="13101" y="265360"/>
                    <a:pt x="0" y="233732"/>
                    <a:pt x="0" y="200752"/>
                  </a:cubicBezTo>
                  <a:lnTo>
                    <a:pt x="0" y="124350"/>
                  </a:lnTo>
                  <a:cubicBezTo>
                    <a:pt x="0" y="55673"/>
                    <a:pt x="55673" y="0"/>
                    <a:pt x="124350" y="0"/>
                  </a:cubicBezTo>
                  <a:close/>
                </a:path>
              </a:pathLst>
            </a:custGeom>
            <a:solidFill>
              <a:srgbClr val="F3F0EC"/>
            </a:solidFill>
            <a:ln w="38100" cap="rnd">
              <a:solidFill>
                <a:srgbClr val="01256B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66675"/>
              <a:ext cx="836272" cy="3917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49"/>
                </a:lnSpc>
              </a:pPr>
              <a:r>
                <a:rPr lang="en-US" sz="2499" spc="24">
                  <a:solidFill>
                    <a:srgbClr val="01256B"/>
                  </a:solidFill>
                  <a:latin typeface="Anton"/>
                </a:rPr>
                <a:t>Naeco Le</a:t>
              </a:r>
            </a:p>
            <a:p>
              <a:pPr algn="ctr">
                <a:lnSpc>
                  <a:spcPts val="3749"/>
                </a:lnSpc>
              </a:pPr>
              <a:r>
                <a:rPr lang="en-US" sz="2499" spc="24">
                  <a:solidFill>
                    <a:srgbClr val="01256B"/>
                  </a:solidFill>
                  <a:latin typeface="Anton"/>
                </a:rPr>
                <a:t>Project Lead/Presenter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1264439" y="4936469"/>
            <a:ext cx="3577066" cy="1223327"/>
            <a:chOff x="0" y="0"/>
            <a:chExt cx="942108" cy="32219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942108" cy="322193"/>
            </a:xfrm>
            <a:custGeom>
              <a:avLst/>
              <a:gdLst/>
              <a:ahLst/>
              <a:cxnLst/>
              <a:rect l="l" t="t" r="r" b="b"/>
              <a:pathLst>
                <a:path w="942108" h="322193">
                  <a:moveTo>
                    <a:pt x="110380" y="0"/>
                  </a:moveTo>
                  <a:lnTo>
                    <a:pt x="831728" y="0"/>
                  </a:lnTo>
                  <a:cubicBezTo>
                    <a:pt x="861002" y="0"/>
                    <a:pt x="889078" y="11629"/>
                    <a:pt x="909778" y="32330"/>
                  </a:cubicBezTo>
                  <a:cubicBezTo>
                    <a:pt x="930479" y="53030"/>
                    <a:pt x="942108" y="81106"/>
                    <a:pt x="942108" y="110380"/>
                  </a:cubicBezTo>
                  <a:lnTo>
                    <a:pt x="942108" y="211813"/>
                  </a:lnTo>
                  <a:cubicBezTo>
                    <a:pt x="942108" y="241087"/>
                    <a:pt x="930479" y="269163"/>
                    <a:pt x="909778" y="289863"/>
                  </a:cubicBezTo>
                  <a:cubicBezTo>
                    <a:pt x="889078" y="310564"/>
                    <a:pt x="861002" y="322193"/>
                    <a:pt x="831728" y="322193"/>
                  </a:cubicBezTo>
                  <a:lnTo>
                    <a:pt x="110380" y="322193"/>
                  </a:lnTo>
                  <a:cubicBezTo>
                    <a:pt x="81106" y="322193"/>
                    <a:pt x="53030" y="310564"/>
                    <a:pt x="32330" y="289863"/>
                  </a:cubicBezTo>
                  <a:cubicBezTo>
                    <a:pt x="11629" y="269163"/>
                    <a:pt x="0" y="241087"/>
                    <a:pt x="0" y="211813"/>
                  </a:cubicBezTo>
                  <a:lnTo>
                    <a:pt x="0" y="110380"/>
                  </a:lnTo>
                  <a:cubicBezTo>
                    <a:pt x="0" y="81106"/>
                    <a:pt x="11629" y="53030"/>
                    <a:pt x="32330" y="32330"/>
                  </a:cubicBezTo>
                  <a:cubicBezTo>
                    <a:pt x="53030" y="11629"/>
                    <a:pt x="81106" y="0"/>
                    <a:pt x="110380" y="0"/>
                  </a:cubicBezTo>
                  <a:close/>
                </a:path>
              </a:pathLst>
            </a:custGeom>
            <a:solidFill>
              <a:srgbClr val="F3F0EC"/>
            </a:solidFill>
            <a:ln w="38100" cap="rnd">
              <a:solidFill>
                <a:srgbClr val="01256B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66675"/>
              <a:ext cx="942108" cy="38886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49"/>
                </a:lnSpc>
              </a:pPr>
              <a:r>
                <a:rPr lang="en-US" sz="2499" spc="24">
                  <a:solidFill>
                    <a:srgbClr val="01256B"/>
                  </a:solidFill>
                  <a:latin typeface="Anton"/>
                </a:rPr>
                <a:t>Anna Vasconcelos </a:t>
              </a:r>
            </a:p>
            <a:p>
              <a:pPr algn="ctr">
                <a:lnSpc>
                  <a:spcPts val="3749"/>
                </a:lnSpc>
              </a:pPr>
              <a:r>
                <a:rPr lang="en-US" sz="2499" spc="24">
                  <a:solidFill>
                    <a:srgbClr val="01256B"/>
                  </a:solidFill>
                  <a:latin typeface="Anton"/>
                </a:rPr>
                <a:t>Data Engineer/Presenter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5036234" y="4930947"/>
            <a:ext cx="3175219" cy="1223327"/>
            <a:chOff x="0" y="0"/>
            <a:chExt cx="836272" cy="322193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36272" cy="322193"/>
            </a:xfrm>
            <a:custGeom>
              <a:avLst/>
              <a:gdLst/>
              <a:ahLst/>
              <a:cxnLst/>
              <a:rect l="l" t="t" r="r" b="b"/>
              <a:pathLst>
                <a:path w="836272" h="322193">
                  <a:moveTo>
                    <a:pt x="124350" y="0"/>
                  </a:moveTo>
                  <a:lnTo>
                    <a:pt x="711922" y="0"/>
                  </a:lnTo>
                  <a:cubicBezTo>
                    <a:pt x="780598" y="0"/>
                    <a:pt x="836272" y="55673"/>
                    <a:pt x="836272" y="124350"/>
                  </a:cubicBezTo>
                  <a:lnTo>
                    <a:pt x="836272" y="197843"/>
                  </a:lnTo>
                  <a:cubicBezTo>
                    <a:pt x="836272" y="230823"/>
                    <a:pt x="823170" y="262452"/>
                    <a:pt x="799850" y="285772"/>
                  </a:cubicBezTo>
                  <a:cubicBezTo>
                    <a:pt x="776530" y="309092"/>
                    <a:pt x="744901" y="322193"/>
                    <a:pt x="711922" y="322193"/>
                  </a:cubicBezTo>
                  <a:lnTo>
                    <a:pt x="124350" y="322193"/>
                  </a:lnTo>
                  <a:cubicBezTo>
                    <a:pt x="55673" y="322193"/>
                    <a:pt x="0" y="266520"/>
                    <a:pt x="0" y="197843"/>
                  </a:cubicBezTo>
                  <a:lnTo>
                    <a:pt x="0" y="124350"/>
                  </a:lnTo>
                  <a:cubicBezTo>
                    <a:pt x="0" y="55673"/>
                    <a:pt x="55673" y="0"/>
                    <a:pt x="124350" y="0"/>
                  </a:cubicBezTo>
                  <a:close/>
                </a:path>
              </a:pathLst>
            </a:custGeom>
            <a:solidFill>
              <a:srgbClr val="F3F0EC"/>
            </a:solidFill>
            <a:ln w="38100" cap="rnd">
              <a:solidFill>
                <a:srgbClr val="01256B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66675"/>
              <a:ext cx="836272" cy="38886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49"/>
                </a:lnSpc>
              </a:pPr>
              <a:r>
                <a:rPr lang="en-US" sz="2499" spc="24">
                  <a:solidFill>
                    <a:srgbClr val="01256B"/>
                  </a:solidFill>
                  <a:latin typeface="Anton"/>
                </a:rPr>
                <a:t>Jack McCormick</a:t>
              </a:r>
            </a:p>
            <a:p>
              <a:pPr algn="ctr">
                <a:lnSpc>
                  <a:spcPts val="3749"/>
                </a:lnSpc>
              </a:pPr>
              <a:r>
                <a:rPr lang="en-US" sz="2499" spc="24">
                  <a:solidFill>
                    <a:srgbClr val="01256B"/>
                  </a:solidFill>
                  <a:latin typeface="Anton"/>
                </a:rPr>
                <a:t>Data Engineer</a:t>
              </a:r>
            </a:p>
          </p:txBody>
        </p:sp>
      </p:grpSp>
      <p:sp>
        <p:nvSpPr>
          <p:cNvPr id="20" name="AutoShape 20"/>
          <p:cNvSpPr/>
          <p:nvPr/>
        </p:nvSpPr>
        <p:spPr>
          <a:xfrm>
            <a:off x="6942587" y="8420087"/>
            <a:ext cx="2201413" cy="961877"/>
          </a:xfrm>
          <a:prstGeom prst="line">
            <a:avLst/>
          </a:prstGeom>
          <a:ln w="76200" cap="flat">
            <a:solidFill>
              <a:schemeClr val="tx2">
                <a:lumMod val="75000"/>
              </a:schemeClr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21" name="AutoShape 21"/>
          <p:cNvSpPr/>
          <p:nvPr/>
        </p:nvSpPr>
        <p:spPr>
          <a:xfrm flipV="1">
            <a:off x="6942085" y="7589442"/>
            <a:ext cx="2202025" cy="828029"/>
          </a:xfrm>
          <a:prstGeom prst="line">
            <a:avLst/>
          </a:prstGeom>
          <a:ln w="76200" cap="flat">
            <a:solidFill>
              <a:schemeClr val="tx2">
                <a:lumMod val="75000"/>
              </a:schemeClr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28" name="AutoShape 28"/>
          <p:cNvSpPr/>
          <p:nvPr/>
        </p:nvSpPr>
        <p:spPr>
          <a:xfrm flipV="1">
            <a:off x="-734786" y="6384471"/>
            <a:ext cx="21253294" cy="19050"/>
          </a:xfrm>
          <a:prstGeom prst="line">
            <a:avLst/>
          </a:prstGeom>
          <a:ln w="76200" cap="flat">
            <a:solidFill>
              <a:srgbClr val="01256B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9" name="Freeform 29"/>
          <p:cNvSpPr/>
          <p:nvPr/>
        </p:nvSpPr>
        <p:spPr>
          <a:xfrm>
            <a:off x="4158503" y="2529552"/>
            <a:ext cx="2637773" cy="2279789"/>
          </a:xfrm>
          <a:custGeom>
            <a:avLst/>
            <a:gdLst/>
            <a:ahLst/>
            <a:cxnLst/>
            <a:rect l="l" t="t" r="r" b="b"/>
            <a:pathLst>
              <a:path w="2637773" h="2279789">
                <a:moveTo>
                  <a:pt x="0" y="0"/>
                </a:moveTo>
                <a:lnTo>
                  <a:pt x="2637773" y="0"/>
                </a:lnTo>
                <a:lnTo>
                  <a:pt x="2637773" y="2279789"/>
                </a:lnTo>
                <a:lnTo>
                  <a:pt x="0" y="22797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0" name="Freeform 30"/>
          <p:cNvSpPr/>
          <p:nvPr/>
        </p:nvSpPr>
        <p:spPr>
          <a:xfrm>
            <a:off x="8090215" y="2391307"/>
            <a:ext cx="2783771" cy="2545162"/>
          </a:xfrm>
          <a:custGeom>
            <a:avLst/>
            <a:gdLst/>
            <a:ahLst/>
            <a:cxnLst/>
            <a:rect l="l" t="t" r="r" b="b"/>
            <a:pathLst>
              <a:path w="2783771" h="2545162">
                <a:moveTo>
                  <a:pt x="0" y="0"/>
                </a:moveTo>
                <a:lnTo>
                  <a:pt x="2783771" y="0"/>
                </a:lnTo>
                <a:lnTo>
                  <a:pt x="2783771" y="2545162"/>
                </a:lnTo>
                <a:lnTo>
                  <a:pt x="0" y="254516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1" name="Freeform 31"/>
          <p:cNvSpPr/>
          <p:nvPr/>
        </p:nvSpPr>
        <p:spPr>
          <a:xfrm>
            <a:off x="15435786" y="2451803"/>
            <a:ext cx="2458671" cy="2495783"/>
          </a:xfrm>
          <a:custGeom>
            <a:avLst/>
            <a:gdLst/>
            <a:ahLst/>
            <a:cxnLst/>
            <a:rect l="l" t="t" r="r" b="b"/>
            <a:pathLst>
              <a:path w="2458671" h="2495783">
                <a:moveTo>
                  <a:pt x="0" y="0"/>
                </a:moveTo>
                <a:lnTo>
                  <a:pt x="2458671" y="0"/>
                </a:lnTo>
                <a:lnTo>
                  <a:pt x="2458671" y="2495783"/>
                </a:lnTo>
                <a:lnTo>
                  <a:pt x="0" y="249578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2" name="Freeform 32"/>
          <p:cNvSpPr/>
          <p:nvPr/>
        </p:nvSpPr>
        <p:spPr>
          <a:xfrm>
            <a:off x="11481593" y="2453340"/>
            <a:ext cx="2806773" cy="2416498"/>
          </a:xfrm>
          <a:custGeom>
            <a:avLst/>
            <a:gdLst/>
            <a:ahLst/>
            <a:cxnLst/>
            <a:rect l="l" t="t" r="r" b="b"/>
            <a:pathLst>
              <a:path w="2806773" h="2416498">
                <a:moveTo>
                  <a:pt x="0" y="0"/>
                </a:moveTo>
                <a:lnTo>
                  <a:pt x="2806772" y="0"/>
                </a:lnTo>
                <a:lnTo>
                  <a:pt x="2806772" y="2416497"/>
                </a:lnTo>
                <a:lnTo>
                  <a:pt x="0" y="241649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3" name="Freeform 33"/>
          <p:cNvSpPr/>
          <p:nvPr/>
        </p:nvSpPr>
        <p:spPr>
          <a:xfrm>
            <a:off x="462553" y="2105057"/>
            <a:ext cx="2403208" cy="2766317"/>
          </a:xfrm>
          <a:custGeom>
            <a:avLst/>
            <a:gdLst/>
            <a:ahLst/>
            <a:cxnLst/>
            <a:rect l="l" t="t" r="r" b="b"/>
            <a:pathLst>
              <a:path w="2403208" h="2766317">
                <a:moveTo>
                  <a:pt x="0" y="0"/>
                </a:moveTo>
                <a:lnTo>
                  <a:pt x="2403208" y="0"/>
                </a:lnTo>
                <a:lnTo>
                  <a:pt x="2403208" y="2766317"/>
                </a:lnTo>
                <a:lnTo>
                  <a:pt x="0" y="276631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5" name="Group 22">
            <a:extLst>
              <a:ext uri="{FF2B5EF4-FFF2-40B4-BE49-F238E27FC236}">
                <a16:creationId xmlns:a16="http://schemas.microsoft.com/office/drawing/2014/main" id="{D15149E6-5341-3324-D5DA-865331D8610D}"/>
              </a:ext>
            </a:extLst>
          </p:cNvPr>
          <p:cNvGrpSpPr/>
          <p:nvPr/>
        </p:nvGrpSpPr>
        <p:grpSpPr>
          <a:xfrm>
            <a:off x="3220664" y="735558"/>
            <a:ext cx="11783905" cy="1655749"/>
            <a:chOff x="-31343" y="-49676"/>
            <a:chExt cx="1994115" cy="436082"/>
          </a:xfrm>
        </p:grpSpPr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967A56C1-1176-32C9-2119-70180BBC2CD7}"/>
                </a:ext>
              </a:extLst>
            </p:cNvPr>
            <p:cNvSpPr/>
            <p:nvPr/>
          </p:nvSpPr>
          <p:spPr>
            <a:xfrm>
              <a:off x="-7785" y="-49676"/>
              <a:ext cx="1970557" cy="348055"/>
            </a:xfrm>
            <a:custGeom>
              <a:avLst/>
              <a:gdLst/>
              <a:ahLst/>
              <a:cxnLst/>
              <a:rect l="l" t="t" r="r" b="b"/>
              <a:pathLst>
                <a:path w="1970557" h="348055">
                  <a:moveTo>
                    <a:pt x="52772" y="0"/>
                  </a:moveTo>
                  <a:lnTo>
                    <a:pt x="1917785" y="0"/>
                  </a:lnTo>
                  <a:cubicBezTo>
                    <a:pt x="1931781" y="0"/>
                    <a:pt x="1945204" y="5560"/>
                    <a:pt x="1955100" y="15457"/>
                  </a:cubicBezTo>
                  <a:cubicBezTo>
                    <a:pt x="1964997" y="25353"/>
                    <a:pt x="1970557" y="38776"/>
                    <a:pt x="1970557" y="52772"/>
                  </a:cubicBezTo>
                  <a:lnTo>
                    <a:pt x="1970557" y="295283"/>
                  </a:lnTo>
                  <a:cubicBezTo>
                    <a:pt x="1970557" y="324428"/>
                    <a:pt x="1946930" y="348055"/>
                    <a:pt x="1917785" y="348055"/>
                  </a:cubicBezTo>
                  <a:lnTo>
                    <a:pt x="52772" y="348055"/>
                  </a:lnTo>
                  <a:cubicBezTo>
                    <a:pt x="23627" y="348055"/>
                    <a:pt x="0" y="324428"/>
                    <a:pt x="0" y="295283"/>
                  </a:cubicBezTo>
                  <a:lnTo>
                    <a:pt x="0" y="52772"/>
                  </a:lnTo>
                  <a:cubicBezTo>
                    <a:pt x="0" y="23627"/>
                    <a:pt x="23627" y="0"/>
                    <a:pt x="52772" y="0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" name="TextBox 24">
              <a:extLst>
                <a:ext uri="{FF2B5EF4-FFF2-40B4-BE49-F238E27FC236}">
                  <a16:creationId xmlns:a16="http://schemas.microsoft.com/office/drawing/2014/main" id="{5E624DDB-82B2-CB19-4353-2E87C4C7F2AA}"/>
                </a:ext>
              </a:extLst>
            </p:cNvPr>
            <p:cNvSpPr txBox="1"/>
            <p:nvPr/>
          </p:nvSpPr>
          <p:spPr>
            <a:xfrm>
              <a:off x="-31343" y="-47374"/>
              <a:ext cx="1970557" cy="4337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99"/>
                </a:lnSpc>
              </a:pPr>
              <a:r>
                <a:rPr lang="en-US" sz="6000" spc="25" dirty="0">
                  <a:solidFill>
                    <a:srgbClr val="D6EAF2"/>
                  </a:solidFill>
                  <a:latin typeface="Anton"/>
                </a:rPr>
                <a:t>Meet the Team!</a:t>
              </a:r>
            </a:p>
          </p:txBody>
        </p:sp>
      </p:grpSp>
      <p:grpSp>
        <p:nvGrpSpPr>
          <p:cNvPr id="38" name="Group 22">
            <a:extLst>
              <a:ext uri="{FF2B5EF4-FFF2-40B4-BE49-F238E27FC236}">
                <a16:creationId xmlns:a16="http://schemas.microsoft.com/office/drawing/2014/main" id="{D05DDFDB-699C-EEE3-47A5-D22BBF6BCF49}"/>
              </a:ext>
            </a:extLst>
          </p:cNvPr>
          <p:cNvGrpSpPr/>
          <p:nvPr/>
        </p:nvGrpSpPr>
        <p:grpSpPr>
          <a:xfrm>
            <a:off x="1027999" y="7871013"/>
            <a:ext cx="5743395" cy="1655749"/>
            <a:chOff x="-31343" y="-49676"/>
            <a:chExt cx="1994115" cy="436082"/>
          </a:xfrm>
        </p:grpSpPr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1F3C576B-E8B9-CA88-6206-81F2B9E6AE26}"/>
                </a:ext>
              </a:extLst>
            </p:cNvPr>
            <p:cNvSpPr/>
            <p:nvPr/>
          </p:nvSpPr>
          <p:spPr>
            <a:xfrm>
              <a:off x="-7785" y="-49676"/>
              <a:ext cx="1970557" cy="348055"/>
            </a:xfrm>
            <a:custGeom>
              <a:avLst/>
              <a:gdLst/>
              <a:ahLst/>
              <a:cxnLst/>
              <a:rect l="l" t="t" r="r" b="b"/>
              <a:pathLst>
                <a:path w="1970557" h="348055">
                  <a:moveTo>
                    <a:pt x="52772" y="0"/>
                  </a:moveTo>
                  <a:lnTo>
                    <a:pt x="1917785" y="0"/>
                  </a:lnTo>
                  <a:cubicBezTo>
                    <a:pt x="1931781" y="0"/>
                    <a:pt x="1945204" y="5560"/>
                    <a:pt x="1955100" y="15457"/>
                  </a:cubicBezTo>
                  <a:cubicBezTo>
                    <a:pt x="1964997" y="25353"/>
                    <a:pt x="1970557" y="38776"/>
                    <a:pt x="1970557" y="52772"/>
                  </a:cubicBezTo>
                  <a:lnTo>
                    <a:pt x="1970557" y="295283"/>
                  </a:lnTo>
                  <a:cubicBezTo>
                    <a:pt x="1970557" y="324428"/>
                    <a:pt x="1946930" y="348055"/>
                    <a:pt x="1917785" y="348055"/>
                  </a:cubicBezTo>
                  <a:lnTo>
                    <a:pt x="52772" y="348055"/>
                  </a:lnTo>
                  <a:cubicBezTo>
                    <a:pt x="23627" y="348055"/>
                    <a:pt x="0" y="324428"/>
                    <a:pt x="0" y="295283"/>
                  </a:cubicBezTo>
                  <a:lnTo>
                    <a:pt x="0" y="52772"/>
                  </a:lnTo>
                  <a:cubicBezTo>
                    <a:pt x="0" y="23627"/>
                    <a:pt x="23627" y="0"/>
                    <a:pt x="52772" y="0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" name="TextBox 24">
              <a:extLst>
                <a:ext uri="{FF2B5EF4-FFF2-40B4-BE49-F238E27FC236}">
                  <a16:creationId xmlns:a16="http://schemas.microsoft.com/office/drawing/2014/main" id="{94654DD4-8D1F-4A33-A4C7-6CEAF6AB24E9}"/>
                </a:ext>
              </a:extLst>
            </p:cNvPr>
            <p:cNvSpPr txBox="1"/>
            <p:nvPr/>
          </p:nvSpPr>
          <p:spPr>
            <a:xfrm>
              <a:off x="-31343" y="-47374"/>
              <a:ext cx="1970557" cy="4337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99"/>
                </a:lnSpc>
              </a:pPr>
              <a:r>
                <a:rPr lang="en-US" sz="6000" spc="25" dirty="0">
                  <a:solidFill>
                    <a:srgbClr val="D6EAF2"/>
                  </a:solidFill>
                  <a:latin typeface="Anton"/>
                </a:rPr>
                <a:t>Policy Overview</a:t>
              </a:r>
            </a:p>
          </p:txBody>
        </p:sp>
      </p:grpSp>
      <p:grpSp>
        <p:nvGrpSpPr>
          <p:cNvPr id="41" name="Group 22">
            <a:extLst>
              <a:ext uri="{FF2B5EF4-FFF2-40B4-BE49-F238E27FC236}">
                <a16:creationId xmlns:a16="http://schemas.microsoft.com/office/drawing/2014/main" id="{0C395722-BFE0-0324-B3EB-01185BE913AE}"/>
              </a:ext>
            </a:extLst>
          </p:cNvPr>
          <p:cNvGrpSpPr/>
          <p:nvPr/>
        </p:nvGrpSpPr>
        <p:grpSpPr>
          <a:xfrm>
            <a:off x="9261174" y="6876024"/>
            <a:ext cx="7930976" cy="1321521"/>
            <a:chOff x="-31343" y="-49676"/>
            <a:chExt cx="1994115" cy="348055"/>
          </a:xfrm>
        </p:grpSpPr>
        <p:sp>
          <p:nvSpPr>
            <p:cNvPr id="42" name="Freeform 23">
              <a:extLst>
                <a:ext uri="{FF2B5EF4-FFF2-40B4-BE49-F238E27FC236}">
                  <a16:creationId xmlns:a16="http://schemas.microsoft.com/office/drawing/2014/main" id="{3A080078-6BCC-9A5A-8C95-1D3789FE9845}"/>
                </a:ext>
              </a:extLst>
            </p:cNvPr>
            <p:cNvSpPr/>
            <p:nvPr/>
          </p:nvSpPr>
          <p:spPr>
            <a:xfrm>
              <a:off x="-7785" y="-49676"/>
              <a:ext cx="1970557" cy="348055"/>
            </a:xfrm>
            <a:custGeom>
              <a:avLst/>
              <a:gdLst/>
              <a:ahLst/>
              <a:cxnLst/>
              <a:rect l="l" t="t" r="r" b="b"/>
              <a:pathLst>
                <a:path w="1970557" h="348055">
                  <a:moveTo>
                    <a:pt x="52772" y="0"/>
                  </a:moveTo>
                  <a:lnTo>
                    <a:pt x="1917785" y="0"/>
                  </a:lnTo>
                  <a:cubicBezTo>
                    <a:pt x="1931781" y="0"/>
                    <a:pt x="1945204" y="5560"/>
                    <a:pt x="1955100" y="15457"/>
                  </a:cubicBezTo>
                  <a:cubicBezTo>
                    <a:pt x="1964997" y="25353"/>
                    <a:pt x="1970557" y="38776"/>
                    <a:pt x="1970557" y="52772"/>
                  </a:cubicBezTo>
                  <a:lnTo>
                    <a:pt x="1970557" y="295283"/>
                  </a:lnTo>
                  <a:cubicBezTo>
                    <a:pt x="1970557" y="324428"/>
                    <a:pt x="1946930" y="348055"/>
                    <a:pt x="1917785" y="348055"/>
                  </a:cubicBezTo>
                  <a:lnTo>
                    <a:pt x="52772" y="348055"/>
                  </a:lnTo>
                  <a:cubicBezTo>
                    <a:pt x="23627" y="348055"/>
                    <a:pt x="0" y="324428"/>
                    <a:pt x="0" y="295283"/>
                  </a:cubicBezTo>
                  <a:lnTo>
                    <a:pt x="0" y="52772"/>
                  </a:lnTo>
                  <a:cubicBezTo>
                    <a:pt x="0" y="23627"/>
                    <a:pt x="23627" y="0"/>
                    <a:pt x="52772" y="0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" name="TextBox 24">
              <a:extLst>
                <a:ext uri="{FF2B5EF4-FFF2-40B4-BE49-F238E27FC236}">
                  <a16:creationId xmlns:a16="http://schemas.microsoft.com/office/drawing/2014/main" id="{41BE7BB5-41D4-B38F-0E82-AB4ED7FECFAD}"/>
                </a:ext>
              </a:extLst>
            </p:cNvPr>
            <p:cNvSpPr txBox="1"/>
            <p:nvPr/>
          </p:nvSpPr>
          <p:spPr>
            <a:xfrm>
              <a:off x="-31343" y="-47374"/>
              <a:ext cx="1970557" cy="3407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99"/>
                </a:lnSpc>
              </a:pPr>
              <a:r>
                <a:rPr lang="en-US" sz="2800" spc="31" dirty="0">
                  <a:solidFill>
                    <a:srgbClr val="D6EAF2"/>
                  </a:solidFill>
                  <a:latin typeface="Anton"/>
                </a:rPr>
                <a:t>Public Transportation - Require Closing</a:t>
              </a:r>
            </a:p>
            <a:p>
              <a:pPr algn="ctr">
                <a:lnSpc>
                  <a:spcPts val="3899"/>
                </a:lnSpc>
              </a:pPr>
              <a:r>
                <a:rPr lang="en-US" sz="2800" spc="25" dirty="0">
                  <a:solidFill>
                    <a:srgbClr val="D6EAF2"/>
                  </a:solidFill>
                  <a:latin typeface="Anton"/>
                </a:rPr>
                <a:t>(​c5_2)</a:t>
              </a:r>
            </a:p>
          </p:txBody>
        </p:sp>
      </p:grpSp>
      <p:grpSp>
        <p:nvGrpSpPr>
          <p:cNvPr id="44" name="Group 22">
            <a:extLst>
              <a:ext uri="{FF2B5EF4-FFF2-40B4-BE49-F238E27FC236}">
                <a16:creationId xmlns:a16="http://schemas.microsoft.com/office/drawing/2014/main" id="{234A3AAB-AEA2-18EE-BD58-07B6743FF059}"/>
              </a:ext>
            </a:extLst>
          </p:cNvPr>
          <p:cNvGrpSpPr/>
          <p:nvPr/>
        </p:nvGrpSpPr>
        <p:grpSpPr>
          <a:xfrm>
            <a:off x="9308021" y="8614217"/>
            <a:ext cx="7930976" cy="1321521"/>
            <a:chOff x="-31343" y="-49676"/>
            <a:chExt cx="1994115" cy="348055"/>
          </a:xfrm>
        </p:grpSpPr>
        <p:sp>
          <p:nvSpPr>
            <p:cNvPr id="45" name="Freeform 23">
              <a:extLst>
                <a:ext uri="{FF2B5EF4-FFF2-40B4-BE49-F238E27FC236}">
                  <a16:creationId xmlns:a16="http://schemas.microsoft.com/office/drawing/2014/main" id="{764368D1-AE23-66A0-FF99-36C66C235D67}"/>
                </a:ext>
              </a:extLst>
            </p:cNvPr>
            <p:cNvSpPr/>
            <p:nvPr/>
          </p:nvSpPr>
          <p:spPr>
            <a:xfrm>
              <a:off x="-7785" y="-49676"/>
              <a:ext cx="1970557" cy="348055"/>
            </a:xfrm>
            <a:custGeom>
              <a:avLst/>
              <a:gdLst/>
              <a:ahLst/>
              <a:cxnLst/>
              <a:rect l="l" t="t" r="r" b="b"/>
              <a:pathLst>
                <a:path w="1970557" h="348055">
                  <a:moveTo>
                    <a:pt x="52772" y="0"/>
                  </a:moveTo>
                  <a:lnTo>
                    <a:pt x="1917785" y="0"/>
                  </a:lnTo>
                  <a:cubicBezTo>
                    <a:pt x="1931781" y="0"/>
                    <a:pt x="1945204" y="5560"/>
                    <a:pt x="1955100" y="15457"/>
                  </a:cubicBezTo>
                  <a:cubicBezTo>
                    <a:pt x="1964997" y="25353"/>
                    <a:pt x="1970557" y="38776"/>
                    <a:pt x="1970557" y="52772"/>
                  </a:cubicBezTo>
                  <a:lnTo>
                    <a:pt x="1970557" y="295283"/>
                  </a:lnTo>
                  <a:cubicBezTo>
                    <a:pt x="1970557" y="324428"/>
                    <a:pt x="1946930" y="348055"/>
                    <a:pt x="1917785" y="348055"/>
                  </a:cubicBezTo>
                  <a:lnTo>
                    <a:pt x="52772" y="348055"/>
                  </a:lnTo>
                  <a:cubicBezTo>
                    <a:pt x="23627" y="348055"/>
                    <a:pt x="0" y="324428"/>
                    <a:pt x="0" y="295283"/>
                  </a:cubicBezTo>
                  <a:lnTo>
                    <a:pt x="0" y="52772"/>
                  </a:lnTo>
                  <a:cubicBezTo>
                    <a:pt x="0" y="23627"/>
                    <a:pt x="23627" y="0"/>
                    <a:pt x="52772" y="0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" name="TextBox 24">
              <a:extLst>
                <a:ext uri="{FF2B5EF4-FFF2-40B4-BE49-F238E27FC236}">
                  <a16:creationId xmlns:a16="http://schemas.microsoft.com/office/drawing/2014/main" id="{C7482A93-0EDC-746A-ECA6-6B52CAD9B125}"/>
                </a:ext>
              </a:extLst>
            </p:cNvPr>
            <p:cNvSpPr txBox="1"/>
            <p:nvPr/>
          </p:nvSpPr>
          <p:spPr>
            <a:xfrm>
              <a:off x="-31343" y="-47374"/>
              <a:ext cx="1970557" cy="3407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099"/>
                </a:lnSpc>
              </a:pPr>
              <a:r>
                <a:rPr lang="en-US" sz="2800" spc="33" dirty="0">
                  <a:solidFill>
                    <a:srgbClr val="D6EAF2"/>
                  </a:solidFill>
                  <a:latin typeface="Anton"/>
                </a:rPr>
                <a:t>Testing Policy - Open Public Testing​</a:t>
              </a:r>
            </a:p>
            <a:p>
              <a:pPr algn="ctr">
                <a:lnSpc>
                  <a:spcPts val="3899"/>
                </a:lnSpc>
              </a:pPr>
              <a:r>
                <a:rPr lang="en-US" sz="2800" spc="25" dirty="0">
                  <a:solidFill>
                    <a:srgbClr val="D6EAF2"/>
                  </a:solidFill>
                  <a:latin typeface="Anton"/>
                </a:rPr>
                <a:t>(h3_2)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0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36716" y="3973285"/>
            <a:ext cx="8807284" cy="4084827"/>
          </a:xfrm>
          <a:custGeom>
            <a:avLst/>
            <a:gdLst/>
            <a:ahLst/>
            <a:cxnLst/>
            <a:rect l="l" t="t" r="r" b="b"/>
            <a:pathLst>
              <a:path w="8807284" h="4084827">
                <a:moveTo>
                  <a:pt x="0" y="0"/>
                </a:moveTo>
                <a:lnTo>
                  <a:pt x="8807284" y="0"/>
                </a:lnTo>
                <a:lnTo>
                  <a:pt x="8807284" y="4084827"/>
                </a:lnTo>
                <a:lnTo>
                  <a:pt x="0" y="40848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044" b="-104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7704707" y="3680208"/>
            <a:ext cx="10348831" cy="6197147"/>
          </a:xfrm>
          <a:custGeom>
            <a:avLst/>
            <a:gdLst/>
            <a:ahLst/>
            <a:cxnLst/>
            <a:rect l="l" t="t" r="r" b="b"/>
            <a:pathLst>
              <a:path w="10348831" h="6197147">
                <a:moveTo>
                  <a:pt x="0" y="0"/>
                </a:moveTo>
                <a:lnTo>
                  <a:pt x="10348831" y="0"/>
                </a:lnTo>
                <a:lnTo>
                  <a:pt x="10348831" y="6197147"/>
                </a:lnTo>
                <a:lnTo>
                  <a:pt x="0" y="61971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3993504" y="827672"/>
            <a:ext cx="10343796" cy="795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9"/>
              </a:lnSpc>
            </a:pPr>
            <a:r>
              <a:rPr lang="en-US" sz="5599" dirty="0">
                <a:solidFill>
                  <a:srgbClr val="01256B"/>
                </a:solidFill>
                <a:latin typeface="Anton"/>
              </a:rPr>
              <a:t>Architectural and Schema Overview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675361" y="2601685"/>
            <a:ext cx="3070526" cy="7238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  <a:spcBef>
                <a:spcPct val="0"/>
              </a:spcBef>
            </a:pPr>
            <a:r>
              <a:rPr lang="en-US" sz="4000" spc="40">
                <a:solidFill>
                  <a:srgbClr val="F3F0EC"/>
                </a:solidFill>
                <a:latin typeface="Anton"/>
              </a:rPr>
              <a:t>Architecture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886132" y="2601685"/>
            <a:ext cx="3985982" cy="7238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  <a:spcBef>
                <a:spcPct val="0"/>
              </a:spcBef>
            </a:pPr>
            <a:r>
              <a:rPr lang="en-US" sz="4000" spc="40">
                <a:solidFill>
                  <a:srgbClr val="F3F0EC"/>
                </a:solidFill>
                <a:latin typeface="Anton"/>
              </a:rPr>
              <a:t>Snowflake Schema</a:t>
            </a:r>
          </a:p>
        </p:txBody>
      </p:sp>
      <p:grpSp>
        <p:nvGrpSpPr>
          <p:cNvPr id="7" name="Group 22">
            <a:extLst>
              <a:ext uri="{FF2B5EF4-FFF2-40B4-BE49-F238E27FC236}">
                <a16:creationId xmlns:a16="http://schemas.microsoft.com/office/drawing/2014/main" id="{782F82C3-893A-D9F0-34C0-B61406FFB0E6}"/>
              </a:ext>
            </a:extLst>
          </p:cNvPr>
          <p:cNvGrpSpPr/>
          <p:nvPr/>
        </p:nvGrpSpPr>
        <p:grpSpPr>
          <a:xfrm>
            <a:off x="2044581" y="2152839"/>
            <a:ext cx="4701306" cy="1075988"/>
            <a:chOff x="-31343" y="-47374"/>
            <a:chExt cx="2017673" cy="433780"/>
          </a:xfrm>
        </p:grpSpPr>
        <p:sp>
          <p:nvSpPr>
            <p:cNvPr id="8" name="Freeform 23">
              <a:extLst>
                <a:ext uri="{FF2B5EF4-FFF2-40B4-BE49-F238E27FC236}">
                  <a16:creationId xmlns:a16="http://schemas.microsoft.com/office/drawing/2014/main" id="{E2943C7B-3560-B396-3B17-08BE37E01EA5}"/>
                </a:ext>
              </a:extLst>
            </p:cNvPr>
            <p:cNvSpPr/>
            <p:nvPr/>
          </p:nvSpPr>
          <p:spPr>
            <a:xfrm>
              <a:off x="15773" y="-19506"/>
              <a:ext cx="1970557" cy="348055"/>
            </a:xfrm>
            <a:custGeom>
              <a:avLst/>
              <a:gdLst/>
              <a:ahLst/>
              <a:cxnLst/>
              <a:rect l="l" t="t" r="r" b="b"/>
              <a:pathLst>
                <a:path w="1970557" h="348055">
                  <a:moveTo>
                    <a:pt x="52772" y="0"/>
                  </a:moveTo>
                  <a:lnTo>
                    <a:pt x="1917785" y="0"/>
                  </a:lnTo>
                  <a:cubicBezTo>
                    <a:pt x="1931781" y="0"/>
                    <a:pt x="1945204" y="5560"/>
                    <a:pt x="1955100" y="15457"/>
                  </a:cubicBezTo>
                  <a:cubicBezTo>
                    <a:pt x="1964997" y="25353"/>
                    <a:pt x="1970557" y="38776"/>
                    <a:pt x="1970557" y="52772"/>
                  </a:cubicBezTo>
                  <a:lnTo>
                    <a:pt x="1970557" y="295283"/>
                  </a:lnTo>
                  <a:cubicBezTo>
                    <a:pt x="1970557" y="324428"/>
                    <a:pt x="1946930" y="348055"/>
                    <a:pt x="1917785" y="348055"/>
                  </a:cubicBezTo>
                  <a:lnTo>
                    <a:pt x="52772" y="348055"/>
                  </a:lnTo>
                  <a:cubicBezTo>
                    <a:pt x="23627" y="348055"/>
                    <a:pt x="0" y="324428"/>
                    <a:pt x="0" y="295283"/>
                  </a:cubicBezTo>
                  <a:lnTo>
                    <a:pt x="0" y="52772"/>
                  </a:lnTo>
                  <a:cubicBezTo>
                    <a:pt x="0" y="23627"/>
                    <a:pt x="23627" y="0"/>
                    <a:pt x="52772" y="0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" name="TextBox 24">
              <a:extLst>
                <a:ext uri="{FF2B5EF4-FFF2-40B4-BE49-F238E27FC236}">
                  <a16:creationId xmlns:a16="http://schemas.microsoft.com/office/drawing/2014/main" id="{31201CF2-CCBE-E579-F522-3B902580FBBC}"/>
                </a:ext>
              </a:extLst>
            </p:cNvPr>
            <p:cNvSpPr txBox="1"/>
            <p:nvPr/>
          </p:nvSpPr>
          <p:spPr>
            <a:xfrm>
              <a:off x="-31343" y="-47374"/>
              <a:ext cx="1970557" cy="4337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99"/>
                </a:lnSpc>
              </a:pPr>
              <a:r>
                <a:rPr lang="en-US" sz="3400" spc="25" dirty="0">
                  <a:solidFill>
                    <a:srgbClr val="D6EAF2"/>
                  </a:solidFill>
                  <a:latin typeface="Anton"/>
                </a:rPr>
                <a:t>Architecture</a:t>
              </a:r>
            </a:p>
          </p:txBody>
        </p:sp>
      </p:grpSp>
      <p:grpSp>
        <p:nvGrpSpPr>
          <p:cNvPr id="10" name="Group 22">
            <a:extLst>
              <a:ext uri="{FF2B5EF4-FFF2-40B4-BE49-F238E27FC236}">
                <a16:creationId xmlns:a16="http://schemas.microsoft.com/office/drawing/2014/main" id="{85B755D3-AB19-7AC9-F8E3-FB95EA9E302E}"/>
              </a:ext>
            </a:extLst>
          </p:cNvPr>
          <p:cNvGrpSpPr/>
          <p:nvPr/>
        </p:nvGrpSpPr>
        <p:grpSpPr>
          <a:xfrm>
            <a:off x="10668000" y="2247061"/>
            <a:ext cx="4813714" cy="1041978"/>
            <a:chOff x="-31343" y="-47374"/>
            <a:chExt cx="2017673" cy="433780"/>
          </a:xfrm>
        </p:grpSpPr>
        <p:sp>
          <p:nvSpPr>
            <p:cNvPr id="11" name="Freeform 23">
              <a:extLst>
                <a:ext uri="{FF2B5EF4-FFF2-40B4-BE49-F238E27FC236}">
                  <a16:creationId xmlns:a16="http://schemas.microsoft.com/office/drawing/2014/main" id="{C7CBD9D6-FD32-10AD-D45A-BDC9E0D94AC4}"/>
                </a:ext>
              </a:extLst>
            </p:cNvPr>
            <p:cNvSpPr/>
            <p:nvPr/>
          </p:nvSpPr>
          <p:spPr>
            <a:xfrm>
              <a:off x="15773" y="-19506"/>
              <a:ext cx="1970557" cy="348055"/>
            </a:xfrm>
            <a:custGeom>
              <a:avLst/>
              <a:gdLst/>
              <a:ahLst/>
              <a:cxnLst/>
              <a:rect l="l" t="t" r="r" b="b"/>
              <a:pathLst>
                <a:path w="1970557" h="348055">
                  <a:moveTo>
                    <a:pt x="52772" y="0"/>
                  </a:moveTo>
                  <a:lnTo>
                    <a:pt x="1917785" y="0"/>
                  </a:lnTo>
                  <a:cubicBezTo>
                    <a:pt x="1931781" y="0"/>
                    <a:pt x="1945204" y="5560"/>
                    <a:pt x="1955100" y="15457"/>
                  </a:cubicBezTo>
                  <a:cubicBezTo>
                    <a:pt x="1964997" y="25353"/>
                    <a:pt x="1970557" y="38776"/>
                    <a:pt x="1970557" y="52772"/>
                  </a:cubicBezTo>
                  <a:lnTo>
                    <a:pt x="1970557" y="295283"/>
                  </a:lnTo>
                  <a:cubicBezTo>
                    <a:pt x="1970557" y="324428"/>
                    <a:pt x="1946930" y="348055"/>
                    <a:pt x="1917785" y="348055"/>
                  </a:cubicBezTo>
                  <a:lnTo>
                    <a:pt x="52772" y="348055"/>
                  </a:lnTo>
                  <a:cubicBezTo>
                    <a:pt x="23627" y="348055"/>
                    <a:pt x="0" y="324428"/>
                    <a:pt x="0" y="295283"/>
                  </a:cubicBezTo>
                  <a:lnTo>
                    <a:pt x="0" y="52772"/>
                  </a:lnTo>
                  <a:cubicBezTo>
                    <a:pt x="0" y="23627"/>
                    <a:pt x="23627" y="0"/>
                    <a:pt x="52772" y="0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TextBox 24">
              <a:extLst>
                <a:ext uri="{FF2B5EF4-FFF2-40B4-BE49-F238E27FC236}">
                  <a16:creationId xmlns:a16="http://schemas.microsoft.com/office/drawing/2014/main" id="{621F1EA9-B10F-AF02-C248-B2D88C8F46CA}"/>
                </a:ext>
              </a:extLst>
            </p:cNvPr>
            <p:cNvSpPr txBox="1"/>
            <p:nvPr/>
          </p:nvSpPr>
          <p:spPr>
            <a:xfrm>
              <a:off x="-31343" y="-47374"/>
              <a:ext cx="1970557" cy="4337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99"/>
                </a:lnSpc>
              </a:pPr>
              <a:r>
                <a:rPr lang="en-US" sz="3400" spc="25" dirty="0">
                  <a:solidFill>
                    <a:srgbClr val="D6EAF2"/>
                  </a:solidFill>
                  <a:latin typeface="Anton"/>
                </a:rPr>
                <a:t>Snowflake Schema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EA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2423281" y="4328403"/>
            <a:ext cx="13441438" cy="6591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50"/>
              </a:lnSpc>
              <a:spcBef>
                <a:spcPct val="0"/>
              </a:spcBef>
            </a:pPr>
            <a:r>
              <a:rPr lang="en-US" sz="3700" spc="37" dirty="0">
                <a:solidFill>
                  <a:schemeClr val="tx2">
                    <a:lumMod val="75000"/>
                  </a:schemeClr>
                </a:solidFill>
                <a:latin typeface="Anton"/>
              </a:rPr>
              <a:t>Require closing - all must be closed/passengers are prohibited (NIH)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89781" y="8553291"/>
            <a:ext cx="16911712" cy="5336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99"/>
              </a:lnSpc>
              <a:spcBef>
                <a:spcPct val="0"/>
              </a:spcBef>
            </a:pPr>
            <a:r>
              <a:rPr lang="en-US" sz="2999" spc="29" dirty="0">
                <a:solidFill>
                  <a:schemeClr val="tx2">
                    <a:lumMod val="75000"/>
                  </a:schemeClr>
                </a:solidFill>
                <a:latin typeface="Anton"/>
              </a:rPr>
              <a:t>Open public testing - “drive through” testing available to both symptomatic and asymptomatic people (NIH)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530350" y="708249"/>
            <a:ext cx="13227301" cy="14710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211"/>
              </a:lnSpc>
              <a:spcBef>
                <a:spcPct val="0"/>
              </a:spcBef>
            </a:pPr>
            <a:r>
              <a:rPr lang="en-US" sz="8140" u="sng" spc="81" dirty="0">
                <a:solidFill>
                  <a:schemeClr val="tx2">
                    <a:lumMod val="75000"/>
                  </a:schemeClr>
                </a:solidFill>
                <a:latin typeface="Anton"/>
              </a:rPr>
              <a:t>Policy Introduction</a:t>
            </a:r>
          </a:p>
        </p:txBody>
      </p:sp>
      <p:sp>
        <p:nvSpPr>
          <p:cNvPr id="7" name="AutoShape 7"/>
          <p:cNvSpPr/>
          <p:nvPr/>
        </p:nvSpPr>
        <p:spPr>
          <a:xfrm flipV="1">
            <a:off x="-734786" y="6115873"/>
            <a:ext cx="21253294" cy="19050"/>
          </a:xfrm>
          <a:prstGeom prst="line">
            <a:avLst/>
          </a:prstGeom>
          <a:ln w="76200" cap="flat">
            <a:solidFill>
              <a:srgbClr val="01256B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CC83BA8-4DA9-E4C2-9AF5-91BCA65153C3}"/>
              </a:ext>
            </a:extLst>
          </p:cNvPr>
          <p:cNvSpPr/>
          <p:nvPr/>
        </p:nvSpPr>
        <p:spPr>
          <a:xfrm>
            <a:off x="777701" y="3119955"/>
            <a:ext cx="16992600" cy="828266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spc="55" dirty="0">
                <a:solidFill>
                  <a:schemeClr val="accent1">
                    <a:lumMod val="20000"/>
                    <a:lumOff val="80000"/>
                  </a:schemeClr>
                </a:solidFill>
                <a:latin typeface="Anton"/>
              </a:rPr>
              <a:t>Policy 1 (​c5_2): Public Transportation - Require Closing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8566429-61F5-1053-5538-04103E2EA3F3}"/>
              </a:ext>
            </a:extLst>
          </p:cNvPr>
          <p:cNvSpPr/>
          <p:nvPr/>
        </p:nvSpPr>
        <p:spPr>
          <a:xfrm>
            <a:off x="777701" y="7358626"/>
            <a:ext cx="16992600" cy="914401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spc="59" dirty="0">
                <a:solidFill>
                  <a:schemeClr val="accent1">
                    <a:lumMod val="20000"/>
                    <a:lumOff val="80000"/>
                  </a:schemeClr>
                </a:solidFill>
                <a:latin typeface="Anton"/>
              </a:rPr>
              <a:t>Policy 2 (h3_2): Testing Policy - Open Public Testing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0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904256" y="2343118"/>
            <a:ext cx="6355044" cy="5950632"/>
          </a:xfrm>
          <a:custGeom>
            <a:avLst/>
            <a:gdLst/>
            <a:ahLst/>
            <a:cxnLst/>
            <a:rect l="l" t="t" r="r" b="b"/>
            <a:pathLst>
              <a:path w="6355044" h="5950632">
                <a:moveTo>
                  <a:pt x="0" y="0"/>
                </a:moveTo>
                <a:lnTo>
                  <a:pt x="6355044" y="0"/>
                </a:lnTo>
                <a:lnTo>
                  <a:pt x="6355044" y="5950631"/>
                </a:lnTo>
                <a:lnTo>
                  <a:pt x="0" y="59506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2006615" y="3220615"/>
            <a:ext cx="7647722" cy="31432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749"/>
              </a:lnSpc>
              <a:spcBef>
                <a:spcPct val="0"/>
              </a:spcBef>
            </a:pPr>
            <a:r>
              <a:rPr lang="en-US" sz="8499" spc="84">
                <a:solidFill>
                  <a:srgbClr val="01256B"/>
                </a:solidFill>
                <a:latin typeface="Anton"/>
              </a:rPr>
              <a:t>Now Our PowerBI Demonstration!</a:t>
            </a:r>
          </a:p>
        </p:txBody>
      </p:sp>
      <p:sp>
        <p:nvSpPr>
          <p:cNvPr id="4" name="AutoShape 4"/>
          <p:cNvSpPr/>
          <p:nvPr/>
        </p:nvSpPr>
        <p:spPr>
          <a:xfrm flipV="1">
            <a:off x="-611659" y="9811720"/>
            <a:ext cx="21253294" cy="19050"/>
          </a:xfrm>
          <a:prstGeom prst="line">
            <a:avLst/>
          </a:prstGeom>
          <a:ln w="76200" cap="flat">
            <a:solidFill>
              <a:srgbClr val="01256B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EA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652781" y="3473723"/>
            <a:ext cx="10982438" cy="31420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267"/>
              </a:lnSpc>
            </a:pPr>
            <a:r>
              <a:rPr lang="en-US" sz="11151">
                <a:solidFill>
                  <a:srgbClr val="01256B"/>
                </a:solidFill>
                <a:latin typeface="Anton"/>
              </a:rPr>
              <a:t>Thank you </a:t>
            </a:r>
          </a:p>
          <a:p>
            <a:pPr algn="ctr">
              <a:lnSpc>
                <a:spcPts val="12267"/>
              </a:lnSpc>
            </a:pPr>
            <a:r>
              <a:rPr lang="en-US" sz="11151">
                <a:solidFill>
                  <a:srgbClr val="01256B"/>
                </a:solidFill>
                <a:latin typeface="Anton"/>
              </a:rPr>
              <a:t>Any Questions?</a:t>
            </a:r>
          </a:p>
        </p:txBody>
      </p:sp>
      <p:sp>
        <p:nvSpPr>
          <p:cNvPr id="3" name="AutoShape 3"/>
          <p:cNvSpPr/>
          <p:nvPr/>
        </p:nvSpPr>
        <p:spPr>
          <a:xfrm flipV="1">
            <a:off x="-661970" y="8704880"/>
            <a:ext cx="21253294" cy="19050"/>
          </a:xfrm>
          <a:prstGeom prst="line">
            <a:avLst/>
          </a:prstGeom>
          <a:ln w="76200" cap="flat">
            <a:solidFill>
              <a:srgbClr val="01256B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AutoShape 4"/>
          <p:cNvSpPr/>
          <p:nvPr/>
        </p:nvSpPr>
        <p:spPr>
          <a:xfrm flipV="1">
            <a:off x="-661987" y="1047750"/>
            <a:ext cx="21253294" cy="19050"/>
          </a:xfrm>
          <a:prstGeom prst="line">
            <a:avLst/>
          </a:prstGeom>
          <a:ln w="76200" cap="flat">
            <a:solidFill>
              <a:srgbClr val="01256B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131</Words>
  <Application>Microsoft Macintosh PowerPoint</Application>
  <PresentationFormat>Custom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Arial</vt:lpstr>
      <vt:lpstr>Anton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DS310 - Final Project</dc:title>
  <cp:lastModifiedBy>Anna Vasconcelos</cp:lastModifiedBy>
  <cp:revision>3</cp:revision>
  <dcterms:created xsi:type="dcterms:W3CDTF">2006-08-16T00:00:00Z</dcterms:created>
  <dcterms:modified xsi:type="dcterms:W3CDTF">2023-12-20T19:03:27Z</dcterms:modified>
  <dc:identifier>DAF2Uko2T1w</dc:identifier>
</cp:coreProperties>
</file>