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01" d="100"/>
          <a:sy n="101" d="100"/>
        </p:scale>
        <p:origin x="15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2353892-76A1-487B-B221-8E35C5D2DB12}" type="datetimeFigureOut">
              <a:rPr lang="es-CO" smtClean="0"/>
              <a:t>21/11/2020</a:t>
            </a:fld>
            <a:endParaRPr lang="es-CO"/>
          </a:p>
        </p:txBody>
      </p:sp>
      <p:sp>
        <p:nvSpPr>
          <p:cNvPr id="5" name="Footer Placeholder 4"/>
          <p:cNvSpPr>
            <a:spLocks noGrp="1"/>
          </p:cNvSpPr>
          <p:nvPr>
            <p:ph type="ftr" sz="quarter" idx="11"/>
          </p:nvPr>
        </p:nvSpPr>
        <p:spPr>
          <a:xfrm>
            <a:off x="1876424" y="5410201"/>
            <a:ext cx="5124886" cy="365125"/>
          </a:xfrm>
        </p:spPr>
        <p:txBody>
          <a:bodyPr/>
          <a:lstStyle/>
          <a:p>
            <a:endParaRPr lang="es-CO"/>
          </a:p>
        </p:txBody>
      </p:sp>
      <p:sp>
        <p:nvSpPr>
          <p:cNvPr id="6" name="Slide Number Placeholder 5"/>
          <p:cNvSpPr>
            <a:spLocks noGrp="1"/>
          </p:cNvSpPr>
          <p:nvPr>
            <p:ph type="sldNum" sz="quarter" idx="12"/>
          </p:nvPr>
        </p:nvSpPr>
        <p:spPr>
          <a:xfrm>
            <a:off x="9896911" y="5410199"/>
            <a:ext cx="771089" cy="365125"/>
          </a:xfrm>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364592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2353892-76A1-487B-B221-8E35C5D2DB12}" type="datetimeFigureOut">
              <a:rPr lang="es-CO" smtClean="0"/>
              <a:t>21/11/2020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42288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2353892-76A1-487B-B221-8E35C5D2DB12}" type="datetimeFigureOut">
              <a:rPr lang="es-CO" smtClean="0"/>
              <a:t>21/11/2020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1614137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2353892-76A1-487B-B221-8E35C5D2DB12}" type="datetimeFigureOut">
              <a:rPr lang="es-CO" smtClean="0"/>
              <a:t>21/11/2020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014A2A-F67D-4B30-957E-157874800A2E}" type="slidenum">
              <a:rPr lang="es-CO" smtClean="0"/>
              <a:t>‹Nº›</a:t>
            </a:fld>
            <a:endParaRPr lang="es-C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0623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2353892-76A1-487B-B221-8E35C5D2DB12}" type="datetimeFigureOut">
              <a:rPr lang="es-CO" smtClean="0"/>
              <a:t>21/11/2020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3767431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2353892-76A1-487B-B221-8E35C5D2DB12}" type="datetimeFigureOut">
              <a:rPr lang="es-CO" smtClean="0"/>
              <a:t>21/11/2020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406026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2353892-76A1-487B-B221-8E35C5D2DB12}" type="datetimeFigureOut">
              <a:rPr lang="es-CO" smtClean="0"/>
              <a:t>21/11/2020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229378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353892-76A1-487B-B221-8E35C5D2DB12}" type="datetimeFigureOut">
              <a:rPr lang="es-CO" smtClean="0"/>
              <a:t>21/11/2020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3629175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353892-76A1-487B-B221-8E35C5D2DB12}" type="datetimeFigureOut">
              <a:rPr lang="es-CO" smtClean="0"/>
              <a:t>21/11/2020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199834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353892-76A1-487B-B221-8E35C5D2DB12}" type="datetimeFigureOut">
              <a:rPr lang="es-CO" smtClean="0"/>
              <a:t>21/11/2020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81363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2353892-76A1-487B-B221-8E35C5D2DB12}" type="datetimeFigureOut">
              <a:rPr lang="es-CO" smtClean="0"/>
              <a:t>21/11/2020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70552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2353892-76A1-487B-B221-8E35C5D2DB12}" type="datetimeFigureOut">
              <a:rPr lang="es-CO" smtClean="0"/>
              <a:t>21/11/2020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345999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2353892-76A1-487B-B221-8E35C5D2DB12}" type="datetimeFigureOut">
              <a:rPr lang="es-CO" smtClean="0"/>
              <a:t>21/11/2020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343133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2353892-76A1-487B-B221-8E35C5D2DB12}" type="datetimeFigureOut">
              <a:rPr lang="es-CO" smtClean="0"/>
              <a:t>21/11/2020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74167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53892-76A1-487B-B221-8E35C5D2DB12}" type="datetimeFigureOut">
              <a:rPr lang="es-CO" smtClean="0"/>
              <a:t>21/11/2020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152260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2353892-76A1-487B-B221-8E35C5D2DB12}" type="datetimeFigureOut">
              <a:rPr lang="es-CO" smtClean="0"/>
              <a:t>21/11/2020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133169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2353892-76A1-487B-B221-8E35C5D2DB12}" type="datetimeFigureOut">
              <a:rPr lang="es-CO" smtClean="0"/>
              <a:t>21/11/2020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014A2A-F67D-4B30-957E-157874800A2E}" type="slidenum">
              <a:rPr lang="es-CO" smtClean="0"/>
              <a:t>‹Nº›</a:t>
            </a:fld>
            <a:endParaRPr lang="es-CO"/>
          </a:p>
        </p:txBody>
      </p:sp>
    </p:spTree>
    <p:extLst>
      <p:ext uri="{BB962C8B-B14F-4D97-AF65-F5344CB8AC3E}">
        <p14:creationId xmlns:p14="http://schemas.microsoft.com/office/powerpoint/2010/main" val="426481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353892-76A1-487B-B221-8E35C5D2DB12}" type="datetimeFigureOut">
              <a:rPr lang="es-CO" smtClean="0"/>
              <a:t>21/11/2020</a:t>
            </a:fld>
            <a:endParaRPr lang="es-C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014A2A-F67D-4B30-957E-157874800A2E}" type="slidenum">
              <a:rPr lang="es-CO" smtClean="0"/>
              <a:t>‹Nº›</a:t>
            </a:fld>
            <a:endParaRPr lang="es-CO"/>
          </a:p>
        </p:txBody>
      </p:sp>
    </p:spTree>
    <p:extLst>
      <p:ext uri="{BB962C8B-B14F-4D97-AF65-F5344CB8AC3E}">
        <p14:creationId xmlns:p14="http://schemas.microsoft.com/office/powerpoint/2010/main" val="35212530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F8C70-70ED-4C19-9182-84BB0240C5CC}"/>
              </a:ext>
            </a:extLst>
          </p:cNvPr>
          <p:cNvSpPr>
            <a:spLocks noGrp="1"/>
          </p:cNvSpPr>
          <p:nvPr>
            <p:ph type="ctrTitle"/>
          </p:nvPr>
        </p:nvSpPr>
        <p:spPr/>
        <p:txBody>
          <a:bodyPr>
            <a:normAutofit/>
          </a:bodyPr>
          <a:lstStyle/>
          <a:p>
            <a:r>
              <a:rPr lang="es-CO" sz="5400" dirty="0"/>
              <a:t>SunDom</a:t>
            </a:r>
          </a:p>
        </p:txBody>
      </p:sp>
      <p:sp>
        <p:nvSpPr>
          <p:cNvPr id="3" name="Subtítulo 2">
            <a:extLst>
              <a:ext uri="{FF2B5EF4-FFF2-40B4-BE49-F238E27FC236}">
                <a16:creationId xmlns:a16="http://schemas.microsoft.com/office/drawing/2014/main" id="{2F32B64E-C3B4-4260-B312-F05C99C2A274}"/>
              </a:ext>
            </a:extLst>
          </p:cNvPr>
          <p:cNvSpPr>
            <a:spLocks noGrp="1"/>
          </p:cNvSpPr>
          <p:nvPr>
            <p:ph type="subTitle" idx="1"/>
          </p:nvPr>
        </p:nvSpPr>
        <p:spPr/>
        <p:txBody>
          <a:bodyPr/>
          <a:lstStyle/>
          <a:p>
            <a:endParaRPr lang="es-CO" dirty="0"/>
          </a:p>
          <a:p>
            <a:r>
              <a:rPr lang="es-CO" dirty="0">
                <a:solidFill>
                  <a:schemeClr val="tx1"/>
                </a:solidFill>
              </a:rPr>
              <a:t>Kevin Rodríguez</a:t>
            </a:r>
          </a:p>
          <a:p>
            <a:r>
              <a:rPr lang="es-CO" dirty="0">
                <a:solidFill>
                  <a:schemeClr val="tx1"/>
                </a:solidFill>
              </a:rPr>
              <a:t>Diego rojas</a:t>
            </a:r>
          </a:p>
        </p:txBody>
      </p:sp>
    </p:spTree>
    <p:extLst>
      <p:ext uri="{BB962C8B-B14F-4D97-AF65-F5344CB8AC3E}">
        <p14:creationId xmlns:p14="http://schemas.microsoft.com/office/powerpoint/2010/main" val="33986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47F49-AB70-4974-B7AD-EC3247806E0D}"/>
              </a:ext>
            </a:extLst>
          </p:cNvPr>
          <p:cNvSpPr>
            <a:spLocks noGrp="1"/>
          </p:cNvSpPr>
          <p:nvPr>
            <p:ph type="title"/>
          </p:nvPr>
        </p:nvSpPr>
        <p:spPr/>
        <p:txBody>
          <a:bodyPr/>
          <a:lstStyle/>
          <a:p>
            <a:r>
              <a:rPr lang="en-US" dirty="0"/>
              <a:t>introduction</a:t>
            </a:r>
          </a:p>
        </p:txBody>
      </p:sp>
      <p:sp>
        <p:nvSpPr>
          <p:cNvPr id="3" name="Marcador de contenido 2">
            <a:extLst>
              <a:ext uri="{FF2B5EF4-FFF2-40B4-BE49-F238E27FC236}">
                <a16:creationId xmlns:a16="http://schemas.microsoft.com/office/drawing/2014/main" id="{F1DC0C58-4A06-4CAD-915D-4895B5D58224}"/>
              </a:ext>
            </a:extLst>
          </p:cNvPr>
          <p:cNvSpPr>
            <a:spLocks noGrp="1"/>
          </p:cNvSpPr>
          <p:nvPr>
            <p:ph idx="1"/>
          </p:nvPr>
        </p:nvSpPr>
        <p:spPr>
          <a:xfrm>
            <a:off x="1141413" y="2249487"/>
            <a:ext cx="8254258" cy="3541714"/>
          </a:xfrm>
        </p:spPr>
        <p:txBody>
          <a:bodyPr>
            <a:normAutofit/>
          </a:bodyPr>
          <a:lstStyle/>
          <a:p>
            <a:pPr marL="0" indent="0">
              <a:buNone/>
            </a:pPr>
            <a:r>
              <a:rPr lang="en-US" sz="2800" dirty="0"/>
              <a:t>The following presentation is intended to expose the most relevant details about the productive project in charge of the students Diego Rojas and Kevin Rodríguez from the San Josemaría Escrivá de Balaguer Educational Institution with an emphasis on Implementation and maintenance of industrial electronic equipment.</a:t>
            </a:r>
            <a:endParaRPr lang="es-CO" sz="2800" dirty="0"/>
          </a:p>
        </p:txBody>
      </p:sp>
    </p:spTree>
    <p:extLst>
      <p:ext uri="{BB962C8B-B14F-4D97-AF65-F5344CB8AC3E}">
        <p14:creationId xmlns:p14="http://schemas.microsoft.com/office/powerpoint/2010/main" val="81112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91690-606F-48AA-80E7-2C31A78C9E2A}"/>
              </a:ext>
            </a:extLst>
          </p:cNvPr>
          <p:cNvSpPr>
            <a:spLocks noGrp="1"/>
          </p:cNvSpPr>
          <p:nvPr>
            <p:ph type="title"/>
          </p:nvPr>
        </p:nvSpPr>
        <p:spPr/>
        <p:txBody>
          <a:bodyPr/>
          <a:lstStyle/>
          <a:p>
            <a:r>
              <a:rPr lang="en-US" dirty="0"/>
              <a:t>General objective</a:t>
            </a:r>
          </a:p>
        </p:txBody>
      </p:sp>
      <p:sp>
        <p:nvSpPr>
          <p:cNvPr id="3" name="Marcador de contenido 2">
            <a:extLst>
              <a:ext uri="{FF2B5EF4-FFF2-40B4-BE49-F238E27FC236}">
                <a16:creationId xmlns:a16="http://schemas.microsoft.com/office/drawing/2014/main" id="{6E824EF7-CCC9-44E5-A656-4F2FADF9317A}"/>
              </a:ext>
            </a:extLst>
          </p:cNvPr>
          <p:cNvSpPr>
            <a:spLocks noGrp="1"/>
          </p:cNvSpPr>
          <p:nvPr>
            <p:ph idx="1"/>
          </p:nvPr>
        </p:nvSpPr>
        <p:spPr/>
        <p:txBody>
          <a:bodyPr/>
          <a:lstStyle/>
          <a:p>
            <a:r>
              <a:rPr lang="en-US" dirty="0"/>
              <a:t>Create a home automation system capable of controlling household variables (situations) such as the switching on/off of equipment used in the background (that is not being used) and home security, in order to have efficient management of use of energy.</a:t>
            </a:r>
            <a:endParaRPr lang="es-CO" dirty="0"/>
          </a:p>
        </p:txBody>
      </p:sp>
    </p:spTree>
    <p:extLst>
      <p:ext uri="{BB962C8B-B14F-4D97-AF65-F5344CB8AC3E}">
        <p14:creationId xmlns:p14="http://schemas.microsoft.com/office/powerpoint/2010/main" val="245136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383AA-8DBF-400B-8AD3-141968819ACF}"/>
              </a:ext>
            </a:extLst>
          </p:cNvPr>
          <p:cNvSpPr>
            <a:spLocks noGrp="1"/>
          </p:cNvSpPr>
          <p:nvPr>
            <p:ph type="title"/>
          </p:nvPr>
        </p:nvSpPr>
        <p:spPr/>
        <p:txBody>
          <a:bodyPr/>
          <a:lstStyle/>
          <a:p>
            <a:r>
              <a:rPr lang="en-US" dirty="0"/>
              <a:t>Specific objectives </a:t>
            </a:r>
          </a:p>
        </p:txBody>
      </p:sp>
      <p:sp>
        <p:nvSpPr>
          <p:cNvPr id="3" name="Marcador de contenido 2">
            <a:extLst>
              <a:ext uri="{FF2B5EF4-FFF2-40B4-BE49-F238E27FC236}">
                <a16:creationId xmlns:a16="http://schemas.microsoft.com/office/drawing/2014/main" id="{5FF6D7BE-A8A2-4A72-9298-0E61C90471AA}"/>
              </a:ext>
            </a:extLst>
          </p:cNvPr>
          <p:cNvSpPr>
            <a:spLocks noGrp="1"/>
          </p:cNvSpPr>
          <p:nvPr>
            <p:ph idx="1"/>
          </p:nvPr>
        </p:nvSpPr>
        <p:spPr>
          <a:xfrm>
            <a:off x="1048624" y="1812022"/>
            <a:ext cx="9597005" cy="4756557"/>
          </a:xfrm>
        </p:spPr>
        <p:txBody>
          <a:bodyPr>
            <a:noAutofit/>
          </a:bodyPr>
          <a:lstStyle/>
          <a:p>
            <a:pPr marL="342900" marR="193675" lvl="0" indent="-342900">
              <a:lnSpc>
                <a:spcPct val="150000"/>
              </a:lnSpc>
              <a:buFont typeface="Symbol" panose="05050102010706020507" pitchFamily="18" charset="2"/>
              <a:buChar char=""/>
            </a:pPr>
            <a:r>
              <a:rPr lang="en-US" sz="2000" dirty="0"/>
              <a:t>Control the personalized activity of the bulbs, lights and electrical equipment in the homes through sound and / or movement sensors, in order to have an efficient consumption of electricity.</a:t>
            </a:r>
          </a:p>
          <a:p>
            <a:pPr marL="342900" marR="193675" lvl="0" indent="-342900">
              <a:lnSpc>
                <a:spcPct val="150000"/>
              </a:lnSpc>
              <a:buFont typeface="Symbol" panose="05050102010706020507" pitchFamily="18" charset="2"/>
              <a:buChar char=""/>
            </a:pPr>
            <a:r>
              <a:rPr lang="en-US" sz="2000" dirty="0"/>
              <a:t>Automate an alarm system in order to detect any possible intruder inside the residences (unwanted persons) or with the purpose of identifying home accidents such as water leaks, gas leaks, or possible fires.</a:t>
            </a:r>
          </a:p>
          <a:p>
            <a:pPr marL="342900" marR="193675" lvl="0" indent="-342900">
              <a:lnSpc>
                <a:spcPct val="150000"/>
              </a:lnSpc>
              <a:buFont typeface="Symbol" panose="05050102010706020507" pitchFamily="18" charset="2"/>
              <a:buChar char=""/>
            </a:pPr>
            <a:r>
              <a:rPr lang="en-US" sz="2000" dirty="0"/>
              <a:t>Develop an application through an inventor app that is capable of controlling the functions to be implemented in the home automation system through a </a:t>
            </a:r>
            <a:r>
              <a:rPr lang="en-US" sz="2000" dirty="0" err="1"/>
              <a:t>bluetooth</a:t>
            </a:r>
            <a:r>
              <a:rPr lang="en-US" sz="2000" dirty="0"/>
              <a:t> device with Arduino.</a:t>
            </a:r>
            <a:endParaRPr lang="es-CO" sz="2000" dirty="0"/>
          </a:p>
        </p:txBody>
      </p:sp>
    </p:spTree>
    <p:extLst>
      <p:ext uri="{BB962C8B-B14F-4D97-AF65-F5344CB8AC3E}">
        <p14:creationId xmlns:p14="http://schemas.microsoft.com/office/powerpoint/2010/main" val="90373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2DEDD-1BB0-4FDA-B4A2-23594E1D3046}"/>
              </a:ext>
            </a:extLst>
          </p:cNvPr>
          <p:cNvSpPr>
            <a:spLocks noGrp="1"/>
          </p:cNvSpPr>
          <p:nvPr>
            <p:ph type="title"/>
          </p:nvPr>
        </p:nvSpPr>
        <p:spPr>
          <a:xfrm>
            <a:off x="1141413" y="551406"/>
            <a:ext cx="9905998" cy="1478570"/>
          </a:xfrm>
        </p:spPr>
        <p:txBody>
          <a:bodyPr/>
          <a:lstStyle/>
          <a:p>
            <a:r>
              <a:rPr lang="en-US" dirty="0"/>
              <a:t>justification</a:t>
            </a:r>
          </a:p>
        </p:txBody>
      </p:sp>
      <p:sp>
        <p:nvSpPr>
          <p:cNvPr id="3" name="Marcador de contenido 2">
            <a:extLst>
              <a:ext uri="{FF2B5EF4-FFF2-40B4-BE49-F238E27FC236}">
                <a16:creationId xmlns:a16="http://schemas.microsoft.com/office/drawing/2014/main" id="{D401AB77-2C36-4F5F-B4F5-EA1278AE3727}"/>
              </a:ext>
            </a:extLst>
          </p:cNvPr>
          <p:cNvSpPr>
            <a:spLocks noGrp="1"/>
          </p:cNvSpPr>
          <p:nvPr>
            <p:ph idx="1"/>
          </p:nvPr>
        </p:nvSpPr>
        <p:spPr/>
        <p:txBody>
          <a:bodyPr/>
          <a:lstStyle/>
          <a:p>
            <a:r>
              <a:rPr lang="en-US" dirty="0"/>
              <a:t>The justification of the product is to generate and reinforce the comfort and safety of the people who purchase our product, in addition to the fact that our product can indirectly affect energy consumption and the useful life of electronic devices in a positive way.</a:t>
            </a:r>
            <a:endParaRPr lang="es-CO" dirty="0"/>
          </a:p>
        </p:txBody>
      </p:sp>
    </p:spTree>
    <p:extLst>
      <p:ext uri="{BB962C8B-B14F-4D97-AF65-F5344CB8AC3E}">
        <p14:creationId xmlns:p14="http://schemas.microsoft.com/office/powerpoint/2010/main" val="406376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1219A-5E35-42ED-9AF3-B0D7928EC938}"/>
              </a:ext>
            </a:extLst>
          </p:cNvPr>
          <p:cNvSpPr>
            <a:spLocks noGrp="1"/>
          </p:cNvSpPr>
          <p:nvPr>
            <p:ph type="title"/>
          </p:nvPr>
        </p:nvSpPr>
        <p:spPr/>
        <p:txBody>
          <a:bodyPr/>
          <a:lstStyle/>
          <a:p>
            <a:r>
              <a:rPr lang="es-CO" dirty="0"/>
              <a:t>Products</a:t>
            </a:r>
          </a:p>
        </p:txBody>
      </p:sp>
      <p:sp>
        <p:nvSpPr>
          <p:cNvPr id="3" name="Marcador de contenido 2">
            <a:extLst>
              <a:ext uri="{FF2B5EF4-FFF2-40B4-BE49-F238E27FC236}">
                <a16:creationId xmlns:a16="http://schemas.microsoft.com/office/drawing/2014/main" id="{6AE72FA2-38EF-4D02-A1CF-60053A9F0F1A}"/>
              </a:ext>
            </a:extLst>
          </p:cNvPr>
          <p:cNvSpPr>
            <a:spLocks noGrp="1"/>
          </p:cNvSpPr>
          <p:nvPr>
            <p:ph idx="1"/>
          </p:nvPr>
        </p:nvSpPr>
        <p:spPr/>
        <p:txBody>
          <a:bodyPr numCol="2"/>
          <a:lstStyle/>
          <a:p>
            <a:r>
              <a:rPr lang="es-CO" dirty="0"/>
              <a:t>Domotic System [S-D]</a:t>
            </a:r>
          </a:p>
          <a:p>
            <a:endParaRPr lang="es-CO" dirty="0"/>
          </a:p>
          <a:p>
            <a:endParaRPr lang="es-CO" dirty="0"/>
          </a:p>
          <a:p>
            <a:endParaRPr lang="es-CO" dirty="0"/>
          </a:p>
          <a:p>
            <a:endParaRPr lang="es-CO" dirty="0"/>
          </a:p>
          <a:p>
            <a:endParaRPr lang="es-CO" dirty="0"/>
          </a:p>
          <a:p>
            <a:r>
              <a:rPr lang="es-CO" dirty="0"/>
              <a:t>Security System [S-S]</a:t>
            </a:r>
          </a:p>
        </p:txBody>
      </p:sp>
      <p:pic>
        <p:nvPicPr>
          <p:cNvPr id="1028" name="Picture 4" descr="Para qué Sirve el Control de Iluminación?">
            <a:extLst>
              <a:ext uri="{FF2B5EF4-FFF2-40B4-BE49-F238E27FC236}">
                <a16:creationId xmlns:a16="http://schemas.microsoft.com/office/drawing/2014/main" id="{8CB3971F-679C-4F72-B347-12A6095E3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04" y="3013993"/>
            <a:ext cx="3720447" cy="20127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stemas de seguridad para tu casa: ¿cuáles son los más avanzados?">
            <a:extLst>
              <a:ext uri="{FF2B5EF4-FFF2-40B4-BE49-F238E27FC236}">
                <a16:creationId xmlns:a16="http://schemas.microsoft.com/office/drawing/2014/main" id="{4E932341-A15D-46DD-B63B-54D3D53F2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943" y="2809133"/>
            <a:ext cx="3518959" cy="234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37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111554-1704-41C9-AEC4-E64417FEA376}"/>
              </a:ext>
            </a:extLst>
          </p:cNvPr>
          <p:cNvSpPr>
            <a:spLocks noGrp="1"/>
          </p:cNvSpPr>
          <p:nvPr>
            <p:ph type="title"/>
          </p:nvPr>
        </p:nvSpPr>
        <p:spPr>
          <a:xfrm>
            <a:off x="1074301" y="291348"/>
            <a:ext cx="9905998" cy="1478570"/>
          </a:xfrm>
        </p:spPr>
        <p:txBody>
          <a:bodyPr/>
          <a:lstStyle/>
          <a:p>
            <a:r>
              <a:rPr lang="es-CO" dirty="0"/>
              <a:t>Domotic System [S-D]</a:t>
            </a:r>
          </a:p>
        </p:txBody>
      </p:sp>
      <p:sp>
        <p:nvSpPr>
          <p:cNvPr id="3" name="Marcador de contenido 2">
            <a:extLst>
              <a:ext uri="{FF2B5EF4-FFF2-40B4-BE49-F238E27FC236}">
                <a16:creationId xmlns:a16="http://schemas.microsoft.com/office/drawing/2014/main" id="{0A51C58C-7805-4F8A-924A-5349865AC1AE}"/>
              </a:ext>
            </a:extLst>
          </p:cNvPr>
          <p:cNvSpPr>
            <a:spLocks noGrp="1"/>
          </p:cNvSpPr>
          <p:nvPr>
            <p:ph idx="1"/>
          </p:nvPr>
        </p:nvSpPr>
        <p:spPr>
          <a:xfrm>
            <a:off x="1074300" y="1546369"/>
            <a:ext cx="9905999" cy="3541714"/>
          </a:xfrm>
        </p:spPr>
        <p:txBody>
          <a:bodyPr/>
          <a:lstStyle/>
          <a:p>
            <a:r>
              <a:rPr lang="en-US" dirty="0"/>
              <a:t>It comes with an Arduino board, which will process the orders that the client sends, among which are: the control of lights, the possibility of integrating solar panels, and check if there are any type of gas leaks.</a:t>
            </a:r>
            <a:endParaRPr lang="es-CO" dirty="0"/>
          </a:p>
        </p:txBody>
      </p:sp>
      <p:pic>
        <p:nvPicPr>
          <p:cNvPr id="4" name="Imagen 3">
            <a:extLst>
              <a:ext uri="{FF2B5EF4-FFF2-40B4-BE49-F238E27FC236}">
                <a16:creationId xmlns:a16="http://schemas.microsoft.com/office/drawing/2014/main" id="{3BC49C74-45B6-4031-96B4-0240CAEF2D3A}"/>
              </a:ext>
            </a:extLst>
          </p:cNvPr>
          <p:cNvPicPr>
            <a:picLocks noChangeAspect="1"/>
          </p:cNvPicPr>
          <p:nvPr/>
        </p:nvPicPr>
        <p:blipFill>
          <a:blip r:embed="rId2"/>
          <a:stretch>
            <a:fillRect/>
          </a:stretch>
        </p:blipFill>
        <p:spPr>
          <a:xfrm>
            <a:off x="1761120" y="3391410"/>
            <a:ext cx="2466932" cy="2466932"/>
          </a:xfrm>
          <a:prstGeom prst="rect">
            <a:avLst/>
          </a:prstGeom>
        </p:spPr>
      </p:pic>
      <p:pic>
        <p:nvPicPr>
          <p:cNvPr id="2050" name="Picture 2" descr="Cómo funcionan los sensores de gas? - 330ohms">
            <a:extLst>
              <a:ext uri="{FF2B5EF4-FFF2-40B4-BE49-F238E27FC236}">
                <a16:creationId xmlns:a16="http://schemas.microsoft.com/office/drawing/2014/main" id="{B9BCAB4B-3D4D-42AD-B5C0-CF28A71A1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0565" y="3433638"/>
            <a:ext cx="3059734" cy="22918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r qué pierden eficiencia los paneles solares? - Ambientum">
            <a:extLst>
              <a:ext uri="{FF2B5EF4-FFF2-40B4-BE49-F238E27FC236}">
                <a16:creationId xmlns:a16="http://schemas.microsoft.com/office/drawing/2014/main" id="{64E01475-3142-4ABA-BBC6-ABB865897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200" y="3711431"/>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79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18407-711C-474E-AB86-44AB613F2DC5}"/>
              </a:ext>
            </a:extLst>
          </p:cNvPr>
          <p:cNvSpPr>
            <a:spLocks noGrp="1"/>
          </p:cNvSpPr>
          <p:nvPr>
            <p:ph type="title"/>
          </p:nvPr>
        </p:nvSpPr>
        <p:spPr/>
        <p:txBody>
          <a:bodyPr/>
          <a:lstStyle/>
          <a:p>
            <a:r>
              <a:rPr lang="es-CO" dirty="0"/>
              <a:t>Security system [S-S]</a:t>
            </a:r>
          </a:p>
        </p:txBody>
      </p:sp>
      <p:sp>
        <p:nvSpPr>
          <p:cNvPr id="3" name="Marcador de contenido 2">
            <a:extLst>
              <a:ext uri="{FF2B5EF4-FFF2-40B4-BE49-F238E27FC236}">
                <a16:creationId xmlns:a16="http://schemas.microsoft.com/office/drawing/2014/main" id="{6CD57C13-B510-4451-A617-0521DFA76CDA}"/>
              </a:ext>
            </a:extLst>
          </p:cNvPr>
          <p:cNvSpPr>
            <a:spLocks noGrp="1"/>
          </p:cNvSpPr>
          <p:nvPr>
            <p:ph idx="1"/>
          </p:nvPr>
        </p:nvSpPr>
        <p:spPr>
          <a:xfrm>
            <a:off x="1141413" y="1855204"/>
            <a:ext cx="9905999" cy="3541714"/>
          </a:xfrm>
        </p:spPr>
        <p:txBody>
          <a:bodyPr/>
          <a:lstStyle/>
          <a:p>
            <a:r>
              <a:rPr lang="en-US" dirty="0"/>
              <a:t>It is also controlled by means of an Arduino board, which is in charge of alarms and security cameras, both devices located in strategic places in the house.</a:t>
            </a:r>
            <a:endParaRPr lang="es-CO" dirty="0"/>
          </a:p>
        </p:txBody>
      </p:sp>
      <p:pic>
        <p:nvPicPr>
          <p:cNvPr id="4" name="Imagen 3">
            <a:extLst>
              <a:ext uri="{FF2B5EF4-FFF2-40B4-BE49-F238E27FC236}">
                <a16:creationId xmlns:a16="http://schemas.microsoft.com/office/drawing/2014/main" id="{659CC5B5-0DF1-4A81-8FC1-798689FBBBF2}"/>
              </a:ext>
            </a:extLst>
          </p:cNvPr>
          <p:cNvPicPr>
            <a:picLocks noChangeAspect="1"/>
          </p:cNvPicPr>
          <p:nvPr/>
        </p:nvPicPr>
        <p:blipFill>
          <a:blip r:embed="rId2"/>
          <a:stretch>
            <a:fillRect/>
          </a:stretch>
        </p:blipFill>
        <p:spPr>
          <a:xfrm>
            <a:off x="2759410" y="3800475"/>
            <a:ext cx="2143125" cy="2143125"/>
          </a:xfrm>
          <a:prstGeom prst="rect">
            <a:avLst/>
          </a:prstGeom>
        </p:spPr>
      </p:pic>
      <p:pic>
        <p:nvPicPr>
          <p:cNvPr id="3074" name="Picture 2" descr="Tipos de alarmas para tu casa | Empresa seguridad privada Alcalá de Henares  | TresPuntoUno">
            <a:extLst>
              <a:ext uri="{FF2B5EF4-FFF2-40B4-BE49-F238E27FC236}">
                <a16:creationId xmlns:a16="http://schemas.microsoft.com/office/drawing/2014/main" id="{27546C6A-AB7D-4174-9CE1-B407D1AD1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6441" y="3800475"/>
            <a:ext cx="3827009"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884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2403</TotalTime>
  <Words>348</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Symbol</vt:lpstr>
      <vt:lpstr>Tw Cen MT</vt:lpstr>
      <vt:lpstr>Circuito</vt:lpstr>
      <vt:lpstr>SunDom</vt:lpstr>
      <vt:lpstr>introduction</vt:lpstr>
      <vt:lpstr>General objective</vt:lpstr>
      <vt:lpstr>Specific objectives </vt:lpstr>
      <vt:lpstr>justification</vt:lpstr>
      <vt:lpstr>Products</vt:lpstr>
      <vt:lpstr>Domotic System [S-D]</vt:lpstr>
      <vt:lpstr>Security system [S-S]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sundom</dc:title>
  <dc:creator>alejo rodriguez</dc:creator>
  <cp:lastModifiedBy>alejo rodriguez</cp:lastModifiedBy>
  <cp:revision>23</cp:revision>
  <dcterms:created xsi:type="dcterms:W3CDTF">2020-10-26T21:33:56Z</dcterms:created>
  <dcterms:modified xsi:type="dcterms:W3CDTF">2020-11-21T14:36:55Z</dcterms:modified>
</cp:coreProperties>
</file>