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113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5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1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625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15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695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5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0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7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1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3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3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8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cikit-learn.org/stable/modules/clustering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uster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706329"/>
            <a:ext cx="7766936" cy="769320"/>
          </a:xfrm>
        </p:spPr>
        <p:txBody>
          <a:bodyPr/>
          <a:lstStyle/>
          <a:p>
            <a:pPr algn="ctr"/>
            <a:r>
              <a:rPr lang="fa-IR" sz="4800" dirty="0" smtClean="0">
                <a:cs typeface="B Mitra" panose="00000400000000000000" pitchFamily="2" charset="-78"/>
              </a:rPr>
              <a:t>گزارش فاز </a:t>
            </a:r>
            <a:r>
              <a:rPr lang="fa-IR" sz="4800" dirty="0" smtClean="0">
                <a:cs typeface="B Mitra" panose="00000400000000000000" pitchFamily="2" charset="-78"/>
              </a:rPr>
              <a:t>دوم پروژه </a:t>
            </a:r>
            <a:r>
              <a:rPr lang="fa-IR" sz="4800" dirty="0" smtClean="0">
                <a:cs typeface="B Mitra" panose="00000400000000000000" pitchFamily="2" charset="-78"/>
              </a:rPr>
              <a:t>درس یادگیری ماشین</a:t>
            </a:r>
            <a:endParaRPr lang="en-US" sz="4800" dirty="0">
              <a:cs typeface="B Mitra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962342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fa-IR" dirty="0" smtClean="0">
                <a:solidFill>
                  <a:schemeClr val="tx1"/>
                </a:solidFill>
                <a:cs typeface="B Mitra" panose="00000400000000000000" pitchFamily="2" charset="-78"/>
              </a:rPr>
              <a:t>تهیه کننده: امیرحسین کارگران خوزانی </a:t>
            </a:r>
          </a:p>
          <a:p>
            <a:r>
              <a:rPr lang="fa-IR" dirty="0" smtClean="0">
                <a:solidFill>
                  <a:schemeClr val="tx1"/>
                </a:solidFill>
                <a:cs typeface="B Mitra" panose="00000400000000000000" pitchFamily="2" charset="-78"/>
              </a:rPr>
              <a:t>شماره دانشجویی: ۹۹۲۰۱۱۱۹</a:t>
            </a:r>
          </a:p>
          <a:p>
            <a:r>
              <a:rPr lang="fa-IR" dirty="0" smtClean="0">
                <a:solidFill>
                  <a:schemeClr val="tx1"/>
                </a:solidFill>
                <a:cs typeface="B Mitra" panose="00000400000000000000" pitchFamily="2" charset="-78"/>
              </a:rPr>
              <a:t>تیر ماه ۱۴۰۰</a:t>
            </a:r>
            <a:endParaRPr lang="en-US" dirty="0">
              <a:solidFill>
                <a:schemeClr val="tx1"/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28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>
                <a:cs typeface="B Mitra" panose="00000400000000000000" pitchFamily="2" charset="-78"/>
              </a:rPr>
              <a:t> </a:t>
            </a:r>
            <a:r>
              <a:rPr lang="fa-IR" dirty="0" smtClean="0">
                <a:cs typeface="B Mitra" panose="00000400000000000000" pitchFamily="2" charset="-78"/>
              </a:rPr>
              <a:t>آنالیز دسته بند دو کلاسه 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به این منظور تابع </a:t>
            </a:r>
            <a:r>
              <a:rPr lang="en-US" sz="2000" dirty="0" smtClean="0">
                <a:cs typeface="B Mitra" panose="00000400000000000000" pitchFamily="2" charset="-78"/>
              </a:rPr>
              <a:t>analysis</a:t>
            </a:r>
            <a:r>
              <a:rPr lang="fa-IR" sz="2000" dirty="0" smtClean="0">
                <a:cs typeface="B Mitra" panose="00000400000000000000" pitchFamily="2" charset="-78"/>
              </a:rPr>
              <a:t> را نوشتیم که معیارهای بیان شده در این </a:t>
            </a:r>
            <a:r>
              <a:rPr lang="fa-IR" sz="2000" dirty="0" smtClean="0">
                <a:cs typeface="B Mitra" panose="00000400000000000000" pitchFamily="2" charset="-78"/>
                <a:hlinkClick r:id="rId2"/>
              </a:rPr>
              <a:t>لینک </a:t>
            </a:r>
            <a:r>
              <a:rPr lang="fa-IR" sz="2000" dirty="0" smtClean="0">
                <a:cs typeface="B Mitra" panose="00000400000000000000" pitchFamily="2" charset="-78"/>
              </a:rPr>
              <a:t>را محاسبه می‌کند. از انجا که ممکن است کلاس ۰ و ۱</a:t>
            </a:r>
            <a:r>
              <a:rPr lang="fa-IR" sz="2000" dirty="0">
                <a:cs typeface="B Mitra" panose="00000400000000000000" pitchFamily="2" charset="-78"/>
              </a:rPr>
              <a:t> </a:t>
            </a:r>
            <a:r>
              <a:rPr lang="fa-IR" sz="2000" dirty="0" smtClean="0">
                <a:cs typeface="B Mitra" panose="00000400000000000000" pitchFamily="2" charset="-78"/>
              </a:rPr>
              <a:t>جا به جا شوند و برعکس مچ شده باشند ما یکبار بین برچسب‌های پیش‌بینی شده و اصل برچسب‌ها نتیجه‌ها را محاسبه کردیم و یک بار هم یکی از کلاس‌ها را برعکس کردیم و ماکسیمم را گزارش کردیم.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71" y="3778686"/>
            <a:ext cx="7755394" cy="18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>
                <a:cs typeface="B Mitra" panose="00000400000000000000" pitchFamily="2" charset="-78"/>
              </a:rPr>
              <a:t> </a:t>
            </a:r>
            <a:r>
              <a:rPr lang="fa-IR" dirty="0" smtClean="0">
                <a:cs typeface="B Mitra" panose="00000400000000000000" pitchFamily="2" charset="-78"/>
              </a:rPr>
              <a:t>ادامه آنالیز دسته بند دو کلاسه 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dirty="0" smtClean="0">
                <a:cs typeface="B Mitra" panose="00000400000000000000" pitchFamily="2" charset="-78"/>
              </a:rPr>
              <a:t>Accuracy</a:t>
            </a:r>
            <a:r>
              <a:rPr lang="fa-IR" sz="2000" dirty="0" smtClean="0">
                <a:cs typeface="B Mitra" panose="00000400000000000000" pitchFamily="2" charset="-78"/>
              </a:rPr>
              <a:t> که همان تعداد تشخیص‌های صحیح به کل تشخیص‌هاست. </a:t>
            </a:r>
          </a:p>
          <a:p>
            <a:pPr algn="r" rtl="1"/>
            <a:r>
              <a:rPr lang="en-US" sz="2000" dirty="0">
                <a:cs typeface="B Mitra" panose="00000400000000000000" pitchFamily="2" charset="-78"/>
              </a:rPr>
              <a:t>Rand </a:t>
            </a:r>
            <a:r>
              <a:rPr lang="en-US" sz="2000" dirty="0" smtClean="0">
                <a:cs typeface="B Mitra" panose="00000400000000000000" pitchFamily="2" charset="-78"/>
              </a:rPr>
              <a:t>index</a:t>
            </a:r>
            <a:r>
              <a:rPr lang="fa-IR" sz="2000" dirty="0">
                <a:cs typeface="B Mitra" panose="00000400000000000000" pitchFamily="2" charset="-78"/>
              </a:rPr>
              <a:t> </a:t>
            </a:r>
            <a:r>
              <a:rPr lang="fa-IR" sz="2000" dirty="0" smtClean="0">
                <a:cs typeface="B Mitra" panose="00000400000000000000" pitchFamily="2" charset="-78"/>
              </a:rPr>
              <a:t>و </a:t>
            </a:r>
            <a:r>
              <a:rPr lang="en-US" sz="2000" dirty="0" smtClean="0">
                <a:cs typeface="B Mitra" panose="00000400000000000000" pitchFamily="2" charset="-78"/>
              </a:rPr>
              <a:t>Adjust</a:t>
            </a:r>
            <a:r>
              <a:rPr lang="fa-IR" sz="2000" dirty="0" smtClean="0">
                <a:cs typeface="B Mitra" panose="00000400000000000000" pitchFamily="2" charset="-78"/>
              </a:rPr>
              <a:t> شده آن</a:t>
            </a:r>
            <a:r>
              <a:rPr lang="fa-IR" sz="2000" dirty="0">
                <a:cs typeface="B Mitra" panose="00000400000000000000" pitchFamily="2" charset="-78"/>
              </a:rPr>
              <a:t> </a:t>
            </a:r>
            <a:r>
              <a:rPr lang="fa-IR" sz="2000" dirty="0" smtClean="0">
                <a:cs typeface="B Mitra" panose="00000400000000000000" pitchFamily="2" charset="-78"/>
              </a:rPr>
              <a:t>نشان‌ می‌دهد چقدر کلاس‌های ما به کلاس‌های اصلی شبیه هستند و این کار را با شماردن زوج‌ها انجام می‌دهد.</a:t>
            </a:r>
            <a:endParaRPr lang="en-US" sz="2000" dirty="0" smtClean="0">
              <a:cs typeface="B Mitra" panose="00000400000000000000" pitchFamily="2" charset="-78"/>
            </a:endParaRPr>
          </a:p>
          <a:p>
            <a:pPr marL="0" indent="0" algn="r" rtl="1">
              <a:buNone/>
            </a:pPr>
            <a:endParaRPr lang="en-US" sz="2000" dirty="0" smtClean="0">
              <a:cs typeface="B Mitra" panose="00000400000000000000" pitchFamily="2" charset="-78"/>
            </a:endParaRPr>
          </a:p>
          <a:p>
            <a:pPr algn="r" rtl="1"/>
            <a:endParaRPr lang="en-US" sz="2000" dirty="0" smtClean="0">
              <a:cs typeface="B Mitra" panose="00000400000000000000" pitchFamily="2" charset="-78"/>
            </a:endParaRPr>
          </a:p>
          <a:p>
            <a:pPr algn="r" rtl="1"/>
            <a:endParaRPr lang="en-US" sz="2000" dirty="0">
              <a:cs typeface="B Mitra" panose="00000400000000000000" pitchFamily="2" charset="-78"/>
            </a:endParaRPr>
          </a:p>
          <a:p>
            <a:pPr marL="0" indent="0" algn="r" rtl="1">
              <a:buNone/>
            </a:pPr>
            <a:endParaRPr lang="fa-IR" sz="2000" dirty="0" smtClean="0">
              <a:cs typeface="B Mitra" panose="00000400000000000000" pitchFamily="2" charset="-78"/>
            </a:endParaRPr>
          </a:p>
          <a:p>
            <a:pPr algn="r" rtl="1"/>
            <a:r>
              <a:rPr lang="en-US" sz="2000" dirty="0">
                <a:cs typeface="B Mitra" panose="00000400000000000000" pitchFamily="2" charset="-78"/>
              </a:rPr>
              <a:t> </a:t>
            </a:r>
            <a:r>
              <a:rPr lang="en-US" sz="2000" dirty="0" smtClean="0">
                <a:cs typeface="B Mitra" panose="00000400000000000000" pitchFamily="2" charset="-78"/>
              </a:rPr>
              <a:t>Adjusted </a:t>
            </a:r>
            <a:r>
              <a:rPr lang="en-US" sz="2000" dirty="0">
                <a:cs typeface="B Mitra" panose="00000400000000000000" pitchFamily="2" charset="-78"/>
              </a:rPr>
              <a:t>Mutual info </a:t>
            </a:r>
            <a:r>
              <a:rPr lang="en-US" sz="2000" dirty="0" smtClean="0">
                <a:cs typeface="B Mitra" panose="00000400000000000000" pitchFamily="2" charset="-78"/>
              </a:rPr>
              <a:t>Score</a:t>
            </a:r>
            <a:r>
              <a:rPr lang="fa-IR" sz="2000" dirty="0" smtClean="0">
                <a:cs typeface="B Mitra" panose="00000400000000000000" pitchFamily="2" charset="-78"/>
              </a:rPr>
              <a:t> نشان می‌دهد به </a:t>
            </a:r>
            <a:r>
              <a:rPr lang="fa-IR" sz="2000" dirty="0">
                <a:cs typeface="B Mitra" panose="00000400000000000000" pitchFamily="2" charset="-78"/>
              </a:rPr>
              <a:t>چه اندازه فرکانس‌های مشاهده شده </a:t>
            </a:r>
            <a:r>
              <a:rPr lang="fa-IR" sz="2000" dirty="0" smtClean="0">
                <a:cs typeface="B Mitra" panose="00000400000000000000" pitchFamily="2" charset="-78"/>
              </a:rPr>
              <a:t>با کلاس‌های اصلی تفاوت دارد.</a:t>
            </a:r>
            <a:endParaRPr lang="en-US" sz="2000" dirty="0">
              <a:cs typeface="B Mitra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07" y="3336501"/>
            <a:ext cx="6670588" cy="1394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346" y="4280912"/>
            <a:ext cx="1607617" cy="449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989" y="5667455"/>
            <a:ext cx="2888105" cy="747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030" y="5667455"/>
            <a:ext cx="3456638" cy="6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خروجی تابع </a:t>
            </a:r>
            <a:r>
              <a:rPr lang="en-US" dirty="0" smtClean="0">
                <a:cs typeface="B Mitra" panose="00000400000000000000" pitchFamily="2" charset="-78"/>
              </a:rPr>
              <a:t>analysis</a:t>
            </a:r>
            <a:r>
              <a:rPr lang="fa-IR" dirty="0" smtClean="0">
                <a:cs typeface="B Mitra" panose="00000400000000000000" pitchFamily="2" charset="-78"/>
              </a:rPr>
              <a:t> برای </a:t>
            </a:r>
            <a:r>
              <a:rPr lang="en-US" dirty="0" smtClean="0">
                <a:cs typeface="B Mitra" panose="00000400000000000000" pitchFamily="2" charset="-78"/>
              </a:rPr>
              <a:t>BOW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922" y="1789333"/>
            <a:ext cx="9513099" cy="5342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Kmeans</a:t>
            </a:r>
            <a:r>
              <a:rPr lang="en-US" dirty="0" smtClean="0"/>
              <a:t>                                                 GMM                                </a:t>
            </a:r>
            <a:r>
              <a:rPr lang="en-US" dirty="0" err="1" smtClean="0">
                <a:cs typeface="B Mitra" panose="00000400000000000000" pitchFamily="2" charset="-78"/>
              </a:rPr>
              <a:t>KmeansMiniBatch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5361" y="2628784"/>
            <a:ext cx="9757660" cy="3552825"/>
            <a:chOff x="677334" y="2718726"/>
            <a:chExt cx="9757660" cy="3552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334" y="2737776"/>
              <a:ext cx="3314700" cy="35337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9470" y="2794926"/>
              <a:ext cx="3152775" cy="34766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9819" y="2718726"/>
              <a:ext cx="3305175" cy="3552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19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خروجی تابع </a:t>
            </a:r>
            <a:r>
              <a:rPr lang="en-US" dirty="0" smtClean="0">
                <a:cs typeface="B Mitra" panose="00000400000000000000" pitchFamily="2" charset="-78"/>
              </a:rPr>
              <a:t>analysis</a:t>
            </a:r>
            <a:r>
              <a:rPr lang="fa-IR" dirty="0" smtClean="0">
                <a:cs typeface="B Mitra" panose="00000400000000000000" pitchFamily="2" charset="-78"/>
              </a:rPr>
              <a:t> برای </a:t>
            </a:r>
            <a:r>
              <a:rPr lang="en-US" dirty="0" smtClean="0">
                <a:cs typeface="B Mitra" panose="00000400000000000000" pitchFamily="2" charset="-78"/>
              </a:rPr>
              <a:t>W2V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922" y="1789333"/>
            <a:ext cx="9513099" cy="5342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Kmeans</a:t>
            </a:r>
            <a:r>
              <a:rPr lang="en-US" dirty="0" smtClean="0"/>
              <a:t>                                                 GMM                                </a:t>
            </a:r>
            <a:r>
              <a:rPr lang="en-US" dirty="0" err="1" smtClean="0">
                <a:cs typeface="B Mitra" panose="00000400000000000000" pitchFamily="2" charset="-78"/>
              </a:rPr>
              <a:t>KmeansMiniBatch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84773" y="2522797"/>
            <a:ext cx="10126374" cy="3686175"/>
            <a:chOff x="584773" y="2522797"/>
            <a:chExt cx="10126374" cy="36861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773" y="2522797"/>
              <a:ext cx="3257550" cy="368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005" y="2522797"/>
              <a:ext cx="3314700" cy="33813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5472" y="2522797"/>
              <a:ext cx="3495675" cy="350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17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نتیجه گیری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در  </a:t>
            </a:r>
            <a:r>
              <a:rPr lang="en-US" sz="2000" dirty="0" smtClean="0">
                <a:cs typeface="B Mitra" panose="00000400000000000000" pitchFamily="2" charset="-78"/>
              </a:rPr>
              <a:t>BOW</a:t>
            </a:r>
            <a:r>
              <a:rPr lang="fa-IR" sz="2000" dirty="0" smtClean="0">
                <a:cs typeface="B Mitra" panose="00000400000000000000" pitchFamily="2" charset="-78"/>
              </a:rPr>
              <a:t> الگوریتم </a:t>
            </a:r>
            <a:r>
              <a:rPr lang="en-US" sz="2000" dirty="0" smtClean="0">
                <a:cs typeface="B Mitra" panose="00000400000000000000" pitchFamily="2" charset="-78"/>
              </a:rPr>
              <a:t>GMM</a:t>
            </a:r>
            <a:r>
              <a:rPr lang="fa-IR" sz="2000" dirty="0" smtClean="0">
                <a:cs typeface="B Mitra" panose="00000400000000000000" pitchFamily="2" charset="-78"/>
              </a:rPr>
              <a:t> بهتر عملکرده است. </a:t>
            </a: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در </a:t>
            </a:r>
            <a:r>
              <a:rPr lang="en-US" sz="2000" dirty="0" smtClean="0">
                <a:cs typeface="B Mitra" panose="00000400000000000000" pitchFamily="2" charset="-78"/>
              </a:rPr>
              <a:t>W2V</a:t>
            </a:r>
            <a:r>
              <a:rPr lang="fa-IR" sz="2000" dirty="0" smtClean="0">
                <a:cs typeface="B Mitra" panose="00000400000000000000" pitchFamily="2" charset="-78"/>
              </a:rPr>
              <a:t> الگوریتم </a:t>
            </a:r>
            <a:r>
              <a:rPr lang="en-US" sz="2000" dirty="0" err="1" smtClean="0">
                <a:cs typeface="B Mitra" panose="00000400000000000000" pitchFamily="2" charset="-78"/>
              </a:rPr>
              <a:t>Kmeans</a:t>
            </a:r>
            <a:r>
              <a:rPr lang="fa-IR" sz="2000" dirty="0" smtClean="0">
                <a:cs typeface="B Mitra" panose="00000400000000000000" pitchFamily="2" charset="-78"/>
              </a:rPr>
              <a:t> بهتر عملکرده است.</a:t>
            </a: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الگوریتم ها به نقاط ابتدایی وابسته هستند و الگوریتم </a:t>
            </a:r>
            <a:r>
              <a:rPr lang="en-US" sz="2000" dirty="0" err="1" smtClean="0">
                <a:cs typeface="B Mitra" panose="00000400000000000000" pitchFamily="2" charset="-78"/>
              </a:rPr>
              <a:t>KmeansMiniBatch</a:t>
            </a:r>
            <a:r>
              <a:rPr lang="fa-IR" sz="2000" dirty="0" smtClean="0">
                <a:cs typeface="B Mitra" panose="00000400000000000000" pitchFamily="2" charset="-78"/>
              </a:rPr>
              <a:t> نسبت به پارامتر </a:t>
            </a:r>
            <a:r>
              <a:rPr lang="en-US" sz="2000" dirty="0" smtClean="0">
                <a:cs typeface="B Mitra" panose="00000400000000000000" pitchFamily="2" charset="-78"/>
              </a:rPr>
              <a:t>batch</a:t>
            </a:r>
            <a:r>
              <a:rPr lang="fa-IR" sz="2000" dirty="0" smtClean="0">
                <a:cs typeface="B Mitra" panose="00000400000000000000" pitchFamily="2" charset="-78"/>
              </a:rPr>
              <a:t> نیز حساس است.</a:t>
            </a:r>
            <a:endParaRPr lang="en-US" sz="20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67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نتیجه گیری بین دو کلاستر و سه کلاستر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در هر ۳ الگوریتم با بررسی چند قمت مختلف به صورت دستی مشاهده شد که کلاستر سوم دسته کوچکتری نسبت به دو کلاستر بزرگتر خواهد بود.</a:t>
            </a: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ابتدا فکر کردم که  معمولا نظراتی در آن دسته با برچسب سوم قرار می‌گیرد که ممکن است هم منفی و یا مثبت باشد. اما مشاهده کردم که به نظر این بایاس من است که دلم میخواهد این نظرات چنین نظراتی باشند و مشاهده علمی‌ای نیست. اما می‌توان گفت که دسته سوم دسته کوچکتری است و دسته‌های اول و دوم با دسته‌های اول و دوم در کلاستر دوتایی اشتراک زیادی دارند.</a:t>
            </a:r>
            <a:endParaRPr lang="en-US" sz="20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3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پارت دوم: </a:t>
            </a:r>
            <a:r>
              <a:rPr lang="en-US" dirty="0" smtClean="0">
                <a:cs typeface="B Mitra" panose="00000400000000000000" pitchFamily="2" charset="-78"/>
              </a:rPr>
              <a:t>Fine-tuning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ما ابتدا با استفاده از </a:t>
            </a:r>
            <a:r>
              <a:rPr lang="en-US" dirty="0" err="1" smtClean="0"/>
              <a:t>WordtoVec</a:t>
            </a:r>
            <a:r>
              <a:rPr lang="fa-IR" dirty="0"/>
              <a:t> </a:t>
            </a:r>
            <a:r>
              <a:rPr lang="fa-IR" dirty="0" smtClean="0"/>
              <a:t>تنها بر روی همین دادگان محدود مدل </a:t>
            </a:r>
            <a:r>
              <a:rPr lang="en-US" dirty="0" smtClean="0"/>
              <a:t>MLP</a:t>
            </a:r>
            <a:r>
              <a:rPr lang="fa-IR" dirty="0" smtClean="0"/>
              <a:t> خود را با </a:t>
            </a:r>
            <a:r>
              <a:rPr lang="en-US" dirty="0" smtClean="0"/>
              <a:t>hyper parameter tuning</a:t>
            </a:r>
            <a:r>
              <a:rPr lang="fa-IR" dirty="0" smtClean="0"/>
              <a:t> آموزش می‌دهیم و بهترین دقت روی دادگان </a:t>
            </a:r>
            <a:r>
              <a:rPr lang="en-US" dirty="0" smtClean="0"/>
              <a:t>validation</a:t>
            </a:r>
            <a:r>
              <a:rPr lang="fa-IR" dirty="0" smtClean="0"/>
              <a:t> را گزارش می‌کنیم.</a:t>
            </a:r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83" y="3016793"/>
            <a:ext cx="4311340" cy="29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ادامه </a:t>
            </a:r>
            <a:r>
              <a:rPr lang="en-US" dirty="0" smtClean="0">
                <a:cs typeface="B Mitra" panose="00000400000000000000" pitchFamily="2" charset="-78"/>
              </a:rPr>
              <a:t>Fine-tuning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بهترین دقت روی دادگان </a:t>
            </a:r>
            <a:r>
              <a:rPr lang="en-US" sz="2000" dirty="0" smtClean="0">
                <a:cs typeface="B Mitra" panose="00000400000000000000" pitchFamily="2" charset="-78"/>
              </a:rPr>
              <a:t>validation </a:t>
            </a:r>
            <a:r>
              <a:rPr lang="fa-IR" sz="2000" dirty="0" smtClean="0">
                <a:cs typeface="B Mitra" panose="00000400000000000000" pitchFamily="2" charset="-78"/>
              </a:rPr>
              <a:t> برابر ۰.۶</a:t>
            </a:r>
            <a:r>
              <a:rPr lang="en-US" sz="2000" dirty="0" smtClean="0">
                <a:cs typeface="B Mitra" panose="00000400000000000000" pitchFamily="2" charset="-78"/>
              </a:rPr>
              <a:t> </a:t>
            </a:r>
            <a:r>
              <a:rPr lang="fa-IR" sz="2000" dirty="0" smtClean="0">
                <a:cs typeface="B Mitra" panose="00000400000000000000" pitchFamily="2" charset="-78"/>
              </a:rPr>
              <a:t> و بر روی دادگان تست برابر ۰.۴ است.</a:t>
            </a:r>
            <a:endParaRPr lang="en-US" sz="2000" dirty="0">
              <a:cs typeface="B Mitra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75" y="2905122"/>
            <a:ext cx="7551482" cy="262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ادامه </a:t>
            </a:r>
            <a:r>
              <a:rPr lang="en-US" dirty="0" smtClean="0">
                <a:cs typeface="B Mitra" panose="00000400000000000000" pitchFamily="2" charset="-78"/>
              </a:rPr>
              <a:t>Fine-tuning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سپس بردارها را با استفاده از </a:t>
            </a:r>
            <a:r>
              <a:rPr lang="en-US" sz="2000" dirty="0" err="1" smtClean="0">
                <a:cs typeface="B Mitra" panose="00000400000000000000" pitchFamily="2" charset="-78"/>
              </a:rPr>
              <a:t>Googlenews-Wordtovec</a:t>
            </a:r>
            <a:r>
              <a:rPr lang="fa-IR" sz="2000" dirty="0" smtClean="0">
                <a:cs typeface="B Mitra" panose="00000400000000000000" pitchFamily="2" charset="-78"/>
              </a:rPr>
              <a:t> به فضای ۳۰۰ بعدی می‌بریم که مناسب داده شدن به ورودی بهترین مدل </a:t>
            </a:r>
            <a:r>
              <a:rPr lang="en-US" sz="2000" dirty="0" smtClean="0">
                <a:cs typeface="B Mitra" panose="00000400000000000000" pitchFamily="2" charset="-78"/>
              </a:rPr>
              <a:t>MLP</a:t>
            </a:r>
            <a:r>
              <a:rPr lang="fa-IR" sz="2000" dirty="0" smtClean="0">
                <a:cs typeface="B Mitra" panose="00000400000000000000" pitchFamily="2" charset="-78"/>
              </a:rPr>
              <a:t> فاز اول باشد. </a:t>
            </a: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با استفاده از تابع </a:t>
            </a:r>
            <a:r>
              <a:rPr lang="en-US" sz="2000" dirty="0" err="1" smtClean="0">
                <a:cs typeface="B Mitra" panose="00000400000000000000" pitchFamily="2" charset="-78"/>
              </a:rPr>
              <a:t>partial_fit</a:t>
            </a:r>
            <a:r>
              <a:rPr lang="fa-IR" sz="2000" dirty="0">
                <a:cs typeface="B Mitra" panose="00000400000000000000" pitchFamily="2" charset="-78"/>
              </a:rPr>
              <a:t> </a:t>
            </a:r>
            <a:r>
              <a:rPr lang="fa-IR" sz="2000" dirty="0" smtClean="0">
                <a:cs typeface="B Mitra" panose="00000400000000000000" pitchFamily="2" charset="-78"/>
              </a:rPr>
              <a:t>دادگان این مدل را نیز به بهترین مدل می‌دهیم و این فرآیند را چند بار انجام می‌دهیم. </a:t>
            </a: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در نهایت دقت بر دادگان تست برابر ۰.۸۴ خواهد شد. </a:t>
            </a:r>
            <a:endParaRPr lang="en-US" sz="2000" dirty="0">
              <a:cs typeface="B Mitra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775" y="4100975"/>
            <a:ext cx="7046270" cy="20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نتیجه‌گیری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با استفاده از مدل‌های </a:t>
            </a:r>
            <a:r>
              <a:rPr lang="en-US" sz="2000" dirty="0" smtClean="0">
                <a:cs typeface="B Mitra" panose="00000400000000000000" pitchFamily="2" charset="-78"/>
              </a:rPr>
              <a:t>pre-trained</a:t>
            </a:r>
            <a:r>
              <a:rPr lang="fa-IR" sz="2000" dirty="0" smtClean="0">
                <a:cs typeface="B Mitra" panose="00000400000000000000" pitchFamily="2" charset="-78"/>
              </a:rPr>
              <a:t> شده که به دادگان بیشتری دسترسی داشته‌اند می‌توان دقت بهتری کسب نمود، به این منظور نیاز است که آن‌ها را </a:t>
            </a:r>
            <a:r>
              <a:rPr lang="en-US" sz="2000" dirty="0" smtClean="0">
                <a:cs typeface="B Mitra" panose="00000400000000000000" pitchFamily="2" charset="-78"/>
              </a:rPr>
              <a:t>base</a:t>
            </a:r>
            <a:r>
              <a:rPr lang="fa-IR" sz="2000" dirty="0" smtClean="0">
                <a:cs typeface="B Mitra" panose="00000400000000000000" pitchFamily="2" charset="-78"/>
              </a:rPr>
              <a:t> خود قرار داده و عملیات </a:t>
            </a:r>
            <a:r>
              <a:rPr lang="en-US" sz="2000" dirty="0" smtClean="0">
                <a:cs typeface="B Mitra" panose="00000400000000000000" pitchFamily="2" charset="-78"/>
              </a:rPr>
              <a:t>fine-tune</a:t>
            </a:r>
            <a:r>
              <a:rPr lang="fa-IR" sz="2000" dirty="0" smtClean="0">
                <a:cs typeface="B Mitra" panose="00000400000000000000" pitchFamily="2" charset="-78"/>
              </a:rPr>
              <a:t> انجام شود تا مدل مطابق آنچه که ما نیاز داریم بشود.</a:t>
            </a:r>
          </a:p>
          <a:p>
            <a:pPr algn="r" rtl="1"/>
            <a:endParaRPr lang="fa-IR" sz="2000" dirty="0">
              <a:cs typeface="B Mitra" panose="00000400000000000000" pitchFamily="2" charset="-78"/>
            </a:endParaRP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شبیه این مساله را در مسائل تصویر نیز داریم، برای مثال شما یک شبکه رو برای تشخیص یک موجود استفاده کردی، سپس چندین لایه رو فریز می‌کنی و فقط چند لایه رو برای تشخیص یه موجود دیگر </a:t>
            </a:r>
            <a:r>
              <a:rPr lang="fa-IR" sz="2000" smtClean="0">
                <a:cs typeface="B Mitra" panose="00000400000000000000" pitchFamily="2" charset="-78"/>
              </a:rPr>
              <a:t>اموزش میدی‌</a:t>
            </a:r>
            <a:r>
              <a:rPr lang="fa-IR" sz="2000" dirty="0" smtClean="0">
                <a:cs typeface="B Mitra" panose="00000400000000000000" pitchFamily="2" charset="-78"/>
              </a:rPr>
              <a:t>، البته این کار وسیع تر است و </a:t>
            </a:r>
            <a:r>
              <a:rPr lang="en-US" sz="2000" dirty="0" smtClean="0">
                <a:cs typeface="B Mitra" panose="00000400000000000000" pitchFamily="2" charset="-78"/>
              </a:rPr>
              <a:t>transferred learning</a:t>
            </a:r>
            <a:r>
              <a:rPr lang="fa-IR" sz="2000" dirty="0" smtClean="0">
                <a:cs typeface="B Mitra" panose="00000400000000000000" pitchFamily="2" charset="-78"/>
              </a:rPr>
              <a:t> نامیده می‌شود.</a:t>
            </a:r>
            <a:r>
              <a:rPr lang="en-US" sz="2000" dirty="0" smtClean="0">
                <a:cs typeface="B Mitra" panose="00000400000000000000" pitchFamily="2" charset="-78"/>
              </a:rPr>
              <a:t> </a:t>
            </a:r>
            <a:r>
              <a:rPr lang="fa-IR" sz="2000" dirty="0" smtClean="0">
                <a:cs typeface="B Mitra" panose="00000400000000000000" pitchFamily="2" charset="-78"/>
              </a:rPr>
              <a:t> اما کانسپت این کار همان است چرا که کمک می‌کند با داده کمتر شبکه خوبی در نهایت داشته باشی. </a:t>
            </a:r>
          </a:p>
          <a:p>
            <a:pPr marL="0" indent="0" algn="r" rtl="1">
              <a:buNone/>
            </a:pPr>
            <a:endParaRPr lang="en-US" sz="20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00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فاز دوم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در پارت اول مدل‌های یادگیری ماشین بدون نظارت را بررسی می‌کنیم.</a:t>
            </a:r>
            <a:endParaRPr lang="fa-IR" sz="2000" dirty="0" smtClean="0">
              <a:cs typeface="B Mitra" panose="00000400000000000000" pitchFamily="2" charset="-78"/>
            </a:endParaRP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در پارت دوم تاثیر دادگان بیشتر و عملیات </a:t>
            </a:r>
            <a:r>
              <a:rPr lang="en-US" sz="2000" dirty="0" smtClean="0">
                <a:cs typeface="B Mitra" panose="00000400000000000000" pitchFamily="2" charset="-78"/>
              </a:rPr>
              <a:t>fine-tune</a:t>
            </a:r>
            <a:r>
              <a:rPr lang="fa-IR" sz="2000" dirty="0" smtClean="0">
                <a:cs typeface="B Mitra" panose="00000400000000000000" pitchFamily="2" charset="-78"/>
              </a:rPr>
              <a:t> بر روی مدل </a:t>
            </a:r>
            <a:r>
              <a:rPr lang="en-US" sz="2000" dirty="0" smtClean="0">
                <a:cs typeface="B Mitra" panose="00000400000000000000" pitchFamily="2" charset="-78"/>
              </a:rPr>
              <a:t>MLP</a:t>
            </a:r>
            <a:r>
              <a:rPr lang="fa-IR" sz="2000" dirty="0" smtClean="0">
                <a:cs typeface="B Mitra" panose="00000400000000000000" pitchFamily="2" charset="-78"/>
              </a:rPr>
              <a:t> را بررسی می‌کنیم.</a:t>
            </a:r>
            <a:endParaRPr lang="fa-IR" sz="2000" dirty="0" smtClean="0">
              <a:cs typeface="B Mitra" panose="00000400000000000000" pitchFamily="2" charset="-78"/>
            </a:endParaRPr>
          </a:p>
          <a:p>
            <a:pPr marL="0" indent="0" algn="r" rtl="1">
              <a:buNone/>
            </a:pPr>
            <a:endParaRPr lang="en-US" sz="20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31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پارت اول: الگوریتم‌های دسته بندی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۳ الگوریتم </a:t>
            </a:r>
            <a:r>
              <a:rPr lang="en-US" sz="2000" dirty="0" err="1" smtClean="0">
                <a:cs typeface="B Mitra" panose="00000400000000000000" pitchFamily="2" charset="-78"/>
              </a:rPr>
              <a:t>Kmeans</a:t>
            </a:r>
            <a:r>
              <a:rPr lang="fa-IR" sz="2000" dirty="0" smtClean="0">
                <a:cs typeface="B Mitra" panose="00000400000000000000" pitchFamily="2" charset="-78"/>
              </a:rPr>
              <a:t>، </a:t>
            </a:r>
            <a:r>
              <a:rPr lang="en-US" sz="2000" dirty="0" smtClean="0">
                <a:cs typeface="B Mitra" panose="00000400000000000000" pitchFamily="2" charset="-78"/>
              </a:rPr>
              <a:t>GMM</a:t>
            </a:r>
            <a:r>
              <a:rPr lang="fa-IR" sz="2000" dirty="0" smtClean="0">
                <a:cs typeface="B Mitra" panose="00000400000000000000" pitchFamily="2" charset="-78"/>
              </a:rPr>
              <a:t> و </a:t>
            </a:r>
            <a:r>
              <a:rPr lang="en-US" sz="2000" dirty="0" err="1" smtClean="0">
                <a:cs typeface="B Mitra" panose="00000400000000000000" pitchFamily="2" charset="-78"/>
              </a:rPr>
              <a:t>KmeansMiniBatch</a:t>
            </a:r>
            <a:r>
              <a:rPr lang="fa-IR" sz="2000" dirty="0" smtClean="0">
                <a:cs typeface="B Mitra" panose="00000400000000000000" pitchFamily="2" charset="-78"/>
              </a:rPr>
              <a:t> (در کوئرا اجازه داده شد) برای بررسی انتخاب شدند و برای هر یک به ازای ۲، ۳ و ۴ کلاستر</a:t>
            </a:r>
            <a:r>
              <a:rPr lang="en-US" sz="2000" dirty="0" smtClean="0">
                <a:cs typeface="B Mitra" panose="00000400000000000000" pitchFamily="2" charset="-78"/>
              </a:rPr>
              <a:t> </a:t>
            </a:r>
            <a:r>
              <a:rPr lang="fa-IR" sz="2000" dirty="0" smtClean="0">
                <a:cs typeface="B Mitra" panose="00000400000000000000" pitchFamily="2" charset="-78"/>
              </a:rPr>
              <a:t> و برای هر یک از روش‌های </a:t>
            </a:r>
            <a:r>
              <a:rPr lang="en-US" sz="2000" dirty="0" smtClean="0">
                <a:cs typeface="B Mitra" panose="00000400000000000000" pitchFamily="2" charset="-78"/>
              </a:rPr>
              <a:t>BOW</a:t>
            </a:r>
            <a:r>
              <a:rPr lang="fa-IR" sz="2000" dirty="0" smtClean="0">
                <a:cs typeface="B Mitra" panose="00000400000000000000" pitchFamily="2" charset="-78"/>
              </a:rPr>
              <a:t> و </a:t>
            </a:r>
            <a:r>
              <a:rPr lang="en-US" sz="2000" dirty="0" smtClean="0">
                <a:cs typeface="B Mitra" panose="00000400000000000000" pitchFamily="2" charset="-78"/>
              </a:rPr>
              <a:t>W2V</a:t>
            </a:r>
            <a:r>
              <a:rPr lang="fa-IR" sz="2000" dirty="0" smtClean="0">
                <a:cs typeface="B Mitra" panose="00000400000000000000" pitchFamily="2" charset="-78"/>
              </a:rPr>
              <a:t> اجرا می‌شود. </a:t>
            </a:r>
            <a:endParaRPr lang="en-US" sz="2000" dirty="0" smtClean="0">
              <a:cs typeface="B Mitra" panose="00000400000000000000" pitchFamily="2" charset="-78"/>
            </a:endParaRP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با استفاده از الگوریتم </a:t>
            </a:r>
            <a:r>
              <a:rPr lang="en-US" sz="2000" dirty="0" smtClean="0">
                <a:cs typeface="B Mitra" panose="00000400000000000000" pitchFamily="2" charset="-78"/>
              </a:rPr>
              <a:t>TSNE</a:t>
            </a:r>
            <a:r>
              <a:rPr lang="fa-IR" sz="2000" dirty="0" smtClean="0">
                <a:cs typeface="B Mitra" panose="00000400000000000000" pitchFamily="2" charset="-78"/>
              </a:rPr>
              <a:t> </a:t>
            </a:r>
            <a:r>
              <a:rPr lang="en-US" sz="2000" dirty="0" smtClean="0">
                <a:cs typeface="B Mitra" panose="00000400000000000000" pitchFamily="2" charset="-78"/>
              </a:rPr>
              <a:t>)</a:t>
            </a:r>
            <a:r>
              <a:rPr lang="fa-IR" sz="2000" dirty="0" smtClean="0">
                <a:cs typeface="B Mitra" panose="00000400000000000000" pitchFamily="2" charset="-78"/>
              </a:rPr>
              <a:t>طبق تجربه قبلی نسبت به </a:t>
            </a:r>
            <a:r>
              <a:rPr lang="en-US" sz="2000" dirty="0" smtClean="0">
                <a:cs typeface="B Mitra" panose="00000400000000000000" pitchFamily="2" charset="-78"/>
              </a:rPr>
              <a:t>PCA</a:t>
            </a:r>
            <a:r>
              <a:rPr lang="fa-IR" sz="2000" dirty="0" smtClean="0">
                <a:cs typeface="B Mitra" panose="00000400000000000000" pitchFamily="2" charset="-78"/>
              </a:rPr>
              <a:t> شهود بهتری می‌دهد) به ۲ بعد کاهش انجام شده است و این دادگان درست است که در ادامه در</a:t>
            </a:r>
            <a:r>
              <a:rPr lang="en-US" sz="2000" dirty="0" err="1" smtClean="0">
                <a:cs typeface="B Mitra" panose="00000400000000000000" pitchFamily="2" charset="-78"/>
              </a:rPr>
              <a:t>qube</a:t>
            </a:r>
            <a:r>
              <a:rPr lang="fa-IR" sz="2000" dirty="0" smtClean="0">
                <a:cs typeface="B Mitra" panose="00000400000000000000" pitchFamily="2" charset="-78"/>
              </a:rPr>
              <a:t> نمایش داده شده اما در ۲ بعد هستند.</a:t>
            </a: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برای حالت دو کلاسه چند متریک</a:t>
            </a:r>
            <a:r>
              <a:rPr lang="en-US" sz="2000" dirty="0" smtClean="0">
                <a:cs typeface="B Mitra" panose="00000400000000000000" pitchFamily="2" charset="-78"/>
              </a:rPr>
              <a:t> </a:t>
            </a:r>
            <a:r>
              <a:rPr lang="fa-IR" sz="2000" dirty="0" smtClean="0">
                <a:cs typeface="B Mitra" panose="00000400000000000000" pitchFamily="2" charset="-78"/>
              </a:rPr>
              <a:t> مختلف که به نقل از </a:t>
            </a:r>
            <a:r>
              <a:rPr lang="en-US" sz="2000" dirty="0" err="1" smtClean="0">
                <a:cs typeface="B Mitra" panose="00000400000000000000" pitchFamily="2" charset="-78"/>
              </a:rPr>
              <a:t>sklearn</a:t>
            </a:r>
            <a:r>
              <a:rPr lang="fa-IR" sz="2000" dirty="0" smtClean="0">
                <a:cs typeface="B Mitra" panose="00000400000000000000" pitchFamily="2" charset="-78"/>
              </a:rPr>
              <a:t> برای دسته بندی مناسب هستند انتخاب شد و مقایسه‌ای بین آن‌ها در ادامه انجام می‌شود (</a:t>
            </a:r>
            <a:r>
              <a:rPr lang="fa-IR" sz="2000" dirty="0" smtClean="0">
                <a:cs typeface="B Mitra" panose="00000400000000000000" pitchFamily="2" charset="-78"/>
                <a:hlinkClick r:id="rId2"/>
              </a:rPr>
              <a:t>منبع</a:t>
            </a:r>
            <a:r>
              <a:rPr lang="fa-IR" sz="2000" dirty="0" smtClean="0">
                <a:cs typeface="B Mitra" panose="00000400000000000000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59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:</a:t>
            </a:r>
            <a:r>
              <a:rPr lang="fa-IR" dirty="0" smtClean="0"/>
              <a:t> ‌</a:t>
            </a:r>
            <a:r>
              <a:rPr lang="en-US" dirty="0" smtClean="0"/>
              <a:t>BOW</a:t>
            </a:r>
            <a:r>
              <a:rPr lang="fa-IR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57676"/>
            <a:ext cx="8596312" cy="20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GMM:</a:t>
            </a:r>
            <a:r>
              <a:rPr lang="fa-IR" dirty="0" smtClean="0"/>
              <a:t> ‌</a:t>
            </a:r>
            <a:r>
              <a:rPr lang="en-US" dirty="0" smtClean="0"/>
              <a:t>BOW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07100"/>
            <a:ext cx="8596312" cy="21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B Mitra" panose="00000400000000000000" pitchFamily="2" charset="-78"/>
              </a:rPr>
              <a:t>KmeansMiniBatch</a:t>
            </a:r>
            <a:r>
              <a:rPr lang="fa-IR" dirty="0">
                <a:cs typeface="B Mitra" panose="00000400000000000000" pitchFamily="2" charset="-78"/>
              </a:rPr>
              <a:t> </a:t>
            </a:r>
            <a:r>
              <a:rPr lang="en-US" dirty="0" smtClean="0"/>
              <a:t>:</a:t>
            </a:r>
            <a:r>
              <a:rPr lang="fa-IR" dirty="0" smtClean="0"/>
              <a:t> ‌</a:t>
            </a:r>
            <a:r>
              <a:rPr lang="en-US" dirty="0" smtClean="0"/>
              <a:t>BOW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108875"/>
            <a:ext cx="8596312" cy="19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:</a:t>
            </a:r>
            <a:r>
              <a:rPr lang="fa-IR" dirty="0" smtClean="0"/>
              <a:t> ‌</a:t>
            </a:r>
            <a:r>
              <a:rPr lang="en-US" dirty="0" smtClean="0"/>
              <a:t>W2V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109969"/>
            <a:ext cx="8596312" cy="19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GMM:</a:t>
            </a:r>
            <a:r>
              <a:rPr lang="fa-IR" dirty="0" smtClean="0"/>
              <a:t> ‌</a:t>
            </a:r>
            <a:r>
              <a:rPr lang="en-US" dirty="0" smtClean="0"/>
              <a:t>W2V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123975"/>
            <a:ext cx="8596312" cy="195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B Mitra" panose="00000400000000000000" pitchFamily="2" charset="-78"/>
              </a:rPr>
              <a:t>KmeansMiniBatch</a:t>
            </a:r>
            <a:r>
              <a:rPr lang="fa-IR" dirty="0">
                <a:cs typeface="B Mitra" panose="00000400000000000000" pitchFamily="2" charset="-78"/>
              </a:rPr>
              <a:t> </a:t>
            </a:r>
            <a:r>
              <a:rPr lang="en-US" dirty="0" smtClean="0"/>
              <a:t>:</a:t>
            </a:r>
            <a:r>
              <a:rPr lang="fa-IR" dirty="0" smtClean="0"/>
              <a:t> ‌</a:t>
            </a:r>
            <a:r>
              <a:rPr lang="en-US" dirty="0" smtClean="0"/>
              <a:t>W2V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95428"/>
            <a:ext cx="8596312" cy="20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723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 Mitra</vt:lpstr>
      <vt:lpstr>Tahoma</vt:lpstr>
      <vt:lpstr>Trebuchet MS</vt:lpstr>
      <vt:lpstr>Wingdings 3</vt:lpstr>
      <vt:lpstr>Facet</vt:lpstr>
      <vt:lpstr>گزارش فاز دوم پروژه درس یادگیری ماشین</vt:lpstr>
      <vt:lpstr>فاز دوم</vt:lpstr>
      <vt:lpstr>پارت اول: الگوریتم‌های دسته بندی</vt:lpstr>
      <vt:lpstr>Kmeans: ‌BOW </vt:lpstr>
      <vt:lpstr>GMM: ‌BOW</vt:lpstr>
      <vt:lpstr>KmeansMiniBatch : ‌BOW</vt:lpstr>
      <vt:lpstr>Kmeans: ‌W2V</vt:lpstr>
      <vt:lpstr>GMM: ‌W2V</vt:lpstr>
      <vt:lpstr>KmeansMiniBatch : ‌W2V</vt:lpstr>
      <vt:lpstr> آنالیز دسته بند دو کلاسه </vt:lpstr>
      <vt:lpstr> ادامه آنالیز دسته بند دو کلاسه </vt:lpstr>
      <vt:lpstr>خروجی تابع analysis برای BOW</vt:lpstr>
      <vt:lpstr>خروجی تابع analysis برای W2V</vt:lpstr>
      <vt:lpstr>نتیجه گیری</vt:lpstr>
      <vt:lpstr>نتیجه گیری بین دو کلاستر و سه کلاستر</vt:lpstr>
      <vt:lpstr>پارت دوم: Fine-tuning</vt:lpstr>
      <vt:lpstr>ادامه Fine-tuning</vt:lpstr>
      <vt:lpstr>ادامه Fine-tuning</vt:lpstr>
      <vt:lpstr>نتیجه‌گیری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گزارش فاز اول پروژه درس یادگیری ماشین</dc:title>
  <dc:creator>Microsoft account</dc:creator>
  <cp:lastModifiedBy>Microsoft account</cp:lastModifiedBy>
  <cp:revision>50</cp:revision>
  <dcterms:created xsi:type="dcterms:W3CDTF">2021-07-28T13:06:31Z</dcterms:created>
  <dcterms:modified xsi:type="dcterms:W3CDTF">2021-07-28T19:05:09Z</dcterms:modified>
</cp:coreProperties>
</file>