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5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1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6259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15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695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05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8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9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8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0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7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1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3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3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4730-B805-4F0F-B3C9-233FA7375657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954C84-36E5-4A34-8B29-AB61D225B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8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rgool.io/@zohrehkarimiii2020/%D8%B3%D8%A7%D8%AE%D8%AA-%DA%A9%D9%88%D9%84%D9%87-%DA%A9%D9%84%D9%85%D8%A7%D8%AA-bag-of-word-%D8%AF%D8%B1-%D9%BE%DB%8C%D8%B4-%D9%BE%D8%B1%D8%AF%D8%A7%D8%B2%D8%B4-%D9%85%D8%AA%D9%88%D9%86-ttcs3fhmmyyy" TargetMode="External"/><Relationship Id="rId2" Type="http://schemas.openxmlformats.org/officeDocument/2006/relationships/hyperlink" Target="https://en.wikipedia.org/wiki/Bag-of-words_mod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gdata.ir/1394/07/%D8%A2%D8%B4%D9%86%D8%A7%DB%8C%DB%8C-%D8%A8%D8%A7-%D8%A7%D9%84%DA%AF%D9%88%D8%B1%DB%8C%D8%AA%D9%85-word2vec-%DA%AF%D9%88%DA%AF%D9%84/https:/www.bigdata.ir/1394/07/%D8%A2%D8%B4%D9%86%D8%A7%DB%8C%DB%8C-%D8%A8%D8%A7-%D8%A7%D9%84%DA%AF%D9%88%D8%B1%DB%8C%D8%AA%D9%85-word2vec-%DA%AF%D9%88%DA%AF%D9%84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706329"/>
            <a:ext cx="7766936" cy="769320"/>
          </a:xfrm>
        </p:spPr>
        <p:txBody>
          <a:bodyPr/>
          <a:lstStyle/>
          <a:p>
            <a:pPr algn="ctr"/>
            <a:r>
              <a:rPr lang="fa-IR" sz="4800" dirty="0" smtClean="0">
                <a:cs typeface="B Mitra" panose="00000400000000000000" pitchFamily="2" charset="-78"/>
              </a:rPr>
              <a:t>گزارش فاز اول پروژه درس یادگیری ماشین</a:t>
            </a:r>
            <a:endParaRPr lang="en-US" sz="4800" dirty="0">
              <a:cs typeface="B Mitra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962342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fa-IR" dirty="0" smtClean="0">
                <a:solidFill>
                  <a:schemeClr val="tx1"/>
                </a:solidFill>
                <a:cs typeface="B Mitra" panose="00000400000000000000" pitchFamily="2" charset="-78"/>
              </a:rPr>
              <a:t>تهیه کننده: امیرحسین کارگران خوزانی </a:t>
            </a:r>
          </a:p>
          <a:p>
            <a:r>
              <a:rPr lang="fa-IR" dirty="0" smtClean="0">
                <a:solidFill>
                  <a:schemeClr val="tx1"/>
                </a:solidFill>
                <a:cs typeface="B Mitra" panose="00000400000000000000" pitchFamily="2" charset="-78"/>
              </a:rPr>
              <a:t>شماره دانشجویی: ۹۹۲۰۱۱۱۹</a:t>
            </a:r>
          </a:p>
          <a:p>
            <a:r>
              <a:rPr lang="fa-IR" dirty="0" smtClean="0">
                <a:solidFill>
                  <a:schemeClr val="tx1"/>
                </a:solidFill>
                <a:cs typeface="B Mitra" panose="00000400000000000000" pitchFamily="2" charset="-78"/>
              </a:rPr>
              <a:t>تیر ماه ۱۴۰۰</a:t>
            </a:r>
            <a:endParaRPr lang="en-US" dirty="0">
              <a:solidFill>
                <a:schemeClr val="tx1"/>
              </a:solidFill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128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cs typeface="B Mitra" panose="00000400000000000000" pitchFamily="2" charset="-78"/>
              </a:rPr>
              <a:t>ادامه بررسی روش‌های پیش پردازش دادگان: روش دوم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روش دوم : در این روش علاوه بر </a:t>
            </a:r>
            <a:r>
              <a:rPr lang="en-US" sz="2000" dirty="0" smtClean="0">
                <a:cs typeface="B Mitra" panose="00000400000000000000" pitchFamily="2" charset="-78"/>
              </a:rPr>
              <a:t>tokenize</a:t>
            </a:r>
            <a:r>
              <a:rPr lang="fa-IR" sz="2000" dirty="0" smtClean="0">
                <a:cs typeface="B Mitra" panose="00000400000000000000" pitchFamily="2" charset="-78"/>
              </a:rPr>
              <a:t> شدن جملات کلمات </a:t>
            </a:r>
            <a:r>
              <a:rPr lang="en-US" sz="2000" dirty="0" smtClean="0">
                <a:cs typeface="B Mitra" panose="00000400000000000000" pitchFamily="2" charset="-78"/>
              </a:rPr>
              <a:t>lowercase</a:t>
            </a:r>
            <a:r>
              <a:rPr lang="fa-IR" sz="2000" dirty="0" smtClean="0">
                <a:cs typeface="B Mitra" panose="00000400000000000000" pitchFamily="2" charset="-78"/>
              </a:rPr>
              <a:t> می شوند و اعداد حذف و تنها کلمات با اندازه طول بزرگتر مساوی ۲ پذیرفته می‌شوند.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03" y="3436374"/>
            <a:ext cx="8539799" cy="181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cs typeface="B Mitra" panose="00000400000000000000" pitchFamily="2" charset="-78"/>
              </a:rPr>
              <a:t>ادامه بررسی روش‌های پیش پردازش دادگان: روش سوم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روش سوم: در این روش تابع </a:t>
            </a:r>
            <a:r>
              <a:rPr lang="en-US" sz="2000" dirty="0" smtClean="0">
                <a:cs typeface="B Mitra" panose="00000400000000000000" pitchFamily="2" charset="-78"/>
              </a:rPr>
              <a:t>Clean</a:t>
            </a:r>
            <a:r>
              <a:rPr lang="fa-IR" sz="2000" dirty="0" smtClean="0">
                <a:cs typeface="B Mitra" panose="00000400000000000000" pitchFamily="2" charset="-78"/>
              </a:rPr>
              <a:t> را توسعه دادیم که عملیات‌های کوچکتر کردن حروف، </a:t>
            </a:r>
            <a:r>
              <a:rPr lang="en-US" sz="2000" dirty="0" smtClean="0">
                <a:cs typeface="B Mitra" panose="00000400000000000000" pitchFamily="2" charset="-78"/>
              </a:rPr>
              <a:t>lemmatize</a:t>
            </a:r>
            <a:r>
              <a:rPr lang="fa-IR" sz="2000" dirty="0" smtClean="0">
                <a:cs typeface="B Mitra" panose="00000400000000000000" pitchFamily="2" charset="-78"/>
              </a:rPr>
              <a:t> کردن با توجه به حرف بودن یا فعل بودن، عملیات </a:t>
            </a:r>
            <a:r>
              <a:rPr lang="en-US" sz="2000" dirty="0" smtClean="0">
                <a:cs typeface="B Mitra" panose="00000400000000000000" pitchFamily="2" charset="-78"/>
              </a:rPr>
              <a:t>abbreviation</a:t>
            </a:r>
            <a:r>
              <a:rPr lang="fa-IR" sz="2000" dirty="0" smtClean="0">
                <a:cs typeface="B Mitra" panose="00000400000000000000" pitchFamily="2" charset="-78"/>
              </a:rPr>
              <a:t> برای چند تا از مهمترین اختصارها، حذف علائم نگارشی و حذف مجموعه </a:t>
            </a:r>
            <a:r>
              <a:rPr lang="en-US" sz="2000" dirty="0" smtClean="0">
                <a:cs typeface="B Mitra" panose="00000400000000000000" pitchFamily="2" charset="-78"/>
              </a:rPr>
              <a:t>stop word</a:t>
            </a:r>
            <a:r>
              <a:rPr lang="fa-IR" sz="2000" dirty="0" smtClean="0">
                <a:cs typeface="B Mitra" panose="00000400000000000000" pitchFamily="2" charset="-78"/>
              </a:rPr>
              <a:t> ها را انجام می‌دهد. همچنین مجموعه </a:t>
            </a:r>
            <a:r>
              <a:rPr lang="en-US" sz="2000" dirty="0" smtClean="0">
                <a:cs typeface="B Mitra" panose="00000400000000000000" pitchFamily="2" charset="-78"/>
              </a:rPr>
              <a:t>stop word</a:t>
            </a:r>
            <a:r>
              <a:rPr lang="fa-IR" sz="2000" dirty="0" smtClean="0">
                <a:cs typeface="B Mitra" panose="00000400000000000000" pitchFamily="2" charset="-78"/>
              </a:rPr>
              <a:t>ها هم مجموعه غنی شامل کتابخانه </a:t>
            </a:r>
            <a:r>
              <a:rPr lang="en-US" sz="2000" dirty="0" err="1" smtClean="0">
                <a:cs typeface="B Mitra" panose="00000400000000000000" pitchFamily="2" charset="-78"/>
              </a:rPr>
              <a:t>stop_words</a:t>
            </a:r>
            <a:r>
              <a:rPr lang="fa-IR" sz="2000" dirty="0" smtClean="0">
                <a:cs typeface="B Mitra" panose="00000400000000000000" pitchFamily="2" charset="-78"/>
              </a:rPr>
              <a:t> و کتابخانه </a:t>
            </a:r>
            <a:r>
              <a:rPr lang="en-US" sz="2000" dirty="0" err="1" smtClean="0">
                <a:cs typeface="B Mitra" panose="00000400000000000000" pitchFamily="2" charset="-78"/>
              </a:rPr>
              <a:t>nltk</a:t>
            </a:r>
            <a:r>
              <a:rPr lang="fa-IR" sz="2000" dirty="0" smtClean="0">
                <a:cs typeface="B Mitra" panose="00000400000000000000" pitchFamily="2" charset="-78"/>
              </a:rPr>
              <a:t> است.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31" y="3481912"/>
            <a:ext cx="3267860" cy="310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Mitra" panose="00000400000000000000" pitchFamily="2" charset="-78"/>
              </a:rPr>
              <a:t>اجرای ۳ روش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۳ مدل یادگیری ماشین </a:t>
            </a:r>
            <a:r>
              <a:rPr lang="en-US" sz="2000" dirty="0" smtClean="0">
                <a:cs typeface="B Mitra" panose="00000400000000000000" pitchFamily="2" charset="-78"/>
              </a:rPr>
              <a:t>SVM</a:t>
            </a:r>
            <a:r>
              <a:rPr lang="fa-IR" sz="2000" dirty="0">
                <a:cs typeface="B Mitra" panose="00000400000000000000" pitchFamily="2" charset="-78"/>
              </a:rPr>
              <a:t>، </a:t>
            </a:r>
            <a:r>
              <a:rPr lang="en-US" sz="2000" dirty="0">
                <a:cs typeface="B Mitra" panose="00000400000000000000" pitchFamily="2" charset="-78"/>
              </a:rPr>
              <a:t>KNN</a:t>
            </a:r>
            <a:r>
              <a:rPr lang="fa-IR" sz="2000" dirty="0">
                <a:cs typeface="B Mitra" panose="00000400000000000000" pitchFamily="2" charset="-78"/>
              </a:rPr>
              <a:t> و </a:t>
            </a:r>
            <a:r>
              <a:rPr lang="en-US" sz="2000" dirty="0">
                <a:cs typeface="B Mitra" panose="00000400000000000000" pitchFamily="2" charset="-78"/>
              </a:rPr>
              <a:t>Logistic </a:t>
            </a:r>
            <a:r>
              <a:rPr lang="en-US" sz="2000" dirty="0" smtClean="0">
                <a:cs typeface="B Mitra" panose="00000400000000000000" pitchFamily="2" charset="-78"/>
              </a:rPr>
              <a:t>Regression</a:t>
            </a:r>
            <a:r>
              <a:rPr lang="fa-IR" sz="2000" dirty="0" smtClean="0">
                <a:cs typeface="B Mitra" panose="00000400000000000000" pitchFamily="2" charset="-78"/>
              </a:rPr>
              <a:t> به همراه چندین پارامتر در این مرحله انتخاب شدند. </a:t>
            </a:r>
            <a:endParaRPr lang="en-US" sz="2000" dirty="0" smtClean="0">
              <a:cs typeface="B Mitra" panose="00000400000000000000" pitchFamily="2" charset="-78"/>
            </a:endParaRPr>
          </a:p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برای انجام عملات یادگیری از کتابخانه </a:t>
            </a:r>
            <a:r>
              <a:rPr lang="en-US" sz="2000" dirty="0" err="1" smtClean="0">
                <a:cs typeface="B Mitra" panose="00000400000000000000" pitchFamily="2" charset="-78"/>
              </a:rPr>
              <a:t>Gridsearch</a:t>
            </a:r>
            <a:r>
              <a:rPr lang="fa-IR" sz="2000" dirty="0">
                <a:cs typeface="B Mitra" panose="00000400000000000000" pitchFamily="2" charset="-78"/>
              </a:rPr>
              <a:t> </a:t>
            </a:r>
            <a:r>
              <a:rPr lang="fa-IR" sz="2000" dirty="0" smtClean="0">
                <a:cs typeface="B Mitra" panose="00000400000000000000" pitchFamily="2" charset="-78"/>
              </a:rPr>
              <a:t>استفاده می‌شود این کتابخانه عملا همان مفهوم </a:t>
            </a:r>
            <a:r>
              <a:rPr lang="en-US" sz="2000" dirty="0" smtClean="0">
                <a:cs typeface="B Mitra" panose="00000400000000000000" pitchFamily="2" charset="-78"/>
              </a:rPr>
              <a:t>K-fold Cross Validation </a:t>
            </a:r>
            <a:r>
              <a:rPr lang="fa-IR" sz="2000" dirty="0" smtClean="0">
                <a:cs typeface="B Mitra" panose="00000400000000000000" pitchFamily="2" charset="-78"/>
              </a:rPr>
              <a:t> را انجام می‌دهد و سپس مدلی را از بین پارامترهای داده شده انتخاب می‌کند که بهترین </a:t>
            </a:r>
            <a:r>
              <a:rPr lang="en-US" sz="2000" dirty="0" smtClean="0">
                <a:cs typeface="B Mitra" panose="00000400000000000000" pitchFamily="2" charset="-78"/>
              </a:rPr>
              <a:t>scoring </a:t>
            </a:r>
            <a:r>
              <a:rPr lang="fa-IR" sz="2000" dirty="0" smtClean="0">
                <a:cs typeface="B Mitra" panose="00000400000000000000" pitchFamily="2" charset="-78"/>
              </a:rPr>
              <a:t> در میانگین همه </a:t>
            </a:r>
            <a:r>
              <a:rPr lang="en-US" sz="2000" dirty="0" smtClean="0">
                <a:cs typeface="B Mitra" panose="00000400000000000000" pitchFamily="2" charset="-78"/>
              </a:rPr>
              <a:t>fold</a:t>
            </a:r>
            <a:r>
              <a:rPr lang="fa-IR" sz="2000" dirty="0" smtClean="0">
                <a:cs typeface="B Mitra" panose="00000400000000000000" pitchFamily="2" charset="-78"/>
              </a:rPr>
              <a:t> ها را دارد. بهترین پارامتر هرکدام نیز در کد نیز گزارش شده است. از آنجا که تعداد داده کمتری را انتخاب کردیم من </a:t>
            </a:r>
            <a:r>
              <a:rPr lang="en-US" sz="2000" dirty="0" smtClean="0">
                <a:cs typeface="B Mitra" panose="00000400000000000000" pitchFamily="2" charset="-78"/>
              </a:rPr>
              <a:t>scoring</a:t>
            </a:r>
            <a:r>
              <a:rPr lang="fa-IR" sz="2000" dirty="0" smtClean="0">
                <a:cs typeface="B Mitra" panose="00000400000000000000" pitchFamily="2" charset="-78"/>
              </a:rPr>
              <a:t> را بر روی </a:t>
            </a:r>
            <a:r>
              <a:rPr lang="en-US" sz="2000" dirty="0" smtClean="0">
                <a:cs typeface="B Mitra" panose="00000400000000000000" pitchFamily="2" charset="-78"/>
              </a:rPr>
              <a:t>f1</a:t>
            </a:r>
            <a:r>
              <a:rPr lang="fa-IR" sz="2000" dirty="0" smtClean="0">
                <a:cs typeface="B Mitra" panose="00000400000000000000" pitchFamily="2" charset="-78"/>
              </a:rPr>
              <a:t> گذاشتم که اگر توزیع بین جملات مثبت و منفی مناسب نیست </a:t>
            </a:r>
            <a:r>
              <a:rPr lang="en-US" sz="2000" dirty="0" smtClean="0">
                <a:cs typeface="B Mitra" panose="00000400000000000000" pitchFamily="2" charset="-78"/>
              </a:rPr>
              <a:t>scoring</a:t>
            </a:r>
            <a:r>
              <a:rPr lang="fa-IR" sz="2000" dirty="0" smtClean="0">
                <a:cs typeface="B Mitra" panose="00000400000000000000" pitchFamily="2" charset="-78"/>
              </a:rPr>
              <a:t> بایاسی همانند </a:t>
            </a:r>
            <a:r>
              <a:rPr lang="en-US" sz="2000" dirty="0" smtClean="0">
                <a:cs typeface="B Mitra" panose="00000400000000000000" pitchFamily="2" charset="-78"/>
              </a:rPr>
              <a:t>accuracy</a:t>
            </a:r>
            <a:r>
              <a:rPr lang="fa-IR" sz="2000" dirty="0" smtClean="0">
                <a:cs typeface="B Mitra" panose="00000400000000000000" pitchFamily="2" charset="-78"/>
              </a:rPr>
              <a:t> نداشته باشیم.</a:t>
            </a:r>
          </a:p>
          <a:p>
            <a:pPr marL="0" indent="0" algn="r" rtl="1">
              <a:buNone/>
            </a:pPr>
            <a:endParaRPr lang="en-US" sz="20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460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cs typeface="B Mitra" panose="00000400000000000000" pitchFamily="2" charset="-78"/>
              </a:rPr>
              <a:t>خروجی روش اول</a:t>
            </a:r>
            <a:endParaRPr lang="en-US" dirty="0">
              <a:cs typeface="B Mitra" panose="000004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514" y="2622288"/>
            <a:ext cx="10972800" cy="216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cs typeface="B Mitra" panose="00000400000000000000" pitchFamily="2" charset="-78"/>
              </a:rPr>
              <a:t>خروجی روش دوم</a:t>
            </a:r>
            <a:endParaRPr lang="en-US" dirty="0">
              <a:cs typeface="B Mitra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744347"/>
            <a:ext cx="10972800" cy="215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cs typeface="B Mitra" panose="00000400000000000000" pitchFamily="2" charset="-78"/>
              </a:rPr>
              <a:t>خروجی روش سوم</a:t>
            </a:r>
            <a:endParaRPr lang="en-US" dirty="0">
              <a:cs typeface="B Mitra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99905"/>
            <a:ext cx="10972800" cy="216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5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Mitra" panose="00000400000000000000" pitchFamily="2" charset="-78"/>
              </a:rPr>
              <a:t>نتیجه‌گیری اجرای ۳ روش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بهترین روش یادگیری در میان این پارامترها </a:t>
            </a:r>
            <a:r>
              <a:rPr lang="en-US" sz="2000" dirty="0" smtClean="0">
                <a:cs typeface="B Mitra" panose="00000400000000000000" pitchFamily="2" charset="-78"/>
              </a:rPr>
              <a:t>SVM</a:t>
            </a:r>
            <a:r>
              <a:rPr lang="fa-IR" sz="2000" dirty="0" smtClean="0">
                <a:cs typeface="B Mitra" panose="00000400000000000000" pitchFamily="2" charset="-78"/>
              </a:rPr>
              <a:t> و سپس با اختلاف بسیار نزدیک </a:t>
            </a:r>
            <a:r>
              <a:rPr lang="en-US" sz="2000" dirty="0" smtClean="0">
                <a:cs typeface="B Mitra" panose="00000400000000000000" pitchFamily="2" charset="-78"/>
              </a:rPr>
              <a:t>Logistic Regression</a:t>
            </a:r>
            <a:r>
              <a:rPr lang="fa-IR" sz="2000" dirty="0" smtClean="0">
                <a:cs typeface="B Mitra" panose="00000400000000000000" pitchFamily="2" charset="-78"/>
              </a:rPr>
              <a:t> است و با اختلاف بیشتر </a:t>
            </a:r>
            <a:r>
              <a:rPr lang="en-US" sz="2000" dirty="0" smtClean="0">
                <a:cs typeface="B Mitra" panose="00000400000000000000" pitchFamily="2" charset="-78"/>
              </a:rPr>
              <a:t>KNN</a:t>
            </a:r>
            <a:r>
              <a:rPr lang="fa-IR" sz="2000" dirty="0" smtClean="0">
                <a:cs typeface="B Mitra" panose="00000400000000000000" pitchFamily="2" charset="-78"/>
              </a:rPr>
              <a:t> است. </a:t>
            </a:r>
          </a:p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نتایج هر ۳ روش تقریبا به یکدیگر نزدیک است و روش سوم و دوم دقت بهتری دارند. در ادامه از روش سوم که در </a:t>
            </a:r>
            <a:r>
              <a:rPr lang="fa-IR" sz="2000" b="1" dirty="0" smtClean="0">
                <a:cs typeface="B Mitra" panose="00000400000000000000" pitchFamily="2" charset="-78"/>
              </a:rPr>
              <a:t>مجموع</a:t>
            </a:r>
            <a:r>
              <a:rPr lang="fa-IR" sz="2000" dirty="0" smtClean="0">
                <a:cs typeface="B Mitra" panose="00000400000000000000" pitchFamily="2" charset="-78"/>
              </a:rPr>
              <a:t> ۳ مدل بهتر از بقیه بهتر بوده است را انتخاب می‌کنیم. </a:t>
            </a:r>
          </a:p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همچنین با افزایش دادگان اهمیت روشی مانند روش سوم بهتر مشخص می‌شود و همچنین این روش بدلیل بیشتر </a:t>
            </a:r>
            <a:r>
              <a:rPr lang="en-US" sz="2000" dirty="0" smtClean="0">
                <a:cs typeface="B Mitra" panose="00000400000000000000" pitchFamily="2" charset="-78"/>
              </a:rPr>
              <a:t>general</a:t>
            </a:r>
            <a:r>
              <a:rPr lang="fa-IR" sz="2000" dirty="0" smtClean="0">
                <a:cs typeface="B Mitra" panose="00000400000000000000" pitchFamily="2" charset="-78"/>
              </a:rPr>
              <a:t> بودنو وابسته نبودن به کلمات کم اهمیت احتمالا کمتر باعث </a:t>
            </a:r>
            <a:r>
              <a:rPr lang="en-US" sz="2000" dirty="0" err="1" smtClean="0">
                <a:cs typeface="B Mitra" panose="00000400000000000000" pitchFamily="2" charset="-78"/>
              </a:rPr>
              <a:t>overfit</a:t>
            </a:r>
            <a:r>
              <a:rPr lang="fa-IR" sz="2000" dirty="0" smtClean="0">
                <a:cs typeface="B Mitra" panose="00000400000000000000" pitchFamily="2" charset="-78"/>
              </a:rPr>
              <a:t> در مدل‌ها می‌شود.</a:t>
            </a:r>
          </a:p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تمام این پیاده‌سازی ها تا به اینجا در فایل </a:t>
            </a:r>
            <a:r>
              <a:rPr lang="en-US" sz="2000" dirty="0" smtClean="0">
                <a:cs typeface="B Mitra" panose="00000400000000000000" pitchFamily="2" charset="-78"/>
              </a:rPr>
              <a:t>1.ipynb</a:t>
            </a:r>
            <a:r>
              <a:rPr lang="fa-IR" sz="2000" dirty="0" smtClean="0">
                <a:cs typeface="B Mitra" panose="00000400000000000000" pitchFamily="2" charset="-78"/>
              </a:rPr>
              <a:t> وجود دارد.</a:t>
            </a:r>
            <a:endParaRPr lang="en-US" sz="20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1618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Mitra" panose="00000400000000000000" pitchFamily="2" charset="-78"/>
              </a:rPr>
              <a:t>بررسی تفاوت </a:t>
            </a:r>
            <a:r>
              <a:rPr lang="en-US" dirty="0" smtClean="0">
                <a:cs typeface="B Mitra" panose="00000400000000000000" pitchFamily="2" charset="-78"/>
              </a:rPr>
              <a:t>BOW</a:t>
            </a:r>
            <a:r>
              <a:rPr lang="fa-IR" dirty="0" smtClean="0">
                <a:cs typeface="B Mitra" panose="00000400000000000000" pitchFamily="2" charset="-78"/>
              </a:rPr>
              <a:t> و </a:t>
            </a:r>
            <a:r>
              <a:rPr lang="en-US" dirty="0" smtClean="0">
                <a:cs typeface="B Mitra" panose="00000400000000000000" pitchFamily="2" charset="-78"/>
              </a:rPr>
              <a:t>W2V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بدین منظور از روش سوم پیش پردازش که در قسمت قبل توسعه دادیم استفاده می‌کنیم.</a:t>
            </a:r>
          </a:p>
          <a:p>
            <a:pPr algn="r" rtl="1"/>
            <a:r>
              <a:rPr lang="fa-IR" dirty="0" smtClean="0"/>
              <a:t>تمامی پیاده سازی‌های این بخش در فایل </a:t>
            </a:r>
            <a:r>
              <a:rPr lang="en-US" dirty="0" smtClean="0"/>
              <a:t>1_2.ipynb</a:t>
            </a:r>
            <a:r>
              <a:rPr lang="fa-IR" dirty="0" smtClean="0"/>
              <a:t> قرار دارد و بر روی همه ۴۵ هزار داده انجام شده است.</a:t>
            </a:r>
          </a:p>
          <a:p>
            <a:pPr algn="r" rtl="1"/>
            <a:r>
              <a:rPr lang="fa-IR" dirty="0" smtClean="0"/>
              <a:t>پس از اعمال روش سوم بر روی دادگان و تقسیم آن‌ها به نسبت ۱ به ۵ برای دادگان تست و آموزش هر دو روش </a:t>
            </a:r>
            <a:r>
              <a:rPr lang="en-US" dirty="0" smtClean="0"/>
              <a:t>BOW</a:t>
            </a:r>
            <a:r>
              <a:rPr lang="fa-IR" dirty="0" smtClean="0"/>
              <a:t> و </a:t>
            </a:r>
            <a:r>
              <a:rPr lang="en-US" dirty="0" smtClean="0"/>
              <a:t>W2V</a:t>
            </a:r>
            <a:r>
              <a:rPr lang="fa-IR" dirty="0" smtClean="0"/>
              <a:t> را اعمال می‌کنیم و آن‌ها را با ۳ مدل می‌سنجیم.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Mitra" panose="00000400000000000000" pitchFamily="2" charset="-78"/>
              </a:rPr>
              <a:t>روش </a:t>
            </a:r>
            <a:r>
              <a:rPr lang="en-US" dirty="0" smtClean="0">
                <a:cs typeface="B Mitra" panose="00000400000000000000" pitchFamily="2" charset="-78"/>
              </a:rPr>
              <a:t>BOW</a:t>
            </a:r>
            <a:endParaRPr lang="en-US" dirty="0">
              <a:cs typeface="B Mitra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586340"/>
            <a:ext cx="8596312" cy="121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روش </a:t>
            </a:r>
            <a:r>
              <a:rPr lang="en-US" dirty="0" smtClean="0"/>
              <a:t>W2V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تمام داده ها را به یکدیگر با </a:t>
            </a:r>
            <a:r>
              <a:rPr lang="en-US" dirty="0" smtClean="0"/>
              <a:t>\n</a:t>
            </a:r>
            <a:r>
              <a:rPr lang="fa-IR" dirty="0" smtClean="0"/>
              <a:t> می‌چسانیم و با همان هم</a:t>
            </a:r>
            <a:r>
              <a:rPr lang="en-US" dirty="0" smtClean="0"/>
              <a:t> split</a:t>
            </a:r>
            <a:r>
              <a:rPr lang="fa-IR" dirty="0" smtClean="0"/>
              <a:t> می‌کنیم و سپس یک مدل </a:t>
            </a:r>
            <a:r>
              <a:rPr lang="en-US" dirty="0" err="1" smtClean="0"/>
              <a:t>Wordtovec</a:t>
            </a:r>
            <a:r>
              <a:rPr lang="fa-IR" dirty="0" smtClean="0"/>
              <a:t> از کتابخانه </a:t>
            </a:r>
            <a:r>
              <a:rPr lang="en-US" dirty="0" err="1" smtClean="0"/>
              <a:t>gensim</a:t>
            </a:r>
            <a:r>
              <a:rPr lang="fa-IR" dirty="0" smtClean="0"/>
              <a:t> می‌اوریم و بر روی جملات دادگان اموزش می‌سازیم. </a:t>
            </a:r>
          </a:p>
          <a:p>
            <a:pPr algn="r" rtl="1"/>
            <a:r>
              <a:rPr lang="fa-IR" dirty="0" smtClean="0"/>
              <a:t>سپس برای هر جمله میانگین بردار کلمات ان‌ها را به عنوان نماینده آن جمله انتخاب می‌کنیم. اگر کلمه‌ای در مدل نیز وجود نداشت ان را </a:t>
            </a:r>
            <a:r>
              <a:rPr lang="en-US" dirty="0" smtClean="0"/>
              <a:t>skip</a:t>
            </a:r>
            <a:r>
              <a:rPr lang="fa-IR" dirty="0" smtClean="0"/>
              <a:t> می‌کنیم. این کار رو به طور مجزا برای دادگان اموزش و تست انجام می‌دهیم ولی مدل </a:t>
            </a:r>
            <a:r>
              <a:rPr lang="en-US" dirty="0" smtClean="0"/>
              <a:t>word2vec</a:t>
            </a:r>
            <a:r>
              <a:rPr lang="fa-IR" dirty="0" smtClean="0"/>
              <a:t> تنها بر روی دادگان آموزش ساخته شده است!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21" y="4100975"/>
            <a:ext cx="4595223" cy="264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6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Mitra" panose="00000400000000000000" pitchFamily="2" charset="-78"/>
              </a:rPr>
              <a:t>هدف پروژه و معرفی مساله و دادگان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در این پروژه به دنبال استخراج بار معنایی و احساسی جملات هستیم. به گونه‌ای که مدل یادگیری ماشینی طراحی شود تا بتواند جملاتی که قبلا آن‌ها را ندیده است را به دو دسته مثبت و منفی تقسیم کند. </a:t>
            </a:r>
          </a:p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دادگان در فایل </a:t>
            </a:r>
            <a:r>
              <a:rPr lang="en-US" sz="2000" dirty="0" smtClean="0">
                <a:cs typeface="B Mitra" panose="00000400000000000000" pitchFamily="2" charset="-78"/>
              </a:rPr>
              <a:t>dataset.csv</a:t>
            </a:r>
            <a:r>
              <a:rPr lang="fa-IR" sz="2000" dirty="0" smtClean="0">
                <a:cs typeface="B Mitra" panose="00000400000000000000" pitchFamily="2" charset="-78"/>
              </a:rPr>
              <a:t> به ما داده شده است. در این گام از پروژه در تمامی مراحل از ۸۰ درصد دادگان برای آموزش و صحت سنجی استفاده می‌شود و ۲۰ درصد برای تست گذاشته شده است. </a:t>
            </a:r>
          </a:p>
          <a:p>
            <a:pPr marL="0" indent="0" algn="r" rtl="1">
              <a:buNone/>
            </a:pPr>
            <a:endParaRPr lang="en-US" sz="20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031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Mitra" panose="00000400000000000000" pitchFamily="2" charset="-78"/>
              </a:rPr>
              <a:t>خروجی مدل </a:t>
            </a:r>
            <a:r>
              <a:rPr lang="en-US" dirty="0" smtClean="0">
                <a:cs typeface="B Mitra" panose="00000400000000000000" pitchFamily="2" charset="-78"/>
              </a:rPr>
              <a:t>KNN</a:t>
            </a:r>
            <a:r>
              <a:rPr lang="fa-IR" dirty="0" smtClean="0">
                <a:cs typeface="B Mitra" panose="00000400000000000000" pitchFamily="2" charset="-78"/>
              </a:rPr>
              <a:t> و پارامترها</a:t>
            </a:r>
            <a:endParaRPr lang="en-US" dirty="0">
              <a:cs typeface="B Mitra" panose="000004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832352"/>
            <a:ext cx="8596312" cy="253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Mitra" panose="00000400000000000000" pitchFamily="2" charset="-78"/>
              </a:rPr>
              <a:t>خروجی مدل </a:t>
            </a:r>
            <a:r>
              <a:rPr lang="en-US" dirty="0" smtClean="0">
                <a:cs typeface="B Mitra" panose="00000400000000000000" pitchFamily="2" charset="-78"/>
              </a:rPr>
              <a:t>Logistic Regression</a:t>
            </a:r>
            <a:r>
              <a:rPr lang="fa-IR" dirty="0" smtClean="0">
                <a:cs typeface="B Mitra" panose="00000400000000000000" pitchFamily="2" charset="-78"/>
              </a:rPr>
              <a:t> و </a:t>
            </a:r>
            <a:r>
              <a:rPr lang="fa-IR" dirty="0">
                <a:cs typeface="B Mitra" panose="00000400000000000000" pitchFamily="2" charset="-78"/>
              </a:rPr>
              <a:t>پارامترها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863618"/>
            <a:ext cx="8596312" cy="24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Mitra" panose="00000400000000000000" pitchFamily="2" charset="-78"/>
              </a:rPr>
              <a:t>خروجی مدل </a:t>
            </a:r>
            <a:r>
              <a:rPr lang="en-US" dirty="0" smtClean="0">
                <a:cs typeface="B Mitra" panose="00000400000000000000" pitchFamily="2" charset="-78"/>
              </a:rPr>
              <a:t>SVM</a:t>
            </a:r>
            <a:r>
              <a:rPr lang="fa-IR" dirty="0" smtClean="0">
                <a:cs typeface="B Mitra" panose="00000400000000000000" pitchFamily="2" charset="-78"/>
              </a:rPr>
              <a:t> و </a:t>
            </a:r>
            <a:r>
              <a:rPr lang="fa-IR" dirty="0">
                <a:cs typeface="B Mitra" panose="00000400000000000000" pitchFamily="2" charset="-78"/>
              </a:rPr>
              <a:t>پارامترها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914250"/>
            <a:ext cx="8596312" cy="237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Mitra" panose="00000400000000000000" pitchFamily="2" charset="-78"/>
              </a:rPr>
              <a:t>نتیجه‌گیری اجرای </a:t>
            </a:r>
            <a:r>
              <a:rPr lang="en-US" dirty="0" smtClean="0">
                <a:cs typeface="B Mitra" panose="00000400000000000000" pitchFamily="2" charset="-78"/>
              </a:rPr>
              <a:t>BOW</a:t>
            </a:r>
            <a:r>
              <a:rPr lang="fa-IR" dirty="0" smtClean="0">
                <a:cs typeface="B Mitra" panose="00000400000000000000" pitchFamily="2" charset="-78"/>
              </a:rPr>
              <a:t> و </a:t>
            </a:r>
            <a:r>
              <a:rPr lang="en-US" dirty="0" smtClean="0">
                <a:cs typeface="B Mitra" panose="00000400000000000000" pitchFamily="2" charset="-78"/>
              </a:rPr>
              <a:t>W2V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در تمامی مدل‌ها دقت </a:t>
            </a:r>
            <a:r>
              <a:rPr lang="en-US" sz="2000" dirty="0" smtClean="0">
                <a:cs typeface="B Mitra" panose="00000400000000000000" pitchFamily="2" charset="-78"/>
              </a:rPr>
              <a:t>W2V</a:t>
            </a:r>
            <a:r>
              <a:rPr lang="fa-IR" sz="2000" dirty="0" smtClean="0">
                <a:cs typeface="B Mitra" panose="00000400000000000000" pitchFamily="2" charset="-78"/>
              </a:rPr>
              <a:t> بهتر از دقت </a:t>
            </a:r>
            <a:r>
              <a:rPr lang="en-US" sz="2000" dirty="0" smtClean="0">
                <a:cs typeface="B Mitra" panose="00000400000000000000" pitchFamily="2" charset="-78"/>
              </a:rPr>
              <a:t>BOW</a:t>
            </a:r>
            <a:r>
              <a:rPr lang="fa-IR" sz="2000" dirty="0" smtClean="0">
                <a:cs typeface="B Mitra" panose="00000400000000000000" pitchFamily="2" charset="-78"/>
              </a:rPr>
              <a:t> است.</a:t>
            </a:r>
          </a:p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در </a:t>
            </a:r>
            <a:r>
              <a:rPr lang="en-US" sz="2000" dirty="0" smtClean="0">
                <a:cs typeface="B Mitra" panose="00000400000000000000" pitchFamily="2" charset="-78"/>
              </a:rPr>
              <a:t>KNN</a:t>
            </a:r>
            <a:r>
              <a:rPr lang="fa-IR" sz="2000" dirty="0" smtClean="0">
                <a:cs typeface="B Mitra" panose="00000400000000000000" pitchFamily="2" charset="-78"/>
              </a:rPr>
              <a:t> با اختلاف زیاد </a:t>
            </a:r>
            <a:r>
              <a:rPr lang="en-US" sz="2000" dirty="0" smtClean="0">
                <a:cs typeface="B Mitra" panose="00000400000000000000" pitchFamily="2" charset="-78"/>
              </a:rPr>
              <a:t>W2V</a:t>
            </a:r>
            <a:r>
              <a:rPr lang="fa-IR" sz="2000" dirty="0" smtClean="0">
                <a:cs typeface="B Mitra" panose="00000400000000000000" pitchFamily="2" charset="-78"/>
              </a:rPr>
              <a:t> بهتر از </a:t>
            </a:r>
            <a:r>
              <a:rPr lang="en-US" sz="2000" dirty="0" smtClean="0">
                <a:cs typeface="B Mitra" panose="00000400000000000000" pitchFamily="2" charset="-78"/>
              </a:rPr>
              <a:t>BOW</a:t>
            </a:r>
            <a:r>
              <a:rPr lang="fa-IR" sz="2000" dirty="0" smtClean="0">
                <a:cs typeface="B Mitra" panose="00000400000000000000" pitchFamily="2" charset="-78"/>
              </a:rPr>
              <a:t> است.</a:t>
            </a:r>
          </a:p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در </a:t>
            </a:r>
            <a:r>
              <a:rPr lang="en-US" sz="2000" dirty="0" smtClean="0">
                <a:cs typeface="B Mitra" panose="00000400000000000000" pitchFamily="2" charset="-78"/>
              </a:rPr>
              <a:t>Logistic Regression</a:t>
            </a:r>
            <a:r>
              <a:rPr lang="fa-IR" sz="2000" dirty="0" smtClean="0">
                <a:cs typeface="B Mitra" panose="00000400000000000000" pitchFamily="2" charset="-78"/>
              </a:rPr>
              <a:t> با روش </a:t>
            </a:r>
            <a:r>
              <a:rPr lang="en-US" sz="2000" dirty="0" smtClean="0">
                <a:cs typeface="B Mitra" panose="00000400000000000000" pitchFamily="2" charset="-78"/>
              </a:rPr>
              <a:t>W2V</a:t>
            </a:r>
            <a:r>
              <a:rPr lang="fa-IR" sz="2000" dirty="0" smtClean="0">
                <a:cs typeface="B Mitra" panose="00000400000000000000" pitchFamily="2" charset="-78"/>
              </a:rPr>
              <a:t> بهترین دقت بین همه مدل‌ها را کسب کرده است.</a:t>
            </a:r>
          </a:p>
          <a:p>
            <a:pPr algn="r" rtl="1"/>
            <a:endParaRPr lang="en-US" sz="20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385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cs typeface="B Mitra" panose="00000400000000000000" pitchFamily="2" charset="-78"/>
              </a:rPr>
              <a:t>بخش امتیازی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در این بخش از </a:t>
            </a:r>
            <a:r>
              <a:rPr lang="en-US" dirty="0" smtClean="0"/>
              <a:t>GoogleNews-vectors-negative300</a:t>
            </a:r>
            <a:r>
              <a:rPr lang="fa-IR" dirty="0" smtClean="0"/>
              <a:t> که یک مدل </a:t>
            </a:r>
            <a:r>
              <a:rPr lang="en-US" dirty="0" smtClean="0"/>
              <a:t>pre-trained</a:t>
            </a:r>
            <a:r>
              <a:rPr lang="fa-IR" dirty="0" smtClean="0"/>
              <a:t> شده است استفاده کردیم. قاعدتا چنین مدلی چون بر روی متن‌هایی بیشتری یادگرفته شده است باید بردارهای مناسب‌تری و با مفهوم‌تری برای کلمات ارائه دهد. </a:t>
            </a:r>
          </a:p>
          <a:p>
            <a:pPr algn="r" rtl="1"/>
            <a:endParaRPr lang="fa-IR" dirty="0" smtClean="0"/>
          </a:p>
          <a:p>
            <a:pPr marL="0" indent="0" algn="r" rtl="1">
              <a:buNone/>
            </a:pPr>
            <a:r>
              <a:rPr lang="fa-IR" dirty="0" smtClean="0"/>
              <a:t>تمام پیاده‌سازی این بخش در </a:t>
            </a:r>
            <a:r>
              <a:rPr lang="en-US" dirty="0" smtClean="0"/>
              <a:t>1_3.ipynb</a:t>
            </a:r>
            <a:r>
              <a:rPr lang="fa-IR" dirty="0" smtClean="0"/>
              <a:t> پیاده سازی شده است.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Mitra" panose="00000400000000000000" pitchFamily="2" charset="-78"/>
              </a:rPr>
              <a:t>خروجی اجرا با چندین پارامتر مختلف و انجام عملیات </a:t>
            </a:r>
            <a:r>
              <a:rPr lang="en-US" dirty="0" smtClean="0">
                <a:cs typeface="B Mitra" panose="00000400000000000000" pitchFamily="2" charset="-78"/>
              </a:rPr>
              <a:t>cross-validation</a:t>
            </a:r>
            <a:r>
              <a:rPr lang="fa-IR" dirty="0" smtClean="0">
                <a:cs typeface="B Mitra" panose="00000400000000000000" pitchFamily="2" charset="-78"/>
              </a:rPr>
              <a:t> و تست بر روی مجموعه دیده نشده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435" y="2160588"/>
            <a:ext cx="589916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9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cs typeface="B Mitra" panose="00000400000000000000" pitchFamily="2" charset="-78"/>
              </a:rPr>
              <a:t>نتیجه‌گیری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به اندازه روش‌‌های قبلی دقت خوبی را روش </a:t>
            </a:r>
            <a:r>
              <a:rPr lang="en-US" sz="2000" dirty="0" smtClean="0">
                <a:cs typeface="B Mitra" panose="00000400000000000000" pitchFamily="2" charset="-78"/>
              </a:rPr>
              <a:t>MLP</a:t>
            </a:r>
            <a:r>
              <a:rPr lang="fa-IR" sz="2000" dirty="0" smtClean="0">
                <a:cs typeface="B Mitra" panose="00000400000000000000" pitchFamily="2" charset="-78"/>
              </a:rPr>
              <a:t> بر روی دادگان تست کسب کرد. </a:t>
            </a:r>
            <a:endParaRPr lang="en-US" sz="20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40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cs typeface="B Mitra" panose="00000400000000000000" pitchFamily="2" charset="-78"/>
              </a:rPr>
              <a:t>تکنیک‌های اصلی استفاده شده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000" dirty="0" smtClean="0">
                <a:cs typeface="B Mitra" panose="00000400000000000000" pitchFamily="2" charset="-78"/>
              </a:rPr>
              <a:t>به طور کلی برای این که بتوان جملات را تجزیه و تحلیل کرد نیاز است که آن‌ها را به زبان ریاضی به مدل معرفی کنیم به همین خاطر از روش </a:t>
            </a:r>
            <a:r>
              <a:rPr lang="en-US" sz="2000" dirty="0" smtClean="0">
                <a:cs typeface="B Mitra" panose="00000400000000000000" pitchFamily="2" charset="-78"/>
              </a:rPr>
              <a:t>Bag of Words</a:t>
            </a:r>
            <a:r>
              <a:rPr lang="fa-IR" sz="2000" dirty="0" smtClean="0">
                <a:cs typeface="B Mitra" panose="00000400000000000000" pitchFamily="2" charset="-78"/>
              </a:rPr>
              <a:t> و </a:t>
            </a:r>
            <a:r>
              <a:rPr lang="en-US" sz="2000" dirty="0" smtClean="0">
                <a:cs typeface="B Mitra" panose="00000400000000000000" pitchFamily="2" charset="-78"/>
              </a:rPr>
              <a:t>Word to </a:t>
            </a:r>
            <a:r>
              <a:rPr lang="en-US" sz="2000" dirty="0" err="1" smtClean="0">
                <a:cs typeface="B Mitra" panose="00000400000000000000" pitchFamily="2" charset="-78"/>
              </a:rPr>
              <a:t>vec</a:t>
            </a:r>
            <a:r>
              <a:rPr lang="fa-IR" sz="2000" dirty="0" smtClean="0">
                <a:cs typeface="B Mitra" panose="00000400000000000000" pitchFamily="2" charset="-78"/>
              </a:rPr>
              <a:t> در ادامه استفاده شده است. در ادامه مختصرا به معرفی این دو روش می‌پردازیم.</a:t>
            </a:r>
          </a:p>
          <a:p>
            <a:pPr algn="r" rtl="1"/>
            <a:endParaRPr lang="fa-IR" sz="2000" dirty="0">
              <a:cs typeface="B Mitra" panose="00000400000000000000" pitchFamily="2" charset="-78"/>
            </a:endParaRPr>
          </a:p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روش </a:t>
            </a:r>
            <a:r>
              <a:rPr lang="en-US" sz="2000" dirty="0" smtClean="0">
                <a:cs typeface="B Mitra" panose="00000400000000000000" pitchFamily="2" charset="-78"/>
              </a:rPr>
              <a:t>Bag of Words (BOW)</a:t>
            </a:r>
            <a:r>
              <a:rPr lang="fa-IR" sz="2000" dirty="0">
                <a:cs typeface="B Mitra" panose="00000400000000000000" pitchFamily="2" charset="-78"/>
              </a:rPr>
              <a:t> </a:t>
            </a:r>
            <a:r>
              <a:rPr lang="fa-IR" sz="2000" dirty="0" smtClean="0">
                <a:cs typeface="B Mitra" panose="00000400000000000000" pitchFamily="2" charset="-78"/>
              </a:rPr>
              <a:t>: روشی است که در آن تنها کافی است که ابتدا کلمات یکتا در مجموعه کل جملات بدست آید. سپس برای هر جمله یک </a:t>
            </a:r>
            <a:r>
              <a:rPr lang="en-US" sz="2000" dirty="0" smtClean="0">
                <a:cs typeface="B Mitra" panose="00000400000000000000" pitchFamily="2" charset="-78"/>
              </a:rPr>
              <a:t>vector</a:t>
            </a:r>
            <a:r>
              <a:rPr lang="fa-IR" sz="2000" dirty="0" smtClean="0">
                <a:cs typeface="B Mitra" panose="00000400000000000000" pitchFamily="2" charset="-78"/>
              </a:rPr>
              <a:t> به اندازه کل کلمات ساخته شود و تعداد تکرار کلمه در آن جمله در جایگاه آن کلمه نوشته شود (</a:t>
            </a:r>
            <a:r>
              <a:rPr lang="fa-IR" sz="2000" dirty="0" smtClean="0">
                <a:cs typeface="B Mitra" panose="00000400000000000000" pitchFamily="2" charset="-78"/>
                <a:hlinkClick r:id="rId2"/>
              </a:rPr>
              <a:t>منبع</a:t>
            </a:r>
            <a:r>
              <a:rPr lang="fa-IR" sz="2000" dirty="0" smtClean="0">
                <a:cs typeface="B Mitra" panose="00000400000000000000" pitchFamily="2" charset="-78"/>
              </a:rPr>
              <a:t>).</a:t>
            </a:r>
          </a:p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به مثال زیر که از این </a:t>
            </a:r>
            <a:r>
              <a:rPr lang="fa-IR" sz="2000" dirty="0" smtClean="0">
                <a:cs typeface="B Mitra" panose="00000400000000000000" pitchFamily="2" charset="-78"/>
                <a:hlinkClick r:id="rId3"/>
              </a:rPr>
              <a:t>لینک </a:t>
            </a:r>
            <a:r>
              <a:rPr lang="fa-IR" sz="2000" dirty="0" smtClean="0">
                <a:cs typeface="B Mitra" panose="00000400000000000000" pitchFamily="2" charset="-78"/>
              </a:rPr>
              <a:t>گرفته شده است توجه کنید:</a:t>
            </a:r>
            <a:endParaRPr lang="en-US" sz="20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52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Mitra" panose="00000400000000000000" pitchFamily="2" charset="-78"/>
              </a:rPr>
              <a:t>ادامه تکنیک‌های </a:t>
            </a:r>
            <a:r>
              <a:rPr lang="fa-IR" dirty="0">
                <a:cs typeface="B Mitra" panose="00000400000000000000" pitchFamily="2" charset="-78"/>
              </a:rPr>
              <a:t>اصلی استفاده </a:t>
            </a:r>
            <a:r>
              <a:rPr lang="fa-IR" dirty="0" smtClean="0">
                <a:cs typeface="B Mitra" panose="00000400000000000000" pitchFamily="2" charset="-78"/>
              </a:rPr>
              <a:t>شده: روش </a:t>
            </a:r>
            <a:r>
              <a:rPr lang="en-US" dirty="0" smtClean="0">
                <a:cs typeface="B Mitra" panose="00000400000000000000" pitchFamily="2" charset="-78"/>
              </a:rPr>
              <a:t>Bag of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000" dirty="0" smtClean="0">
                <a:cs typeface="B Mitra" panose="00000400000000000000" pitchFamily="2" charset="-78"/>
              </a:rPr>
              <a:t>فرض کنید برای ۳ جمله زیر میخواهیم مدل </a:t>
            </a:r>
            <a:r>
              <a:rPr lang="en-US" sz="2000" dirty="0" smtClean="0">
                <a:cs typeface="B Mitra" panose="00000400000000000000" pitchFamily="2" charset="-78"/>
              </a:rPr>
              <a:t> BOW</a:t>
            </a:r>
            <a:r>
              <a:rPr lang="fa-IR" sz="2000" dirty="0" smtClean="0">
                <a:cs typeface="B Mitra" panose="00000400000000000000" pitchFamily="2" charset="-78"/>
              </a:rPr>
              <a:t> را محاسبه کنیم:</a:t>
            </a:r>
          </a:p>
          <a:p>
            <a:pPr algn="r" rtl="1"/>
            <a:r>
              <a:rPr lang="fa-IR" sz="2000" b="1" dirty="0">
                <a:cs typeface="B Mitra" panose="00000400000000000000" pitchFamily="2" charset="-78"/>
              </a:rPr>
              <a:t>جمله اول:</a:t>
            </a:r>
            <a:r>
              <a:rPr lang="fa-IR" sz="2000" dirty="0">
                <a:cs typeface="B Mitra" panose="00000400000000000000" pitchFamily="2" charset="-78"/>
              </a:rPr>
              <a:t> من از این فیلم خوشم آمد</a:t>
            </a:r>
          </a:p>
          <a:p>
            <a:pPr algn="r" rtl="1"/>
            <a:r>
              <a:rPr lang="fa-IR" sz="2000" b="1" dirty="0">
                <a:cs typeface="B Mitra" panose="00000400000000000000" pitchFamily="2" charset="-78"/>
              </a:rPr>
              <a:t>جمله دوم: </a:t>
            </a:r>
            <a:r>
              <a:rPr lang="fa-IR" sz="2000" dirty="0">
                <a:cs typeface="B Mitra" panose="00000400000000000000" pitchFamily="2" charset="-78"/>
              </a:rPr>
              <a:t>من این فیلم را به خاطر لیلی رشیدی دوست دارم</a:t>
            </a:r>
          </a:p>
          <a:p>
            <a:pPr algn="r" rtl="1"/>
            <a:r>
              <a:rPr lang="fa-IR" sz="2000" b="1" dirty="0">
                <a:cs typeface="B Mitra" panose="00000400000000000000" pitchFamily="2" charset="-78"/>
              </a:rPr>
              <a:t>جمله سوم: </a:t>
            </a:r>
            <a:r>
              <a:rPr lang="fa-IR" sz="2000" dirty="0">
                <a:cs typeface="B Mitra" panose="00000400000000000000" pitchFamily="2" charset="-78"/>
              </a:rPr>
              <a:t>من از این فیلم خوشم </a:t>
            </a:r>
            <a:r>
              <a:rPr lang="fa-IR" sz="2000" dirty="0" smtClean="0">
                <a:cs typeface="B Mitra" panose="00000400000000000000" pitchFamily="2" charset="-78"/>
              </a:rPr>
              <a:t>نیامد.</a:t>
            </a:r>
            <a:endParaRPr lang="fa-IR" sz="2000" dirty="0">
              <a:cs typeface="B Mitra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000" dirty="0" smtClean="0">
                <a:cs typeface="B Mitra" panose="00000400000000000000" pitchFamily="2" charset="-78"/>
              </a:rPr>
              <a:t>سپس کلمات یکتا را بدست می‌اوریم و </a:t>
            </a:r>
            <a:r>
              <a:rPr lang="en-US" sz="2000" dirty="0" smtClean="0">
                <a:cs typeface="B Mitra" panose="00000400000000000000" pitchFamily="2" charset="-78"/>
              </a:rPr>
              <a:t>vector</a:t>
            </a:r>
            <a:r>
              <a:rPr lang="fa-IR" sz="2000" dirty="0" smtClean="0">
                <a:cs typeface="B Mitra" panose="00000400000000000000" pitchFamily="2" charset="-78"/>
              </a:rPr>
              <a:t> هایی برای هر ۳ جمله با تعداد تکرار هر کلمه می‌سازیم نتیجه به صورت زیر خواهد بود:</a:t>
            </a:r>
            <a:endParaRPr lang="en-US" sz="2000" dirty="0" smtClean="0">
              <a:cs typeface="B Mitra" panose="00000400000000000000" pitchFamily="2" charset="-78"/>
            </a:endParaRPr>
          </a:p>
          <a:p>
            <a:pPr marL="0" indent="0" algn="r" rtl="1">
              <a:buNone/>
            </a:pPr>
            <a:endParaRPr lang="en-US" sz="2000" dirty="0" smtClean="0">
              <a:cs typeface="B Mitra" panose="00000400000000000000" pitchFamily="2" charset="-78"/>
            </a:endParaRPr>
          </a:p>
          <a:p>
            <a:pPr marL="0" indent="0" algn="r" rtl="1">
              <a:buNone/>
            </a:pPr>
            <a:endParaRPr lang="en-US" sz="2000" dirty="0" smtClean="0">
              <a:cs typeface="B Mitra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000" dirty="0">
                <a:cs typeface="B Mitra" panose="00000400000000000000" pitchFamily="2" charset="-78"/>
              </a:rPr>
              <a:t/>
            </a:r>
            <a:br>
              <a:rPr lang="fa-IR" sz="2000" dirty="0">
                <a:cs typeface="B Mitra" panose="00000400000000000000" pitchFamily="2" charset="-78"/>
              </a:rPr>
            </a:br>
            <a:r>
              <a:rPr lang="fa-IR" sz="2000" dirty="0" smtClean="0">
                <a:cs typeface="B Mitra" panose="00000400000000000000" pitchFamily="2" charset="-78"/>
              </a:rPr>
              <a:t>دقت شود اگر یکی از این کلمات در یک جمله چندبار تکرار می‌شد، همان عدد تکرار آن نوشته می‌شود.</a:t>
            </a:r>
            <a:endParaRPr lang="en-US" sz="2000" dirty="0">
              <a:cs typeface="B Mitra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30" y="4617170"/>
            <a:ext cx="6727876" cy="108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Mitra" panose="00000400000000000000" pitchFamily="2" charset="-78"/>
              </a:rPr>
              <a:t>ادامه تکنیک‌های اصلی استفاده </a:t>
            </a:r>
            <a:r>
              <a:rPr lang="fa-IR" dirty="0" smtClean="0">
                <a:cs typeface="B Mitra" panose="00000400000000000000" pitchFamily="2" charset="-78"/>
              </a:rPr>
              <a:t>شده: روش </a:t>
            </a:r>
            <a:r>
              <a:rPr lang="en-US" dirty="0" smtClean="0">
                <a:cs typeface="B Mitra" panose="00000400000000000000" pitchFamily="2" charset="-78"/>
              </a:rPr>
              <a:t>Word to </a:t>
            </a:r>
            <a:r>
              <a:rPr lang="en-US" dirty="0" err="1" smtClean="0">
                <a:cs typeface="B Mitra" panose="00000400000000000000" pitchFamily="2" charset="-78"/>
              </a:rPr>
              <a:t>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روش </a:t>
            </a:r>
            <a:r>
              <a:rPr lang="en-US" sz="2000" dirty="0" smtClean="0">
                <a:cs typeface="B Mitra" panose="00000400000000000000" pitchFamily="2" charset="-78"/>
              </a:rPr>
              <a:t>Word to </a:t>
            </a:r>
            <a:r>
              <a:rPr lang="en-US" sz="2000" dirty="0" err="1" smtClean="0">
                <a:cs typeface="B Mitra" panose="00000400000000000000" pitchFamily="2" charset="-78"/>
              </a:rPr>
              <a:t>Vec</a:t>
            </a:r>
            <a:r>
              <a:rPr lang="en-US" sz="2000" dirty="0" smtClean="0">
                <a:cs typeface="B Mitra" panose="00000400000000000000" pitchFamily="2" charset="-78"/>
              </a:rPr>
              <a:t>(W2V)</a:t>
            </a:r>
            <a:r>
              <a:rPr lang="fa-IR" sz="2000" dirty="0" smtClean="0">
                <a:cs typeface="B Mitra" panose="00000400000000000000" pitchFamily="2" charset="-78"/>
              </a:rPr>
              <a:t>: روش قدرتمندی برای تبدیل هر کلمه به بردار می‌باشد که در سال ۲۰۱۳ توسط گوگل توسعه یافت. این روش خود از دو روش </a:t>
            </a:r>
            <a:r>
              <a:rPr lang="en-US" sz="2000" dirty="0" smtClean="0">
                <a:cs typeface="B Mitra" panose="00000400000000000000" pitchFamily="2" charset="-78"/>
              </a:rPr>
              <a:t>continuous bag-of-words (CBOW)</a:t>
            </a:r>
            <a:r>
              <a:rPr lang="fa-IR" sz="2000" dirty="0" smtClean="0">
                <a:cs typeface="B Mitra" panose="00000400000000000000" pitchFamily="2" charset="-78"/>
              </a:rPr>
              <a:t> و </a:t>
            </a:r>
            <a:r>
              <a:rPr lang="en-US" sz="2000" dirty="0" smtClean="0">
                <a:cs typeface="B Mitra" panose="00000400000000000000" pitchFamily="2" charset="-78"/>
              </a:rPr>
              <a:t>Skip-gram</a:t>
            </a:r>
            <a:r>
              <a:rPr lang="fa-IR" sz="2000" dirty="0" smtClean="0">
                <a:cs typeface="B Mitra" panose="00000400000000000000" pitchFamily="2" charset="-78"/>
              </a:rPr>
              <a:t> استفاده می‌کند</a:t>
            </a:r>
            <a:r>
              <a:rPr lang="fa-IR" sz="2000" dirty="0">
                <a:cs typeface="B Mitra" panose="00000400000000000000" pitchFamily="2" charset="-78"/>
              </a:rPr>
              <a:t>. </a:t>
            </a:r>
            <a:r>
              <a:rPr lang="fa-IR" sz="2000" dirty="0" smtClean="0">
                <a:cs typeface="B Mitra" panose="00000400000000000000" pitchFamily="2" charset="-78"/>
              </a:rPr>
              <a:t>هر دو این روش‌های </a:t>
            </a:r>
            <a:r>
              <a:rPr lang="fa-IR" sz="2000" dirty="0">
                <a:cs typeface="B Mitra" panose="00000400000000000000" pitchFamily="2" charset="-78"/>
              </a:rPr>
              <a:t>شبکه عصبی ساده هستند که بدون وجود لایه پنهانی </a:t>
            </a:r>
            <a:r>
              <a:rPr lang="fa-IR" sz="2000" dirty="0" smtClean="0">
                <a:cs typeface="B Mitra" panose="00000400000000000000" pitchFamily="2" charset="-78"/>
              </a:rPr>
              <a:t>به </a:t>
            </a:r>
            <a:r>
              <a:rPr lang="fa-IR" sz="2000" dirty="0">
                <a:cs typeface="B Mitra" panose="00000400000000000000" pitchFamily="2" charset="-78"/>
              </a:rPr>
              <a:t>کمک چند </a:t>
            </a:r>
            <a:r>
              <a:rPr lang="fa-IR" sz="2000" dirty="0" smtClean="0">
                <a:cs typeface="B Mitra" panose="00000400000000000000" pitchFamily="2" charset="-78"/>
              </a:rPr>
              <a:t>قانون، </a:t>
            </a:r>
            <a:r>
              <a:rPr lang="fa-IR" sz="2000" dirty="0">
                <a:cs typeface="B Mitra" panose="00000400000000000000" pitchFamily="2" charset="-78"/>
              </a:rPr>
              <a:t>بردارهای مورد نیاز را تولید می کنند</a:t>
            </a:r>
            <a:r>
              <a:rPr lang="fa-IR" sz="2000" dirty="0" smtClean="0">
                <a:cs typeface="B Mitra" panose="00000400000000000000" pitchFamily="2" charset="-78"/>
              </a:rPr>
              <a:t>.</a:t>
            </a:r>
          </a:p>
          <a:p>
            <a:pPr lvl="1" algn="r" rtl="1"/>
            <a:r>
              <a:rPr lang="fa-IR" sz="2000" dirty="0" smtClean="0">
                <a:cs typeface="B Mitra" panose="00000400000000000000" pitchFamily="2" charset="-78"/>
              </a:rPr>
              <a:t> </a:t>
            </a:r>
            <a:r>
              <a:rPr lang="fa-IR" sz="2000" dirty="0">
                <a:cs typeface="B Mitra" panose="00000400000000000000" pitchFamily="2" charset="-78"/>
              </a:rPr>
              <a:t>در </a:t>
            </a:r>
            <a:r>
              <a:rPr lang="fa-IR" sz="2000" dirty="0" smtClean="0">
                <a:cs typeface="B Mitra" panose="00000400000000000000" pitchFamily="2" charset="-78"/>
              </a:rPr>
              <a:t>روش</a:t>
            </a:r>
            <a:r>
              <a:rPr lang="en-US" sz="2000" dirty="0" smtClean="0">
                <a:cs typeface="B Mitra" panose="00000400000000000000" pitchFamily="2" charset="-78"/>
              </a:rPr>
              <a:t> CBOW </a:t>
            </a:r>
            <a:r>
              <a:rPr lang="fa-IR" sz="2000" dirty="0" smtClean="0">
                <a:cs typeface="B Mitra" panose="00000400000000000000" pitchFamily="2" charset="-78"/>
              </a:rPr>
              <a:t>ابتدا </a:t>
            </a:r>
            <a:r>
              <a:rPr lang="fa-IR" sz="2000" dirty="0">
                <a:cs typeface="B Mitra" panose="00000400000000000000" pitchFamily="2" charset="-78"/>
              </a:rPr>
              <a:t>به ازای هر لغت یک بردار با طول مشخص و با اعداد </a:t>
            </a:r>
            <a:r>
              <a:rPr lang="fa-IR" sz="2000" dirty="0" smtClean="0">
                <a:cs typeface="B Mitra" panose="00000400000000000000" pitchFamily="2" charset="-78"/>
              </a:rPr>
              <a:t>تصادفی تولید </a:t>
            </a:r>
            <a:r>
              <a:rPr lang="fa-IR" sz="2000" dirty="0">
                <a:cs typeface="B Mitra" panose="00000400000000000000" pitchFamily="2" charset="-78"/>
              </a:rPr>
              <a:t>می شود. سپس به ازای هر کلمه از یک سند یا متن، تعدادی مشخص از کلمات بعد و قبل آنرا به شبکه عصبی می دهیم </a:t>
            </a:r>
            <a:r>
              <a:rPr lang="fa-IR" sz="2000" dirty="0" smtClean="0">
                <a:cs typeface="B Mitra" panose="00000400000000000000" pitchFamily="2" charset="-78"/>
              </a:rPr>
              <a:t>و </a:t>
            </a:r>
            <a:r>
              <a:rPr lang="fa-IR" sz="2000" dirty="0">
                <a:cs typeface="B Mitra" panose="00000400000000000000" pitchFamily="2" charset="-78"/>
              </a:rPr>
              <a:t>با عملیات ساده ریاضی، بردار لغت فعلی را تولید می </a:t>
            </a:r>
            <a:r>
              <a:rPr lang="fa-IR" sz="2000" dirty="0" smtClean="0">
                <a:cs typeface="B Mitra" panose="00000400000000000000" pitchFamily="2" charset="-78"/>
              </a:rPr>
              <a:t>کنیم. با انجام این کار بر روی همه لغات بردارهای ما ساخته می‌شود.</a:t>
            </a:r>
            <a:endParaRPr lang="fa-IR" sz="2000" dirty="0">
              <a:cs typeface="B Mitra" panose="00000400000000000000" pitchFamily="2" charset="-78"/>
            </a:endParaRPr>
          </a:p>
          <a:p>
            <a:pPr lvl="1" algn="r" rtl="1"/>
            <a:r>
              <a:rPr lang="fa-IR" sz="2000" dirty="0" smtClean="0">
                <a:cs typeface="B Mitra" panose="00000400000000000000" pitchFamily="2" charset="-78"/>
              </a:rPr>
              <a:t>در روش</a:t>
            </a:r>
            <a:r>
              <a:rPr lang="en-US" sz="2000" dirty="0" smtClean="0">
                <a:cs typeface="B Mitra" panose="00000400000000000000" pitchFamily="2" charset="-78"/>
              </a:rPr>
              <a:t>Skip-gram </a:t>
            </a:r>
            <a:r>
              <a:rPr lang="fa-IR" sz="2000" dirty="0" smtClean="0">
                <a:cs typeface="B Mitra" panose="00000400000000000000" pitchFamily="2" charset="-78"/>
              </a:rPr>
              <a:t> برعکس </a:t>
            </a:r>
            <a:r>
              <a:rPr lang="fa-IR" sz="2000" dirty="0">
                <a:cs typeface="B Mitra" panose="00000400000000000000" pitchFamily="2" charset="-78"/>
              </a:rPr>
              <a:t>این روش </a:t>
            </a:r>
            <a:r>
              <a:rPr lang="fa-IR" sz="2000" dirty="0" smtClean="0">
                <a:cs typeface="B Mitra" panose="00000400000000000000" pitchFamily="2" charset="-78"/>
              </a:rPr>
              <a:t>یک </a:t>
            </a:r>
            <a:r>
              <a:rPr lang="fa-IR" sz="2000" dirty="0">
                <a:cs typeface="B Mitra" panose="00000400000000000000" pitchFamily="2" charset="-78"/>
              </a:rPr>
              <a:t>لغت داده </a:t>
            </a:r>
            <a:r>
              <a:rPr lang="fa-IR" sz="2000" dirty="0" smtClean="0">
                <a:cs typeface="B Mitra" panose="00000400000000000000" pitchFamily="2" charset="-78"/>
              </a:rPr>
              <a:t>می‌شود و سعی ‌می‌کند </a:t>
            </a:r>
            <a:r>
              <a:rPr lang="fa-IR" sz="2000" dirty="0">
                <a:cs typeface="B Mitra" panose="00000400000000000000" pitchFamily="2" charset="-78"/>
              </a:rPr>
              <a:t>چند لغت قبل و بعد آنرا تشخیص دهد و با تغییر </a:t>
            </a:r>
            <a:r>
              <a:rPr lang="fa-IR" sz="2000" dirty="0" smtClean="0">
                <a:cs typeface="B Mitra" panose="00000400000000000000" pitchFamily="2" charset="-78"/>
              </a:rPr>
              <a:t>اعداد </a:t>
            </a:r>
            <a:r>
              <a:rPr lang="fa-IR" sz="2000" dirty="0">
                <a:cs typeface="B Mitra" panose="00000400000000000000" pitchFamily="2" charset="-78"/>
              </a:rPr>
              <a:t>بردارهای لغات، نهایتا به یک وضعیت باثبات می رسد که </a:t>
            </a:r>
            <a:r>
              <a:rPr lang="fa-IR" sz="2000" dirty="0" smtClean="0">
                <a:cs typeface="B Mitra" panose="00000400000000000000" pitchFamily="2" charset="-78"/>
              </a:rPr>
              <a:t>بردارهای نهایی است (</a:t>
            </a:r>
            <a:r>
              <a:rPr lang="fa-IR" sz="2000" dirty="0" smtClean="0">
                <a:cs typeface="B Mitra" panose="00000400000000000000" pitchFamily="2" charset="-78"/>
                <a:hlinkClick r:id="rId2"/>
              </a:rPr>
              <a:t>منبع</a:t>
            </a:r>
            <a:r>
              <a:rPr lang="fa-IR" sz="2000" dirty="0" smtClean="0">
                <a:cs typeface="B Mitra" panose="00000400000000000000" pitchFamily="2" charset="-78"/>
              </a:rPr>
              <a:t>).</a:t>
            </a:r>
            <a:endParaRPr lang="en-US" sz="2000" dirty="0" smtClean="0">
              <a:cs typeface="B Mitra" panose="00000400000000000000" pitchFamily="2" charset="-78"/>
            </a:endParaRPr>
          </a:p>
          <a:p>
            <a:pPr algn="r" rtl="1"/>
            <a:endParaRPr lang="en-US" sz="2000" dirty="0"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052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cs typeface="B Mitra" panose="00000400000000000000" pitchFamily="2" charset="-78"/>
              </a:rPr>
              <a:t>بررسی روش‌های پیش پردازش دادگان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در تمامی بقیه مراحل پروژه از تمامی دادگان استفاده شده است ولی در این قسمت ده هزار از دادگان استفاده شد. تمامی پیاده‌سازی های این مرحله در فایل </a:t>
            </a:r>
            <a:r>
              <a:rPr lang="en-US" sz="2000" dirty="0" smtClean="0">
                <a:cs typeface="B Mitra" panose="00000400000000000000" pitchFamily="2" charset="-78"/>
              </a:rPr>
              <a:t>1_1.ipynb</a:t>
            </a:r>
            <a:r>
              <a:rPr lang="fa-IR" sz="2000" dirty="0" smtClean="0">
                <a:cs typeface="B Mitra" panose="00000400000000000000" pitchFamily="2" charset="-78"/>
              </a:rPr>
              <a:t> قرار دارد. </a:t>
            </a:r>
          </a:p>
          <a:p>
            <a:pPr marL="0" indent="0" algn="r" rtl="1">
              <a:buNone/>
            </a:pPr>
            <a:endParaRPr lang="fa-IR" sz="2000" dirty="0" smtClean="0">
              <a:cs typeface="B Mitra" panose="00000400000000000000" pitchFamily="2" charset="-78"/>
            </a:endParaRPr>
          </a:p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 ابتدا تمامی دادگان فرا خوانده شدند</a:t>
            </a:r>
            <a:r>
              <a:rPr lang="en-US" sz="2000" dirty="0" smtClean="0">
                <a:cs typeface="B Mitra" panose="00000400000000000000" pitchFamily="2" charset="-78"/>
              </a:rPr>
              <a:t> </a:t>
            </a:r>
            <a:r>
              <a:rPr lang="fa-IR" sz="2000" dirty="0" smtClean="0">
                <a:cs typeface="B Mitra" panose="00000400000000000000" pitchFamily="2" charset="-78"/>
              </a:rPr>
              <a:t>و نمایی از آن نمایش داده شد.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78" y="2668950"/>
            <a:ext cx="3086639" cy="310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cs typeface="B Mitra" panose="00000400000000000000" pitchFamily="2" charset="-78"/>
              </a:rPr>
              <a:t>ادامه بررسی روش‌های پیش پردازش دادگان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سپس برچسب </a:t>
            </a:r>
            <a:r>
              <a:rPr lang="en-US" sz="2000" dirty="0" smtClean="0">
                <a:cs typeface="B Mitra" panose="00000400000000000000" pitchFamily="2" charset="-78"/>
              </a:rPr>
              <a:t>negative</a:t>
            </a:r>
            <a:r>
              <a:rPr lang="fa-IR" sz="2000" dirty="0" smtClean="0">
                <a:cs typeface="B Mitra" panose="00000400000000000000" pitchFamily="2" charset="-78"/>
              </a:rPr>
              <a:t> به ۰ و برچسب </a:t>
            </a:r>
            <a:r>
              <a:rPr lang="en-US" sz="2000" dirty="0" smtClean="0">
                <a:cs typeface="B Mitra" panose="00000400000000000000" pitchFamily="2" charset="-78"/>
              </a:rPr>
              <a:t>positive</a:t>
            </a:r>
            <a:r>
              <a:rPr lang="fa-IR" sz="2000" dirty="0" smtClean="0">
                <a:cs typeface="B Mitra" panose="00000400000000000000" pitchFamily="2" charset="-78"/>
              </a:rPr>
              <a:t> به  ۱ نگاشت شد.</a:t>
            </a:r>
          </a:p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۲۰ درصد دادگان برای تست و ۸۰ درصد برای آموزش و اعتبار سنجی انتخاب شدند.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994"/>
          <a:stretch/>
        </p:blipFill>
        <p:spPr>
          <a:xfrm>
            <a:off x="904107" y="3259393"/>
            <a:ext cx="6580699" cy="254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1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cs typeface="B Mitra" panose="00000400000000000000" pitchFamily="2" charset="-78"/>
              </a:rPr>
              <a:t>ادامه بررسی روش‌های پیش پردازش دادگان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000" dirty="0" smtClean="0">
                <a:cs typeface="B Mitra" panose="00000400000000000000" pitchFamily="2" charset="-78"/>
              </a:rPr>
              <a:t>۳ روش برای بررسی پیش پردازش دادگان انتخاب شد که هر یک از این روش‌ها به کمک روش </a:t>
            </a:r>
            <a:r>
              <a:rPr lang="en-US" sz="2000" dirty="0" smtClean="0">
                <a:cs typeface="B Mitra" panose="00000400000000000000" pitchFamily="2" charset="-78"/>
              </a:rPr>
              <a:t>BOW</a:t>
            </a:r>
            <a:r>
              <a:rPr lang="fa-IR" sz="2000" dirty="0" smtClean="0">
                <a:cs typeface="B Mitra" panose="00000400000000000000" pitchFamily="2" charset="-78"/>
              </a:rPr>
              <a:t> و همراه با ۳ مدل یادگیری ماشین </a:t>
            </a:r>
            <a:r>
              <a:rPr lang="en-US" sz="2000" dirty="0" smtClean="0">
                <a:cs typeface="B Mitra" panose="00000400000000000000" pitchFamily="2" charset="-78"/>
              </a:rPr>
              <a:t>SVM</a:t>
            </a:r>
            <a:r>
              <a:rPr lang="fa-IR" sz="2000" dirty="0" smtClean="0">
                <a:cs typeface="B Mitra" panose="00000400000000000000" pitchFamily="2" charset="-78"/>
              </a:rPr>
              <a:t>، </a:t>
            </a:r>
            <a:r>
              <a:rPr lang="en-US" sz="2000" dirty="0" smtClean="0">
                <a:cs typeface="B Mitra" panose="00000400000000000000" pitchFamily="2" charset="-78"/>
              </a:rPr>
              <a:t>KNN</a:t>
            </a:r>
            <a:r>
              <a:rPr lang="fa-IR" sz="2000" dirty="0">
                <a:cs typeface="B Mitra" panose="00000400000000000000" pitchFamily="2" charset="-78"/>
              </a:rPr>
              <a:t> </a:t>
            </a:r>
            <a:r>
              <a:rPr lang="fa-IR" sz="2000" dirty="0" smtClean="0">
                <a:cs typeface="B Mitra" panose="00000400000000000000" pitchFamily="2" charset="-78"/>
              </a:rPr>
              <a:t>و </a:t>
            </a:r>
            <a:r>
              <a:rPr lang="en-US" sz="2000" dirty="0" smtClean="0">
                <a:cs typeface="B Mitra" panose="00000400000000000000" pitchFamily="2" charset="-78"/>
              </a:rPr>
              <a:t>Logistic Regression</a:t>
            </a:r>
            <a:r>
              <a:rPr lang="fa-IR" sz="2000" dirty="0" smtClean="0">
                <a:cs typeface="B Mitra" panose="00000400000000000000" pitchFamily="2" charset="-78"/>
              </a:rPr>
              <a:t> ارزیابی شدند. از انجا که ممکن است تعداد کلمات یکتا خیلی زیاد باشند و در نتیجه ماتریس </a:t>
            </a:r>
            <a:r>
              <a:rPr lang="en-US" sz="2000" dirty="0" smtClean="0">
                <a:cs typeface="B Mitra" panose="00000400000000000000" pitchFamily="2" charset="-78"/>
              </a:rPr>
              <a:t>BOW</a:t>
            </a:r>
            <a:r>
              <a:rPr lang="fa-IR" sz="2000" dirty="0" smtClean="0">
                <a:cs typeface="B Mitra" panose="00000400000000000000" pitchFamily="2" charset="-78"/>
              </a:rPr>
              <a:t> که نظیر </a:t>
            </a:r>
            <a:r>
              <a:rPr lang="en-US" sz="2000" dirty="0" smtClean="0">
                <a:cs typeface="B Mitra" panose="00000400000000000000" pitchFamily="2" charset="-78"/>
              </a:rPr>
              <a:t>vector</a:t>
            </a:r>
            <a:r>
              <a:rPr lang="fa-IR" sz="2000" dirty="0" smtClean="0">
                <a:cs typeface="B Mitra" panose="00000400000000000000" pitchFamily="2" charset="-78"/>
              </a:rPr>
              <a:t> های همه جملات است بسیار بزرگ شود، پس یک محدودیت </a:t>
            </a:r>
            <a:r>
              <a:rPr lang="en-US" sz="2000" dirty="0" err="1" smtClean="0">
                <a:cs typeface="B Mitra" panose="00000400000000000000" pitchFamily="2" charset="-78"/>
              </a:rPr>
              <a:t>max_features</a:t>
            </a:r>
            <a:r>
              <a:rPr lang="fa-IR" sz="2000" dirty="0" smtClean="0">
                <a:cs typeface="B Mitra" panose="00000400000000000000" pitchFamily="2" charset="-78"/>
              </a:rPr>
              <a:t> قرار می‌دهیم که بردارها محدود به کلمات مهمتر شود و فرآیند یادگیری نیز سریعتر شود. به این منظور از تابع </a:t>
            </a:r>
            <a:r>
              <a:rPr lang="en-US" sz="2000" dirty="0" err="1" smtClean="0">
                <a:cs typeface="B Mitra" panose="00000400000000000000" pitchFamily="2" charset="-78"/>
              </a:rPr>
              <a:t>CountVectorizer</a:t>
            </a:r>
            <a:r>
              <a:rPr lang="fa-IR" sz="2000" dirty="0" smtClean="0">
                <a:cs typeface="B Mitra" panose="00000400000000000000" pitchFamily="2" charset="-78"/>
              </a:rPr>
              <a:t> در کتابخانه </a:t>
            </a:r>
            <a:r>
              <a:rPr lang="en-US" sz="2000" dirty="0" err="1" smtClean="0">
                <a:cs typeface="B Mitra" panose="00000400000000000000" pitchFamily="2" charset="-78"/>
              </a:rPr>
              <a:t>Sklearn</a:t>
            </a:r>
            <a:r>
              <a:rPr lang="fa-IR" sz="2000" dirty="0" smtClean="0">
                <a:cs typeface="B Mitra" panose="00000400000000000000" pitchFamily="2" charset="-78"/>
              </a:rPr>
              <a:t> استفاده می‌شود و بر روی دادگان آموزش این تابع </a:t>
            </a:r>
            <a:r>
              <a:rPr lang="en-US" sz="2000" dirty="0" smtClean="0">
                <a:cs typeface="B Mitra" panose="00000400000000000000" pitchFamily="2" charset="-78"/>
              </a:rPr>
              <a:t>fit</a:t>
            </a:r>
            <a:r>
              <a:rPr lang="fa-IR" sz="2000" dirty="0" smtClean="0">
                <a:cs typeface="B Mitra" panose="00000400000000000000" pitchFamily="2" charset="-78"/>
              </a:rPr>
              <a:t> می‌شود و بر روی دادگان تست تنها اعمال می‌شود. </a:t>
            </a:r>
          </a:p>
          <a:p>
            <a:pPr marL="0" indent="0" algn="r" rtl="1">
              <a:buNone/>
            </a:pPr>
            <a:r>
              <a:rPr lang="fa-IR" sz="2000" dirty="0" smtClean="0">
                <a:cs typeface="B Mitra" panose="00000400000000000000" pitchFamily="2" charset="-78"/>
              </a:rPr>
              <a:t>دقت شود نباید این تابع بر روی کل دادگان زده شود و تنها باید بر روی مجموعه آموزش زده شود چرا که توزیع کلمات مهمتر در دادگان تست ممکن است بر روی نتایج تاثیر بگذارد و یک جور </a:t>
            </a:r>
            <a:r>
              <a:rPr lang="en-US" sz="2000" dirty="0" smtClean="0">
                <a:cs typeface="B Mitra" panose="00000400000000000000" pitchFamily="2" charset="-78"/>
              </a:rPr>
              <a:t>snooping</a:t>
            </a:r>
            <a:r>
              <a:rPr lang="fa-IR" sz="2000" dirty="0" smtClean="0">
                <a:cs typeface="B Mitra" panose="00000400000000000000" pitchFamily="2" charset="-78"/>
              </a:rPr>
              <a:t> رخ دهد! </a:t>
            </a:r>
          </a:p>
          <a:p>
            <a:pPr marL="0" indent="0" algn="r" rtl="1">
              <a:buNone/>
            </a:pPr>
            <a:r>
              <a:rPr lang="fa-IR" sz="2000" dirty="0" smtClean="0">
                <a:cs typeface="B Mitra" panose="00000400000000000000" pitchFamily="2" charset="-78"/>
              </a:rPr>
              <a:t>در ادامه روش‌ها را با یکدیگر بررسی می‌کنیم:</a:t>
            </a:r>
          </a:p>
        </p:txBody>
      </p:sp>
    </p:spTree>
    <p:extLst>
      <p:ext uri="{BB962C8B-B14F-4D97-AF65-F5344CB8AC3E}">
        <p14:creationId xmlns:p14="http://schemas.microsoft.com/office/powerpoint/2010/main" val="289768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cs typeface="B Mitra" panose="00000400000000000000" pitchFamily="2" charset="-78"/>
              </a:rPr>
              <a:t>ادامه بررسی روش‌های پیش پردازش دادگان: روش اول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cs typeface="B Mitra" panose="00000400000000000000" pitchFamily="2" charset="-78"/>
              </a:rPr>
              <a:t>روش اول: در این روش تنها جملات </a:t>
            </a:r>
            <a:r>
              <a:rPr lang="en-US" sz="2000" dirty="0" smtClean="0">
                <a:cs typeface="B Mitra" panose="00000400000000000000" pitchFamily="2" charset="-78"/>
              </a:rPr>
              <a:t>tokenize</a:t>
            </a:r>
            <a:r>
              <a:rPr lang="fa-IR" sz="2000" dirty="0" smtClean="0">
                <a:cs typeface="B Mitra" panose="00000400000000000000" pitchFamily="2" charset="-78"/>
              </a:rPr>
              <a:t> می‌شوند ولی عملیات دیگری انجام نمی‌شود به این منظور یک پترن جامع برای قبول عددها و حروف و خاموش کردن </a:t>
            </a:r>
            <a:r>
              <a:rPr lang="en-US" sz="2000" dirty="0" smtClean="0">
                <a:cs typeface="B Mitra" panose="00000400000000000000" pitchFamily="2" charset="-78"/>
              </a:rPr>
              <a:t>lowercase</a:t>
            </a:r>
            <a:r>
              <a:rPr lang="fa-IR" sz="2000" dirty="0" smtClean="0">
                <a:cs typeface="B Mitra" panose="00000400000000000000" pitchFamily="2" charset="-78"/>
              </a:rPr>
              <a:t> به تابع </a:t>
            </a:r>
            <a:r>
              <a:rPr lang="en-US" sz="2000" dirty="0" err="1">
                <a:cs typeface="B Mitra" panose="00000400000000000000" pitchFamily="2" charset="-78"/>
              </a:rPr>
              <a:t>CountVectorizer</a:t>
            </a:r>
            <a:r>
              <a:rPr lang="fa-IR" sz="2000" dirty="0">
                <a:cs typeface="B Mitra" panose="00000400000000000000" pitchFamily="2" charset="-78"/>
              </a:rPr>
              <a:t> </a:t>
            </a:r>
            <a:r>
              <a:rPr lang="fa-IR" sz="2000" dirty="0" smtClean="0">
                <a:cs typeface="B Mitra" panose="00000400000000000000" pitchFamily="2" charset="-78"/>
              </a:rPr>
              <a:t>پاس داده می‌شود.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14" y="3563757"/>
            <a:ext cx="7905308" cy="16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</TotalTime>
  <Words>1407</Words>
  <Application>Microsoft Office PowerPoint</Application>
  <PresentationFormat>Widescreen</PresentationFormat>
  <Paragraphs>75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 Mitra</vt:lpstr>
      <vt:lpstr>Tahoma</vt:lpstr>
      <vt:lpstr>Trebuchet MS</vt:lpstr>
      <vt:lpstr>Wingdings 3</vt:lpstr>
      <vt:lpstr>Facet</vt:lpstr>
      <vt:lpstr>گزارش فاز اول پروژه درس یادگیری ماشین</vt:lpstr>
      <vt:lpstr>هدف پروژه و معرفی مساله و دادگان</vt:lpstr>
      <vt:lpstr>تکنیک‌های اصلی استفاده شده</vt:lpstr>
      <vt:lpstr>ادامه تکنیک‌های اصلی استفاده شده: روش Bag of words</vt:lpstr>
      <vt:lpstr>ادامه تکنیک‌های اصلی استفاده شده: روش Word to Vec</vt:lpstr>
      <vt:lpstr>بررسی روش‌های پیش پردازش دادگان</vt:lpstr>
      <vt:lpstr>ادامه بررسی روش‌های پیش پردازش دادگان</vt:lpstr>
      <vt:lpstr>ادامه بررسی روش‌های پیش پردازش دادگان</vt:lpstr>
      <vt:lpstr>ادامه بررسی روش‌های پیش پردازش دادگان: روش اول</vt:lpstr>
      <vt:lpstr>ادامه بررسی روش‌های پیش پردازش دادگان: روش دوم</vt:lpstr>
      <vt:lpstr>ادامه بررسی روش‌های پیش پردازش دادگان: روش سوم</vt:lpstr>
      <vt:lpstr>اجرای ۳ روش</vt:lpstr>
      <vt:lpstr>خروجی روش اول</vt:lpstr>
      <vt:lpstr>خروجی روش دوم</vt:lpstr>
      <vt:lpstr>خروجی روش سوم</vt:lpstr>
      <vt:lpstr>نتیجه‌گیری اجرای ۳ روش</vt:lpstr>
      <vt:lpstr>بررسی تفاوت BOW و W2V</vt:lpstr>
      <vt:lpstr>روش BOW</vt:lpstr>
      <vt:lpstr>روش W2V</vt:lpstr>
      <vt:lpstr>خروجی مدل KNN و پارامترها</vt:lpstr>
      <vt:lpstr>خروجی مدل Logistic Regression و پارامترها</vt:lpstr>
      <vt:lpstr>خروجی مدل SVM و پارامترها</vt:lpstr>
      <vt:lpstr>نتیجه‌گیری اجرای BOW و W2V</vt:lpstr>
      <vt:lpstr>بخش امتیازی</vt:lpstr>
      <vt:lpstr>خروجی اجرا با چندین پارامتر مختلف و انجام عملیات cross-validation و تست بر روی مجموعه دیده نشده</vt:lpstr>
      <vt:lpstr>نتیجه‌گیری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گزارش فاز اول پروژه درس یادگیری ماشین</dc:title>
  <dc:creator>Microsoft account</dc:creator>
  <cp:lastModifiedBy>Microsoft account</cp:lastModifiedBy>
  <cp:revision>30</cp:revision>
  <dcterms:created xsi:type="dcterms:W3CDTF">2021-07-28T13:06:31Z</dcterms:created>
  <dcterms:modified xsi:type="dcterms:W3CDTF">2021-07-28T16:04:40Z</dcterms:modified>
</cp:coreProperties>
</file>