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4" r:id="rId4"/>
    <p:sldId id="262" r:id="rId5"/>
    <p:sldId id="263" r:id="rId6"/>
    <p:sldId id="271" r:id="rId7"/>
    <p:sldId id="266" r:id="rId8"/>
    <p:sldId id="267" r:id="rId9"/>
    <p:sldId id="273" r:id="rId10"/>
    <p:sldId id="268" r:id="rId11"/>
    <p:sldId id="269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iH/fdRzVwhc9ugdzHn/6sMRAp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61519" autoAdjust="0"/>
  </p:normalViewPr>
  <p:slideViewPr>
    <p:cSldViewPr snapToGrid="0">
      <p:cViewPr varScale="1">
        <p:scale>
          <a:sx n="109" d="100"/>
          <a:sy n="109" d="100"/>
        </p:scale>
        <p:origin x="52" y="5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6431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Hello everyone. My name is </a:t>
            </a:r>
            <a:r>
              <a:rPr lang="en-US" dirty="0" err="1" smtClean="0"/>
              <a:t>Amirhossein</a:t>
            </a:r>
            <a:r>
              <a:rPr lang="en-US" dirty="0" smtClean="0"/>
              <a:t>. And I’m going to talk about our paper Wide-</a:t>
            </a:r>
            <a:r>
              <a:rPr lang="en-US" dirty="0" err="1" smtClean="0"/>
              <a:t>adgraph</a:t>
            </a:r>
            <a:r>
              <a:rPr lang="en-US" dirty="0" smtClean="0"/>
              <a:t> an approach to detect ad and web trackers with a wide dependency chain graph.</a:t>
            </a:r>
            <a:r>
              <a:rPr lang="en-US" baseline="0" dirty="0"/>
              <a:t> </a:t>
            </a:r>
            <a:r>
              <a:rPr lang="en-US" baseline="0" dirty="0" smtClean="0"/>
              <a:t>This is a joint work with collaborators from Isfahan University of </a:t>
            </a:r>
            <a:r>
              <a:rPr lang="en-US" baseline="0" dirty="0" err="1" smtClean="0"/>
              <a:t>Technolgy</a:t>
            </a:r>
            <a:r>
              <a:rPr lang="en-US" baseline="0" dirty="0" smtClean="0"/>
              <a:t>, University of </a:t>
            </a:r>
            <a:r>
              <a:rPr lang="en-US" baseline="0" dirty="0" err="1" smtClean="0"/>
              <a:t>Savoie</a:t>
            </a:r>
            <a:r>
              <a:rPr lang="en-US" baseline="0" dirty="0" smtClean="0"/>
              <a:t> Mont Blanc and </a:t>
            </a:r>
            <a:r>
              <a:rPr lang="en-US" baseline="0" dirty="0" err="1" smtClean="0"/>
              <a:t>Chavoosh</a:t>
            </a:r>
            <a:r>
              <a:rPr lang="en-US" baseline="0" dirty="0" smtClean="0"/>
              <a:t> ICT.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1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9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5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511858" y="826638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4400"/>
            </a:pPr>
            <a:r>
              <a:rPr lang="en-US" sz="3000" dirty="0">
                <a:latin typeface="+mn-lt"/>
                <a:cs typeface="Mandali" panose="02000600000000000000" pitchFamily="2" charset="0"/>
              </a:rPr>
              <a:t>Wide-</a:t>
            </a:r>
            <a:r>
              <a:rPr lang="en-US" sz="3000" dirty="0" err="1">
                <a:latin typeface="+mn-lt"/>
                <a:cs typeface="Mandali" panose="02000600000000000000" pitchFamily="2" charset="0"/>
              </a:rPr>
              <a:t>AdGraph</a:t>
            </a:r>
            <a:r>
              <a:rPr lang="en-US" sz="3000" dirty="0">
                <a:latin typeface="+mn-lt"/>
                <a:cs typeface="Mandali" panose="02000600000000000000" pitchFamily="2" charset="0"/>
              </a:rPr>
              <a:t>: Detecting Ad Trackers with a Wide Dependency Chain Graph</a:t>
            </a:r>
          </a:p>
        </p:txBody>
      </p:sp>
      <p:sp>
        <p:nvSpPr>
          <p:cNvPr id="3" name="Google Shape;84;p1"/>
          <p:cNvSpPr txBox="1">
            <a:spLocks/>
          </p:cNvSpPr>
          <p:nvPr/>
        </p:nvSpPr>
        <p:spPr>
          <a:xfrm>
            <a:off x="511858" y="1633410"/>
            <a:ext cx="9794509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400"/>
            </a:pPr>
            <a:r>
              <a:rPr lang="en-US" sz="1600" dirty="0">
                <a:latin typeface="+mn-lt"/>
                <a:cs typeface="Mandali" panose="02000600000000000000" pitchFamily="2" charset="0"/>
              </a:rPr>
              <a:t>Amir </a:t>
            </a:r>
            <a:r>
              <a:rPr lang="en-US" sz="1600" dirty="0" err="1">
                <a:latin typeface="+mn-lt"/>
                <a:cs typeface="Mandali" panose="02000600000000000000" pitchFamily="2" charset="0"/>
              </a:rPr>
              <a:t>Hossein</a:t>
            </a:r>
            <a:r>
              <a:rPr lang="en-US" sz="1600" dirty="0">
                <a:latin typeface="+mn-lt"/>
                <a:cs typeface="Mandali" panose="02000600000000000000" pitchFamily="2" charset="0"/>
              </a:rPr>
              <a:t> Kargaran, Mohammad Sadegh </a:t>
            </a:r>
            <a:r>
              <a:rPr lang="en-US" sz="1600" dirty="0" err="1">
                <a:latin typeface="+mn-lt"/>
                <a:cs typeface="Mandali" panose="02000600000000000000" pitchFamily="2" charset="0"/>
              </a:rPr>
              <a:t>Akhondzadeh</a:t>
            </a:r>
            <a:r>
              <a:rPr lang="en-US" sz="1600" dirty="0">
                <a:latin typeface="+mn-lt"/>
                <a:cs typeface="Mandali" panose="02000600000000000000" pitchFamily="2" charset="0"/>
              </a:rPr>
              <a:t>, Mohammad Reza </a:t>
            </a:r>
            <a:r>
              <a:rPr lang="en-US" sz="1600" dirty="0" err="1">
                <a:latin typeface="+mn-lt"/>
                <a:cs typeface="Mandali" panose="02000600000000000000" pitchFamily="2" charset="0"/>
              </a:rPr>
              <a:t>Heidarpour</a:t>
            </a:r>
            <a:r>
              <a:rPr lang="en-US" sz="1600" dirty="0">
                <a:latin typeface="+mn-lt"/>
                <a:cs typeface="Mandali" panose="02000600000000000000" pitchFamily="2" charset="0"/>
              </a:rPr>
              <a:t>, </a:t>
            </a:r>
            <a:endParaRPr lang="en-US" sz="1600" dirty="0" smtClean="0">
              <a:latin typeface="+mn-lt"/>
              <a:cs typeface="Mandali" panose="02000600000000000000" pitchFamily="2" charset="0"/>
            </a:endParaRPr>
          </a:p>
          <a:p>
            <a:pPr algn="l">
              <a:buSzPts val="4400"/>
            </a:pPr>
            <a:r>
              <a:rPr lang="en-US" sz="1600" dirty="0" smtClean="0">
                <a:latin typeface="+mn-lt"/>
                <a:cs typeface="Mandali" panose="02000600000000000000" pitchFamily="2" charset="0"/>
              </a:rPr>
              <a:t>Mohammad </a:t>
            </a:r>
            <a:r>
              <a:rPr lang="en-US" sz="1600" dirty="0" err="1">
                <a:latin typeface="+mn-lt"/>
                <a:cs typeface="Mandali" panose="02000600000000000000" pitchFamily="2" charset="0"/>
              </a:rPr>
              <a:t>Hossein</a:t>
            </a:r>
            <a:r>
              <a:rPr lang="en-US" sz="1600" dirty="0">
                <a:latin typeface="+mn-lt"/>
                <a:cs typeface="Mandali" panose="02000600000000000000" pitchFamily="2" charset="0"/>
              </a:rPr>
              <a:t> </a:t>
            </a:r>
            <a:r>
              <a:rPr lang="en-US" sz="1600" dirty="0" err="1">
                <a:latin typeface="+mn-lt"/>
                <a:cs typeface="Mandali" panose="02000600000000000000" pitchFamily="2" charset="0"/>
              </a:rPr>
              <a:t>Manshaei</a:t>
            </a:r>
            <a:r>
              <a:rPr lang="en-US" sz="1600" dirty="0">
                <a:latin typeface="+mn-lt"/>
                <a:cs typeface="Mandali" panose="02000600000000000000" pitchFamily="2" charset="0"/>
              </a:rPr>
              <a:t>, </a:t>
            </a:r>
            <a:r>
              <a:rPr lang="en-US" sz="1600" dirty="0" err="1">
                <a:latin typeface="+mn-lt"/>
                <a:cs typeface="Mandali" panose="02000600000000000000" pitchFamily="2" charset="0"/>
              </a:rPr>
              <a:t>Kave</a:t>
            </a:r>
            <a:r>
              <a:rPr lang="en-US" sz="1600" dirty="0">
                <a:latin typeface="+mn-lt"/>
                <a:cs typeface="Mandali" panose="02000600000000000000" pitchFamily="2" charset="0"/>
              </a:rPr>
              <a:t> </a:t>
            </a:r>
            <a:r>
              <a:rPr lang="en-US" sz="1600" dirty="0" err="1">
                <a:latin typeface="+mn-lt"/>
                <a:cs typeface="Mandali" panose="02000600000000000000" pitchFamily="2" charset="0"/>
              </a:rPr>
              <a:t>Salamatian</a:t>
            </a:r>
            <a:r>
              <a:rPr lang="en-US" sz="1600" dirty="0">
                <a:latin typeface="+mn-lt"/>
                <a:cs typeface="Mandali" panose="02000600000000000000" pitchFamily="2" charset="0"/>
              </a:rPr>
              <a:t>, </a:t>
            </a:r>
            <a:r>
              <a:rPr lang="en-US" sz="1600" dirty="0" smtClean="0">
                <a:latin typeface="+mn-lt"/>
                <a:cs typeface="Mandali" panose="02000600000000000000" pitchFamily="2" charset="0"/>
              </a:rPr>
              <a:t>and </a:t>
            </a:r>
            <a:r>
              <a:rPr lang="en-US" sz="1600" dirty="0" err="1" smtClean="0">
                <a:latin typeface="+mn-lt"/>
                <a:cs typeface="Mandali" panose="02000600000000000000" pitchFamily="2" charset="0"/>
              </a:rPr>
              <a:t>Masoud</a:t>
            </a:r>
            <a:r>
              <a:rPr lang="en-US" sz="1600" dirty="0" smtClean="0">
                <a:latin typeface="+mn-lt"/>
                <a:cs typeface="Mandali" panose="02000600000000000000" pitchFamily="2" charset="0"/>
              </a:rPr>
              <a:t> </a:t>
            </a:r>
            <a:r>
              <a:rPr lang="en-US" sz="1600" dirty="0" err="1">
                <a:latin typeface="+mn-lt"/>
                <a:cs typeface="Mandali" panose="02000600000000000000" pitchFamily="2" charset="0"/>
              </a:rPr>
              <a:t>Nejad</a:t>
            </a:r>
            <a:r>
              <a:rPr lang="en-US" sz="1600" dirty="0">
                <a:latin typeface="+mn-lt"/>
                <a:cs typeface="Mandali" panose="02000600000000000000" pitchFamily="2" charset="0"/>
              </a:rPr>
              <a:t> </a:t>
            </a:r>
            <a:r>
              <a:rPr lang="en-US" sz="1600" dirty="0" err="1">
                <a:latin typeface="+mn-lt"/>
                <a:cs typeface="Mandali" panose="02000600000000000000" pitchFamily="2" charset="0"/>
              </a:rPr>
              <a:t>Sattary</a:t>
            </a:r>
            <a:endParaRPr lang="en-US" sz="1600" dirty="0">
              <a:latin typeface="+mn-lt"/>
              <a:cs typeface="Mandali" panose="020006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844" y="2971009"/>
            <a:ext cx="1890368" cy="633930"/>
          </a:xfrm>
          <a:prstGeom prst="rect">
            <a:avLst/>
          </a:prstGeom>
        </p:spPr>
      </p:pic>
      <p:pic>
        <p:nvPicPr>
          <p:cNvPr id="1026" name="Picture 2" descr="Savoy Mont Blanc University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93" y="3013679"/>
            <a:ext cx="1479344" cy="5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5" y="2880670"/>
            <a:ext cx="3384724" cy="863644"/>
          </a:xfrm>
          <a:prstGeom prst="rect">
            <a:avLst/>
          </a:prstGeom>
        </p:spPr>
      </p:pic>
      <p:sp>
        <p:nvSpPr>
          <p:cNvPr id="8" name="Google Shape;84;p1"/>
          <p:cNvSpPr txBox="1">
            <a:spLocks/>
          </p:cNvSpPr>
          <p:nvPr/>
        </p:nvSpPr>
        <p:spPr>
          <a:xfrm>
            <a:off x="511858" y="2067915"/>
            <a:ext cx="9794509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600" dirty="0"/>
              <a:t>13th ACM Web Science Conference 2021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Truth </a:t>
            </a:r>
          </a:p>
          <a:p>
            <a:pPr lvl="1"/>
            <a:r>
              <a:rPr lang="en-US" dirty="0" smtClean="0"/>
              <a:t>Filter Lists</a:t>
            </a:r>
          </a:p>
          <a:p>
            <a:pPr lvl="2"/>
            <a:r>
              <a:rPr lang="en-US" dirty="0"/>
              <a:t>Easy </a:t>
            </a:r>
            <a:r>
              <a:rPr lang="en-US" dirty="0" smtClean="0"/>
              <a:t>List, Easy Privacy, </a:t>
            </a:r>
            <a:r>
              <a:rPr lang="en-US" dirty="0"/>
              <a:t>Squid </a:t>
            </a:r>
            <a:r>
              <a:rPr lang="en-US" dirty="0" smtClean="0"/>
              <a:t>Blacklist, </a:t>
            </a:r>
            <a:r>
              <a:rPr lang="en-US" dirty="0" err="1"/>
              <a:t>Fanboy’s</a:t>
            </a:r>
            <a:r>
              <a:rPr lang="en-US" dirty="0"/>
              <a:t> Social Blocking </a:t>
            </a:r>
            <a:r>
              <a:rPr lang="en-US" dirty="0" smtClean="0"/>
              <a:t>List </a:t>
            </a:r>
            <a:r>
              <a:rPr lang="en-US" dirty="0"/>
              <a:t>and </a:t>
            </a:r>
            <a:r>
              <a:rPr lang="en-US" dirty="0" err="1"/>
              <a:t>Fanboy’s</a:t>
            </a:r>
            <a:r>
              <a:rPr lang="en-US" dirty="0"/>
              <a:t> Annoyance </a:t>
            </a:r>
            <a:r>
              <a:rPr lang="en-US" dirty="0" smtClean="0"/>
              <a:t>List</a:t>
            </a:r>
            <a:endParaRPr lang="en-US" dirty="0"/>
          </a:p>
          <a:p>
            <a:pPr marL="685800" lvl="2" indent="0">
              <a:buNone/>
            </a:pPr>
            <a:endParaRPr lang="en-US" dirty="0" smtClean="0"/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10-fold cross validation to choose hyper parameters</a:t>
            </a:r>
          </a:p>
          <a:p>
            <a:pPr lvl="1"/>
            <a:r>
              <a:rPr lang="en-US" dirty="0" smtClean="0"/>
              <a:t>80% train – 20%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09258"/>
            <a:ext cx="7886700" cy="19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wide dependency chain graph (Wide-</a:t>
            </a:r>
            <a:r>
              <a:rPr lang="en-US" dirty="0" err="1" smtClean="0"/>
              <a:t>AdGraph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Shed lights on the ecosystem of AdTrackers</a:t>
            </a:r>
          </a:p>
          <a:p>
            <a:r>
              <a:rPr lang="en-US" dirty="0" smtClean="0"/>
              <a:t>Use Machine Learning to automate detecting AdTrackers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Advertising and Web </a:t>
            </a:r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growth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ree </a:t>
            </a:r>
            <a:r>
              <a:rPr lang="en-US" dirty="0"/>
              <a:t>access to online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Earn </a:t>
            </a:r>
            <a:r>
              <a:rPr lang="en-US" dirty="0"/>
              <a:t>revenue </a:t>
            </a:r>
            <a:r>
              <a:rPr lang="en-US" dirty="0" smtClean="0"/>
              <a:t>with advertisements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Problem with advertisements</a:t>
            </a:r>
          </a:p>
          <a:p>
            <a:pPr lvl="1"/>
            <a:r>
              <a:rPr lang="en-US" dirty="0" smtClean="0"/>
              <a:t>Privacy </a:t>
            </a:r>
          </a:p>
          <a:p>
            <a:pPr lvl="1"/>
            <a:r>
              <a:rPr lang="en-US" dirty="0" smtClean="0"/>
              <a:t>Security </a:t>
            </a:r>
          </a:p>
          <a:p>
            <a:pPr lvl="1"/>
            <a:r>
              <a:rPr lang="en-US" dirty="0" smtClean="0"/>
              <a:t>Users satisfaction </a:t>
            </a:r>
          </a:p>
          <a:p>
            <a:pPr lvl="1"/>
            <a:r>
              <a:rPr lang="en-US" dirty="0" smtClean="0"/>
              <a:t>Performance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0" r="57818"/>
          <a:stretch/>
        </p:blipFill>
        <p:spPr>
          <a:xfrm>
            <a:off x="6457950" y="1234679"/>
            <a:ext cx="1867962" cy="15023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75072" y="1479723"/>
            <a:ext cx="63371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5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do Ads </a:t>
            </a:r>
            <a:r>
              <a:rPr lang="en-US" dirty="0"/>
              <a:t>and Trackers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Ads and Trackers work?</a:t>
            </a:r>
          </a:p>
          <a:p>
            <a:pPr lvl="1"/>
            <a:r>
              <a:rPr lang="en-US" dirty="0"/>
              <a:t>IP address </a:t>
            </a:r>
          </a:p>
          <a:p>
            <a:pPr lvl="1"/>
            <a:r>
              <a:rPr lang="en-US" dirty="0"/>
              <a:t>HTTP cookies</a:t>
            </a:r>
          </a:p>
          <a:p>
            <a:pPr lvl="1"/>
            <a:r>
              <a:rPr lang="en-US" dirty="0"/>
              <a:t>Web beacons</a:t>
            </a:r>
          </a:p>
          <a:p>
            <a:pPr lvl="1"/>
            <a:r>
              <a:rPr lang="en-US" dirty="0"/>
              <a:t>Browser </a:t>
            </a:r>
            <a:r>
              <a:rPr lang="en-US" dirty="0" smtClean="0"/>
              <a:t>fingerprinting</a:t>
            </a:r>
          </a:p>
          <a:p>
            <a:r>
              <a:rPr lang="en-US" dirty="0" smtClean="0"/>
              <a:t>Solution?</a:t>
            </a:r>
            <a:endParaRPr lang="en-US" dirty="0"/>
          </a:p>
          <a:p>
            <a:pPr lvl="1"/>
            <a:r>
              <a:rPr lang="en-US" dirty="0" err="1" smtClean="0"/>
              <a:t>Adblcocker</a:t>
            </a:r>
            <a:r>
              <a:rPr lang="en-US" dirty="0" smtClean="0"/>
              <a:t> Tools</a:t>
            </a:r>
          </a:p>
          <a:p>
            <a:pPr lvl="2"/>
            <a:r>
              <a:rPr lang="en-US" dirty="0" err="1" smtClean="0"/>
              <a:t>Adblock</a:t>
            </a:r>
            <a:r>
              <a:rPr lang="en-US" dirty="0" smtClean="0"/>
              <a:t> Plus</a:t>
            </a:r>
          </a:p>
          <a:p>
            <a:pPr lvl="2"/>
            <a:r>
              <a:rPr lang="en-US" dirty="0" smtClean="0"/>
              <a:t>Ad block</a:t>
            </a:r>
          </a:p>
          <a:p>
            <a:pPr lvl="2"/>
            <a:r>
              <a:rPr lang="en-US" dirty="0" err="1" smtClean="0"/>
              <a:t>Ublock</a:t>
            </a:r>
            <a:r>
              <a:rPr lang="en-US" dirty="0" smtClean="0"/>
              <a:t> Origin</a:t>
            </a:r>
          </a:p>
          <a:p>
            <a:pPr lvl="2"/>
            <a:r>
              <a:rPr lang="en-US" dirty="0" err="1" smtClean="0"/>
              <a:t>Adguard</a:t>
            </a:r>
            <a:endParaRPr lang="en-US" dirty="0" smtClean="0"/>
          </a:p>
          <a:p>
            <a:pPr lvl="2"/>
            <a:r>
              <a:rPr lang="en-US" dirty="0" err="1" smtClean="0"/>
              <a:t>Ghostery</a:t>
            </a:r>
            <a:endParaRPr lang="en-US" dirty="0" smtClean="0"/>
          </a:p>
          <a:p>
            <a:pPr lvl="2"/>
            <a:r>
              <a:rPr lang="en-US" dirty="0" smtClean="0"/>
              <a:t>Disconnect</a:t>
            </a:r>
          </a:p>
          <a:p>
            <a:pPr lvl="2"/>
            <a:r>
              <a:rPr lang="en-US" dirty="0" smtClean="0"/>
              <a:t>Privacy Badger</a:t>
            </a:r>
          </a:p>
          <a:p>
            <a:pPr lvl="2"/>
            <a:r>
              <a:rPr lang="en-US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WEBSCI'21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8" t="24862" r="-666" b="43674"/>
          <a:stretch/>
        </p:blipFill>
        <p:spPr>
          <a:xfrm>
            <a:off x="4920905" y="2709600"/>
            <a:ext cx="946218" cy="85688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0" r="57818"/>
          <a:stretch/>
        </p:blipFill>
        <p:spPr>
          <a:xfrm>
            <a:off x="6169531" y="2491771"/>
            <a:ext cx="1513037" cy="134380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47" idx="2"/>
            <a:endCxn id="44" idx="2"/>
          </p:cNvCxnSpPr>
          <p:nvPr/>
        </p:nvCxnSpPr>
        <p:spPr>
          <a:xfrm rot="5400000">
            <a:off x="7668126" y="3049785"/>
            <a:ext cx="43712" cy="1527863"/>
          </a:xfrm>
          <a:prstGeom prst="bentConnector3">
            <a:avLst>
              <a:gd name="adj1" fmla="val 622969"/>
            </a:avLst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83719" y="1759225"/>
            <a:ext cx="10759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/>
              <a:t>HTTP Request</a:t>
            </a:r>
            <a:endParaRPr lang="en-US" sz="1050" dirty="0"/>
          </a:p>
        </p:txBody>
      </p:sp>
      <p:sp>
        <p:nvSpPr>
          <p:cNvPr id="47" name="Rectangle 46"/>
          <p:cNvSpPr/>
          <p:nvPr/>
        </p:nvSpPr>
        <p:spPr>
          <a:xfrm>
            <a:off x="7814154" y="3530250"/>
            <a:ext cx="12795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First Party Server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7008344" y="4117197"/>
            <a:ext cx="13484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/>
              <a:t>Requested Content</a:t>
            </a:r>
            <a:endParaRPr lang="en-US" sz="1050" dirty="0"/>
          </a:p>
        </p:txBody>
      </p:sp>
      <p:sp>
        <p:nvSpPr>
          <p:cNvPr id="49" name="Rectangle 48"/>
          <p:cNvSpPr/>
          <p:nvPr/>
        </p:nvSpPr>
        <p:spPr>
          <a:xfrm>
            <a:off x="4755590" y="3530250"/>
            <a:ext cx="13276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/>
              <a:t>Third Party Server</a:t>
            </a:r>
            <a:endParaRPr lang="en-US" sz="1050" dirty="0"/>
          </a:p>
        </p:txBody>
      </p:sp>
      <p:sp>
        <p:nvSpPr>
          <p:cNvPr id="50" name="Rectangle 49"/>
          <p:cNvSpPr/>
          <p:nvPr/>
        </p:nvSpPr>
        <p:spPr>
          <a:xfrm>
            <a:off x="6161837" y="2529702"/>
            <a:ext cx="75373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smtClean="0"/>
              <a:t>https://example.com</a:t>
            </a:r>
            <a:endParaRPr lang="en-US" sz="500" dirty="0"/>
          </a:p>
        </p:txBody>
      </p:sp>
      <p:sp>
        <p:nvSpPr>
          <p:cNvPr id="51" name="Rectangle 50"/>
          <p:cNvSpPr/>
          <p:nvPr/>
        </p:nvSpPr>
        <p:spPr>
          <a:xfrm>
            <a:off x="6692312" y="2684291"/>
            <a:ext cx="488058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</a:t>
            </a:r>
            <a:endParaRPr lang="en-US" sz="1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2" name="Elbow Connector 51"/>
          <p:cNvCxnSpPr/>
          <p:nvPr/>
        </p:nvCxnSpPr>
        <p:spPr>
          <a:xfrm>
            <a:off x="5885623" y="2867401"/>
            <a:ext cx="788777" cy="5399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2"/>
            <a:endCxn id="48" idx="2"/>
          </p:cNvCxnSpPr>
          <p:nvPr/>
        </p:nvCxnSpPr>
        <p:spPr>
          <a:xfrm rot="16200000" flipH="1">
            <a:off x="6261355" y="2949899"/>
            <a:ext cx="579253" cy="2263174"/>
          </a:xfrm>
          <a:prstGeom prst="bentConnector3">
            <a:avLst>
              <a:gd name="adj1" fmla="val 139465"/>
            </a:avLst>
          </a:prstGeom>
          <a:ln w="38100"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7553366" y="1849788"/>
            <a:ext cx="261244" cy="1475441"/>
          </a:xfrm>
          <a:prstGeom prst="bentConnector3">
            <a:avLst>
              <a:gd name="adj1" fmla="val -178005"/>
            </a:avLst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 flipV="1">
            <a:off x="5605882" y="1833306"/>
            <a:ext cx="716805" cy="1963967"/>
          </a:xfrm>
          <a:prstGeom prst="bentConnector4">
            <a:avLst>
              <a:gd name="adj1" fmla="val -64875"/>
              <a:gd name="adj2" fmla="val 113545"/>
            </a:avLst>
          </a:prstGeom>
          <a:ln w="38100"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7" t="19683" r="31527" b="60536"/>
          <a:stretch/>
        </p:blipFill>
        <p:spPr>
          <a:xfrm>
            <a:off x="5885623" y="1722770"/>
            <a:ext cx="451827" cy="53871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3" t="-3053" r="2437" b="74874"/>
          <a:stretch/>
        </p:blipFill>
        <p:spPr>
          <a:xfrm>
            <a:off x="5094955" y="2203798"/>
            <a:ext cx="625355" cy="76742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5882584" y="4392349"/>
            <a:ext cx="12121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/>
              <a:t>Tracking objects</a:t>
            </a:r>
            <a:endParaRPr lang="en-US" sz="105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8" t="56037" r="24994" b="10640"/>
          <a:stretch/>
        </p:blipFill>
        <p:spPr>
          <a:xfrm>
            <a:off x="7912584" y="2684291"/>
            <a:ext cx="982233" cy="907505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5975011" y="2718131"/>
            <a:ext cx="362439" cy="36709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&quot; Symbol 23"/>
          <p:cNvSpPr/>
          <p:nvPr/>
        </p:nvSpPr>
        <p:spPr>
          <a:xfrm>
            <a:off x="6314003" y="4371113"/>
            <a:ext cx="362439" cy="36709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2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  <p:bldP spid="48" grpId="0"/>
      <p:bldP spid="49" grpId="0"/>
      <p:bldP spid="50" grpId="0"/>
      <p:bldP spid="51" grpId="0" animBg="1"/>
      <p:bldP spid="58" grpId="0"/>
      <p:bldP spid="6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List Based Blocking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en-US" sz="2100" dirty="0" smtClean="0"/>
              <a:t>What is a Filter List?</a:t>
            </a:r>
          </a:p>
          <a:p>
            <a:pPr marL="514350" lvl="2">
              <a:spcBef>
                <a:spcPts val="750"/>
              </a:spcBef>
            </a:pPr>
            <a:r>
              <a:rPr lang="en-US" sz="1800" dirty="0" smtClean="0"/>
              <a:t>A set of rules</a:t>
            </a:r>
            <a:endParaRPr lang="en-US" sz="1800" dirty="0"/>
          </a:p>
          <a:p>
            <a:pPr marL="171450" lvl="1">
              <a:spcBef>
                <a:spcPts val="750"/>
              </a:spcBef>
            </a:pPr>
            <a:r>
              <a:rPr lang="en-US" sz="2100" dirty="0" smtClean="0"/>
              <a:t>Problems?</a:t>
            </a:r>
          </a:p>
          <a:p>
            <a:pPr marL="514350" lvl="2">
              <a:spcBef>
                <a:spcPts val="750"/>
              </a:spcBef>
            </a:pPr>
            <a:r>
              <a:rPr lang="en-US" sz="1800" dirty="0"/>
              <a:t>Manually </a:t>
            </a:r>
            <a:r>
              <a:rPr lang="en-US" sz="1800" dirty="0" smtClean="0"/>
              <a:t>created</a:t>
            </a:r>
            <a:endParaRPr lang="en-US" dirty="0" smtClean="0"/>
          </a:p>
          <a:p>
            <a:pPr lvl="1"/>
            <a:r>
              <a:rPr lang="en-US" dirty="0" smtClean="0"/>
              <a:t>Delay to add a new rule</a:t>
            </a:r>
          </a:p>
          <a:p>
            <a:pPr lvl="1"/>
            <a:r>
              <a:rPr lang="en-US" dirty="0" smtClean="0"/>
              <a:t>Large number of rules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8631" y="2800916"/>
            <a:ext cx="336823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Scalability and Accuracy </a:t>
            </a:r>
            <a:r>
              <a:rPr lang="en-US" sz="2000" dirty="0" smtClean="0">
                <a:latin typeface="+mn-lt"/>
              </a:rPr>
              <a:t>Issues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01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Based </a:t>
            </a:r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</a:p>
          <a:p>
            <a:pPr lvl="1"/>
            <a:r>
              <a:rPr lang="en-US" dirty="0" err="1" smtClean="0"/>
              <a:t>Bhagavatula</a:t>
            </a:r>
            <a:r>
              <a:rPr lang="en-US" dirty="0" smtClean="0"/>
              <a:t> </a:t>
            </a:r>
            <a:r>
              <a:rPr lang="en-US" dirty="0"/>
              <a:t>et al. </a:t>
            </a:r>
            <a:r>
              <a:rPr lang="en-US" dirty="0" smtClean="0"/>
              <a:t>14</a:t>
            </a:r>
          </a:p>
          <a:p>
            <a:pPr lvl="1"/>
            <a:r>
              <a:rPr lang="en-US" dirty="0" err="1" smtClean="0"/>
              <a:t>Gugelmann</a:t>
            </a:r>
            <a:r>
              <a:rPr lang="en-US" dirty="0" smtClean="0"/>
              <a:t> et </a:t>
            </a:r>
            <a:r>
              <a:rPr lang="en-US" dirty="0"/>
              <a:t>al. </a:t>
            </a:r>
            <a:r>
              <a:rPr lang="en-US" dirty="0" smtClean="0"/>
              <a:t>15 </a:t>
            </a:r>
          </a:p>
          <a:p>
            <a:r>
              <a:rPr lang="en-US" dirty="0" smtClean="0"/>
              <a:t>JavaScript Layer</a:t>
            </a:r>
          </a:p>
          <a:p>
            <a:pPr lvl="1"/>
            <a:r>
              <a:rPr lang="en-US" dirty="0"/>
              <a:t>Wu et al. </a:t>
            </a:r>
            <a:r>
              <a:rPr lang="en-US" dirty="0" smtClean="0"/>
              <a:t>’16</a:t>
            </a:r>
          </a:p>
          <a:p>
            <a:pPr lvl="1"/>
            <a:r>
              <a:rPr lang="en-US" dirty="0" err="1"/>
              <a:t>Ikram</a:t>
            </a:r>
            <a:r>
              <a:rPr lang="en-US" dirty="0"/>
              <a:t> et al. </a:t>
            </a:r>
            <a:r>
              <a:rPr lang="en-US" dirty="0" smtClean="0"/>
              <a:t>17</a:t>
            </a:r>
          </a:p>
          <a:p>
            <a:r>
              <a:rPr lang="en-US" dirty="0" smtClean="0"/>
              <a:t>Multi Layer</a:t>
            </a:r>
          </a:p>
          <a:p>
            <a:pPr lvl="1"/>
            <a:r>
              <a:rPr lang="en-US" dirty="0" smtClean="0"/>
              <a:t>Iqbal et al. ‘20</a:t>
            </a:r>
          </a:p>
          <a:p>
            <a:pPr lvl="1"/>
            <a:r>
              <a:rPr lang="en-US" dirty="0" err="1" smtClean="0"/>
              <a:t>Sjösten</a:t>
            </a:r>
            <a:r>
              <a:rPr lang="en-US" dirty="0" smtClean="0"/>
              <a:t> et al.’20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WEBSCI'21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5176" y="1677308"/>
            <a:ext cx="35974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+mn-lt"/>
              </a:rPr>
              <a:t>Solve </a:t>
            </a:r>
            <a:r>
              <a:rPr lang="en-US" sz="1800" dirty="0">
                <a:latin typeface="+mn-lt"/>
              </a:rPr>
              <a:t>Scalability </a:t>
            </a:r>
            <a:r>
              <a:rPr lang="en-US" sz="1800" dirty="0" smtClean="0">
                <a:latin typeface="+mn-lt"/>
              </a:rPr>
              <a:t>and Accuracy Issues</a:t>
            </a:r>
            <a:endParaRPr lang="en-US" sz="1800" dirty="0">
              <a:latin typeface="+mn-lt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245771" y="1299598"/>
            <a:ext cx="572373" cy="18693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259732" y="3303529"/>
            <a:ext cx="558412" cy="11946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15176" y="2141672"/>
            <a:ext cx="310373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+mn-lt"/>
              </a:rPr>
              <a:t>Operate each Layer in Isolation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8582" y="3353706"/>
            <a:ext cx="35974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lvl="1"/>
            <a:r>
              <a:rPr lang="en-US" sz="1800" dirty="0">
                <a:latin typeface="+mn-lt"/>
              </a:rPr>
              <a:t>Solve Scalability and Accuracy Issues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8582" y="3801146"/>
            <a:ext cx="27478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+mn-lt"/>
              </a:rPr>
              <a:t>Operate all Layers together</a:t>
            </a:r>
            <a:endParaRPr lang="en-US" sz="18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68582" y="4263391"/>
            <a:ext cx="17956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Possibility of Bias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15176" y="2612207"/>
            <a:ext cx="17956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Possibility of Bias</a:t>
            </a:r>
          </a:p>
        </p:txBody>
      </p:sp>
    </p:spTree>
    <p:extLst>
      <p:ext uri="{BB962C8B-B14F-4D97-AF65-F5344CB8AC3E}">
        <p14:creationId xmlns:p14="http://schemas.microsoft.com/office/powerpoint/2010/main" val="315060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Chain Graph</a:t>
            </a:r>
            <a:endParaRPr lang="en-US" dirty="0"/>
          </a:p>
        </p:txBody>
      </p:sp>
      <p:pic>
        <p:nvPicPr>
          <p:cNvPr id="134" name="Content Placeholder 13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43" y="1370013"/>
            <a:ext cx="4430513" cy="32623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cxnSp>
        <p:nvCxnSpPr>
          <p:cNvPr id="136" name="Straight Arrow Connector 135"/>
          <p:cNvCxnSpPr>
            <a:stCxn id="138" idx="1"/>
          </p:cNvCxnSpPr>
          <p:nvPr/>
        </p:nvCxnSpPr>
        <p:spPr>
          <a:xfrm flipH="1">
            <a:off x="4565651" y="1720652"/>
            <a:ext cx="1374612" cy="35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940263" y="1566763"/>
            <a:ext cx="159691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http://exmple.com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70748" y="2506491"/>
            <a:ext cx="247215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http://exmple.com/1.jpg</a:t>
            </a:r>
          </a:p>
          <a:p>
            <a:r>
              <a:rPr lang="en-US" dirty="0"/>
              <a:t>http://</a:t>
            </a:r>
            <a:r>
              <a:rPr lang="en-US" dirty="0" smtClean="0"/>
              <a:t>exmple.com/a/2.png</a:t>
            </a:r>
          </a:p>
          <a:p>
            <a:r>
              <a:rPr lang="en-US" dirty="0"/>
              <a:t>http</a:t>
            </a:r>
            <a:r>
              <a:rPr lang="en-US" dirty="0" smtClean="0"/>
              <a:t>://sub.exmple.com/b/3.gif</a:t>
            </a:r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2824595" y="1828800"/>
            <a:ext cx="1069272" cy="67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772900" y="2273200"/>
            <a:ext cx="2807179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mtClean="0"/>
              <a:t>http://5.com/?5.js&amp;id=example</a:t>
            </a:r>
            <a:r>
              <a:rPr lang="en-US" dirty="0" smtClean="0"/>
              <a:t>&amp;..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147" idx="1"/>
          </p:cNvCxnSpPr>
          <p:nvPr/>
        </p:nvCxnSpPr>
        <p:spPr>
          <a:xfrm flipH="1">
            <a:off x="4565652" y="2427089"/>
            <a:ext cx="1207248" cy="1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5772899" y="2805405"/>
            <a:ext cx="2807179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http://4.com/?4.js&amp;id=example&amp;..</a:t>
            </a:r>
            <a:endParaRPr lang="en-US" dirty="0"/>
          </a:p>
        </p:txBody>
      </p:sp>
      <p:cxnSp>
        <p:nvCxnSpPr>
          <p:cNvPr id="151" name="Straight Arrow Connector 150"/>
          <p:cNvCxnSpPr>
            <a:stCxn id="150" idx="1"/>
          </p:cNvCxnSpPr>
          <p:nvPr/>
        </p:nvCxnSpPr>
        <p:spPr>
          <a:xfrm flipH="1" flipV="1">
            <a:off x="4997450" y="2956071"/>
            <a:ext cx="775449" cy="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799799" y="3306710"/>
            <a:ext cx="286649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http://4.com/track/&amp;id=example&amp;..</a:t>
            </a:r>
            <a:endParaRPr lang="en-US" dirty="0"/>
          </a:p>
        </p:txBody>
      </p:sp>
      <p:cxnSp>
        <p:nvCxnSpPr>
          <p:cNvPr id="156" name="Straight Arrow Connector 155"/>
          <p:cNvCxnSpPr>
            <a:stCxn id="154" idx="1"/>
          </p:cNvCxnSpPr>
          <p:nvPr/>
        </p:nvCxnSpPr>
        <p:spPr>
          <a:xfrm flipH="1" flipV="1">
            <a:off x="4997450" y="3460598"/>
            <a:ext cx="802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0" grpId="0" animBg="1"/>
      <p:bldP spid="147" grpId="0" animBg="1"/>
      <p:bldP spid="150" grpId="0" animBg="1"/>
      <p:bldP spid="1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Wide-</a:t>
            </a:r>
            <a:r>
              <a:rPr lang="en-US" dirty="0" err="1" smtClean="0"/>
              <a:t>AdGraph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WEBSCI'21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06" y="1382983"/>
            <a:ext cx="6132989" cy="3262312"/>
          </a:xfrm>
        </p:spPr>
      </p:pic>
      <p:pic>
        <p:nvPicPr>
          <p:cNvPr id="22" name="Content Placeholder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06" y="1382983"/>
            <a:ext cx="6132989" cy="3262312"/>
          </a:xfrm>
          <a:prstGeom prst="rect">
            <a:avLst/>
          </a:prstGeom>
        </p:spPr>
      </p:pic>
      <p:pic>
        <p:nvPicPr>
          <p:cNvPr id="23" name="Content Placeholder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06" y="1382983"/>
            <a:ext cx="6132989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9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two type of features</a:t>
            </a:r>
          </a:p>
          <a:p>
            <a:pPr lvl="1"/>
            <a:r>
              <a:rPr lang="en-US" dirty="0" smtClean="0"/>
              <a:t>Context and </a:t>
            </a:r>
            <a:r>
              <a:rPr lang="en-US" dirty="0"/>
              <a:t>Structural </a:t>
            </a:r>
            <a:endParaRPr lang="fa-IR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Content Features</a:t>
            </a:r>
          </a:p>
          <a:p>
            <a:pPr lvl="1"/>
            <a:r>
              <a:rPr lang="en-US" dirty="0" smtClean="0"/>
              <a:t>Engineered features</a:t>
            </a:r>
          </a:p>
          <a:p>
            <a:pPr lvl="2"/>
            <a:r>
              <a:rPr lang="en-US" dirty="0"/>
              <a:t>URL lengths </a:t>
            </a:r>
            <a:endParaRPr lang="en-US" dirty="0" smtClean="0"/>
          </a:p>
          <a:p>
            <a:pPr lvl="2"/>
            <a:r>
              <a:rPr lang="en-US" dirty="0" smtClean="0"/>
              <a:t>the number of times of repetition of special keys ("&amp;", "=" or "?)</a:t>
            </a:r>
          </a:p>
          <a:p>
            <a:pPr lvl="1"/>
            <a:r>
              <a:rPr lang="en-US" dirty="0" smtClean="0"/>
              <a:t>Keywords</a:t>
            </a:r>
          </a:p>
          <a:p>
            <a:pPr lvl="2"/>
            <a:r>
              <a:rPr lang="en-US" dirty="0" smtClean="0"/>
              <a:t>TF-IDF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50" y="1369219"/>
            <a:ext cx="2631054" cy="21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Extraction</a:t>
            </a:r>
            <a:r>
              <a:rPr lang="fa-IR" dirty="0" smtClean="0"/>
              <a:t> </a:t>
            </a:r>
            <a:r>
              <a:rPr lang="en-US" dirty="0" smtClean="0"/>
              <a:t>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Features</a:t>
            </a:r>
          </a:p>
          <a:p>
            <a:pPr lvl="1"/>
            <a:r>
              <a:rPr lang="en-US" dirty="0" err="1" smtClean="0"/>
              <a:t>Refex</a:t>
            </a:r>
            <a:r>
              <a:rPr lang="en-US" dirty="0" smtClean="0"/>
              <a:t> algorithm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Initialized Features</a:t>
            </a:r>
          </a:p>
          <a:p>
            <a:pPr lvl="1"/>
            <a:r>
              <a:rPr lang="en-US" dirty="0" smtClean="0"/>
              <a:t>In-degree, out-degree, overall degree</a:t>
            </a:r>
          </a:p>
          <a:p>
            <a:pPr lvl="1"/>
            <a:r>
              <a:rPr lang="en-US" dirty="0" smtClean="0"/>
              <a:t>ego interconnectivity, ego out-degree</a:t>
            </a:r>
          </a:p>
          <a:p>
            <a:pPr lvl="1"/>
            <a:r>
              <a:rPr lang="en-US" dirty="0" smtClean="0"/>
              <a:t>direct </a:t>
            </a:r>
            <a:r>
              <a:rPr lang="en-US" dirty="0"/>
              <a:t>and indirect coverage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WEBSCI'21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53" y="1369219"/>
            <a:ext cx="4242520" cy="1519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29" y="3266293"/>
            <a:ext cx="3647621" cy="9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Words>450</Words>
  <Application>Microsoft Office PowerPoint</Application>
  <PresentationFormat>On-screen Show (16:9)</PresentationFormat>
  <Paragraphs>133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Mandali</vt:lpstr>
      <vt:lpstr>Times New Roman</vt:lpstr>
      <vt:lpstr>Office Theme</vt:lpstr>
      <vt:lpstr>Wide-AdGraph: Detecting Ad Trackers with a Wide Dependency Chain Graph</vt:lpstr>
      <vt:lpstr>Online Advertising and Web Tracking</vt:lpstr>
      <vt:lpstr>How do Ads and Trackers work?</vt:lpstr>
      <vt:lpstr>Filter List Based Blocking </vt:lpstr>
      <vt:lpstr>Machine Learning Based Blocking</vt:lpstr>
      <vt:lpstr>Dependency Chain Graph</vt:lpstr>
      <vt:lpstr>Wide-AdGraph</vt:lpstr>
      <vt:lpstr>Feature Extraction</vt:lpstr>
      <vt:lpstr>Feature Extraction  (contd.)</vt:lpstr>
      <vt:lpstr>Machine Learning </vt:lpstr>
      <vt:lpstr>Evaluation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wide-AdGraph: Detecting Ad Trackers with a Wide Dependency Chain Graph</dc:title>
  <dc:creator>Bruce Shriver</dc:creator>
  <cp:lastModifiedBy>Microsoft account</cp:lastModifiedBy>
  <cp:revision>82</cp:revision>
  <dcterms:created xsi:type="dcterms:W3CDTF">2015-11-10T21:06:51Z</dcterms:created>
  <dcterms:modified xsi:type="dcterms:W3CDTF">2021-06-17T21:27:38Z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0x0101000D13248EA308A2498C055B3C1A7B2F13</vt:lpwstr>
  </property>
</Properties>
</file>