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9" r:id="rId6"/>
    <p:sldId id="270" r:id="rId7"/>
    <p:sldId id="259" r:id="rId8"/>
    <p:sldId id="264" r:id="rId9"/>
    <p:sldId id="260" r:id="rId10"/>
    <p:sldId id="265" r:id="rId11"/>
    <p:sldId id="268" r:id="rId12"/>
    <p:sldId id="261" r:id="rId13"/>
    <p:sldId id="266" r:id="rId14"/>
    <p:sldId id="262" r:id="rId15"/>
    <p:sldId id="26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3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132" y="124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B97-2C1C-4B4A-A0FF-A6A9B3DA24C0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592E-9577-4336-A1D2-81D651B3B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77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B97-2C1C-4B4A-A0FF-A6A9B3DA24C0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592E-9577-4336-A1D2-81D651B3B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17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B97-2C1C-4B4A-A0FF-A6A9B3DA24C0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592E-9577-4336-A1D2-81D651B3B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31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B97-2C1C-4B4A-A0FF-A6A9B3DA24C0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592E-9577-4336-A1D2-81D651B3B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87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B97-2C1C-4B4A-A0FF-A6A9B3DA24C0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592E-9577-4336-A1D2-81D651B3B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91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B97-2C1C-4B4A-A0FF-A6A9B3DA24C0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592E-9577-4336-A1D2-81D651B3B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28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B97-2C1C-4B4A-A0FF-A6A9B3DA24C0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592E-9577-4336-A1D2-81D651B3B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51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B97-2C1C-4B4A-A0FF-A6A9B3DA24C0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592E-9577-4336-A1D2-81D651B3B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7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B97-2C1C-4B4A-A0FF-A6A9B3DA24C0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592E-9577-4336-A1D2-81D651B3B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72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B97-2C1C-4B4A-A0FF-A6A9B3DA24C0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592E-9577-4336-A1D2-81D651B3B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3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B97-2C1C-4B4A-A0FF-A6A9B3DA24C0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592E-9577-4336-A1D2-81D651B3B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55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41B97-2C1C-4B4A-A0FF-A6A9B3DA24C0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D592E-9577-4336-A1D2-81D651B3B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25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2426" y="1722900"/>
            <a:ext cx="9363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나만의 식물과 대화를 할 수 있는 </a:t>
            </a:r>
            <a:r>
              <a:rPr lang="en-US" altLang="ko-KR" sz="4800" b="1" spc="300" dirty="0" smtClean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</a:t>
            </a:r>
            <a:r>
              <a:rPr lang="ko-KR" altLang="en-US" sz="4800" b="1" spc="300" dirty="0" smtClean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식물봇</a:t>
            </a:r>
            <a:r>
              <a:rPr lang="en-US" altLang="ko-KR" sz="4800" b="1" spc="300" dirty="0" smtClean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</a:t>
            </a:r>
            <a:endParaRPr lang="ko-KR" altLang="en-US" sz="4800" b="1" spc="300" dirty="0">
              <a:solidFill>
                <a:schemeClr val="accent6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87270" y="5424764"/>
            <a:ext cx="4193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201455027 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안원석</a:t>
            </a:r>
            <a:endParaRPr lang="ko-KR" altLang="en-US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-681487" y="5956374"/>
            <a:ext cx="7487728" cy="901626"/>
          </a:xfrm>
          <a:prstGeom prst="parallelogram">
            <a:avLst>
              <a:gd name="adj" fmla="val 6038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/>
          <p:cNvSpPr/>
          <p:nvPr/>
        </p:nvSpPr>
        <p:spPr>
          <a:xfrm>
            <a:off x="6324157" y="5956374"/>
            <a:ext cx="7487728" cy="901626"/>
          </a:xfrm>
          <a:prstGeom prst="parallelogram">
            <a:avLst>
              <a:gd name="adj" fmla="val 6038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642426" y="2819400"/>
            <a:ext cx="8847774" cy="12701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0" y="5938790"/>
            <a:ext cx="12192000" cy="17584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0" y="0"/>
            <a:ext cx="12700" cy="6858000"/>
          </a:xfrm>
          <a:prstGeom prst="line">
            <a:avLst/>
          </a:prstGeom>
          <a:ln w="254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68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961" y="168090"/>
            <a:ext cx="56845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600" dirty="0" smtClean="0">
                <a:solidFill>
                  <a:schemeClr val="accent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5400" b="1" spc="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세부개발내용</a:t>
            </a:r>
            <a:endParaRPr lang="ko-KR" altLang="en-US" sz="8000" b="1" spc="600" dirty="0">
              <a:solidFill>
                <a:schemeClr val="accent6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-681487" y="5956374"/>
            <a:ext cx="7487728" cy="901626"/>
          </a:xfrm>
          <a:prstGeom prst="parallelogram">
            <a:avLst>
              <a:gd name="adj" fmla="val 6038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/>
          <p:cNvSpPr/>
          <p:nvPr/>
        </p:nvSpPr>
        <p:spPr>
          <a:xfrm>
            <a:off x="6324157" y="5956374"/>
            <a:ext cx="7487728" cy="901626"/>
          </a:xfrm>
          <a:prstGeom prst="parallelogram">
            <a:avLst>
              <a:gd name="adj" fmla="val 6038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28954" y="1117600"/>
            <a:ext cx="8722946" cy="781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0" y="5938790"/>
            <a:ext cx="12192000" cy="17584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0" y="0"/>
            <a:ext cx="12700" cy="6858000"/>
          </a:xfrm>
          <a:prstGeom prst="line">
            <a:avLst/>
          </a:prstGeom>
          <a:ln w="254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52" t="24279" r="32567" b="22596"/>
          <a:stretch/>
        </p:blipFill>
        <p:spPr>
          <a:xfrm>
            <a:off x="1362606" y="1551260"/>
            <a:ext cx="1856038" cy="28186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68550" y="1692231"/>
            <a:ext cx="592822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ko-KR" altLang="en-US" sz="2400" b="1" spc="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온습도센서</a:t>
            </a:r>
            <a:endParaRPr lang="en-US" altLang="ko-KR" sz="2400" b="1" spc="3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ko-KR" sz="2400" b="1" spc="300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2400" b="1" spc="300" dirty="0" smtClean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ko-KR" altLang="en-US" sz="2400" b="1" spc="300" dirty="0" smtClean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물이 과하거나 적을 때</a:t>
            </a:r>
            <a:endParaRPr lang="en-US" altLang="ko-KR" sz="2400" b="1" spc="300" dirty="0" smtClean="0">
              <a:solidFill>
                <a:schemeClr val="accent6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ko-KR" sz="2400" b="1" spc="300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2400" b="1" spc="300" dirty="0" smtClean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ko-KR" altLang="en-US" sz="2400" b="1" spc="300" dirty="0" smtClean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적정 온도에서 벗어나는 경우</a:t>
            </a:r>
            <a:endParaRPr lang="en-US" altLang="ko-KR" sz="2400" b="1" spc="300" dirty="0" smtClean="0">
              <a:solidFill>
                <a:schemeClr val="accent6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endParaRPr lang="en-US" altLang="ko-KR" sz="2400" b="1" spc="300" dirty="0" smtClean="0">
              <a:solidFill>
                <a:schemeClr val="accent6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ko-KR" altLang="en-US" sz="2400" b="1" spc="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풍향센서</a:t>
            </a:r>
            <a:endParaRPr lang="en-US" altLang="ko-KR" sz="2400" b="1" spc="3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ko-KR" sz="2400" b="1" spc="300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2400" b="1" spc="300" dirty="0" smtClean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ko-KR" altLang="en-US" sz="2400" b="1" spc="300" dirty="0" smtClean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견딜 수 있는 풍속을 초과할때</a:t>
            </a:r>
            <a:endParaRPr lang="en-US" altLang="ko-KR" sz="2400" b="1" spc="300" dirty="0" smtClean="0">
              <a:solidFill>
                <a:schemeClr val="accent6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endParaRPr lang="en-US" altLang="ko-KR" sz="2400" b="1" spc="300" dirty="0" smtClean="0">
              <a:solidFill>
                <a:schemeClr val="accent6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ko-KR" sz="2400" b="1" spc="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UV</a:t>
            </a:r>
            <a:r>
              <a:rPr lang="ko-KR" altLang="en-US" sz="2400" b="1" spc="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센서</a:t>
            </a:r>
            <a:endParaRPr lang="en-US" altLang="ko-KR" sz="2400" b="1" spc="3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ko-KR" sz="2400" b="1" spc="300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2400" b="1" spc="300" dirty="0" smtClean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ko-KR" altLang="en-US" sz="2400" b="1" spc="300" dirty="0" smtClean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태양광이 부족하거나 과다할때</a:t>
            </a:r>
            <a:endParaRPr lang="ko-KR" altLang="en-US" sz="2400" b="1" spc="300" dirty="0">
              <a:solidFill>
                <a:schemeClr val="accent6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8539" y="4220594"/>
            <a:ext cx="3764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식물마다 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적절한</a:t>
            </a:r>
            <a:r>
              <a:rPr lang="ko-KR" altLang="en-US" sz="2000" b="1" dirty="0"/>
              <a:t> 환경이 다르다</a:t>
            </a:r>
            <a:endParaRPr lang="ko-KR" altLang="en-US" sz="20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82602" y="4727275"/>
            <a:ext cx="2416046" cy="940224"/>
            <a:chOff x="1082602" y="4727275"/>
            <a:chExt cx="2416046" cy="940224"/>
          </a:xfrm>
        </p:grpSpPr>
        <p:sp>
          <p:nvSpPr>
            <p:cNvPr id="12" name="TextBox 11"/>
            <p:cNvSpPr txBox="1"/>
            <p:nvPr/>
          </p:nvSpPr>
          <p:spPr>
            <a:xfrm>
              <a:off x="1082602" y="5267389"/>
              <a:ext cx="24160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/>
                <a:t>애완식물 종류 선택</a:t>
              </a:r>
              <a:endParaRPr lang="ko-KR" altLang="en-US" sz="2000" b="1" dirty="0"/>
            </a:p>
          </p:txBody>
        </p:sp>
        <p:sp>
          <p:nvSpPr>
            <p:cNvPr id="5" name="Down Arrow 4"/>
            <p:cNvSpPr/>
            <p:nvPr/>
          </p:nvSpPr>
          <p:spPr>
            <a:xfrm>
              <a:off x="2068522" y="4727275"/>
              <a:ext cx="444206" cy="460966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1362606" y="1809305"/>
            <a:ext cx="1856038" cy="1918052"/>
          </a:xfrm>
          <a:prstGeom prst="ellipse">
            <a:avLst/>
          </a:prstGeom>
          <a:solidFill>
            <a:schemeClr val="accent6">
              <a:lumMod val="60000"/>
              <a:lumOff val="40000"/>
              <a:alpha val="7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 smtClean="0">
                <a:solidFill>
                  <a:schemeClr val="accent2">
                    <a:lumMod val="75000"/>
                  </a:schemeClr>
                </a:solidFill>
                <a:latin typeface="양재백두체B" panose="02020603020101020101" pitchFamily="18" charset="-127"/>
                <a:ea typeface="양재백두체B" panose="02020603020101020101" pitchFamily="18" charset="-127"/>
              </a:rPr>
              <a:t>?</a:t>
            </a:r>
            <a:endParaRPr lang="ko-KR" altLang="en-US" sz="9600" b="1" dirty="0">
              <a:solidFill>
                <a:schemeClr val="accent2">
                  <a:lumMod val="75000"/>
                </a:schemeClr>
              </a:solidFill>
              <a:latin typeface="양재백두체B" panose="02020603020101020101" pitchFamily="18" charset="-127"/>
              <a:ea typeface="양재백두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756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961" y="168090"/>
            <a:ext cx="56845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600" dirty="0" smtClean="0">
                <a:solidFill>
                  <a:schemeClr val="accent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5400" b="1" spc="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세부개발내용</a:t>
            </a:r>
            <a:endParaRPr lang="ko-KR" altLang="en-US" sz="8000" b="1" spc="600" dirty="0">
              <a:solidFill>
                <a:schemeClr val="accent6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-681487" y="5956374"/>
            <a:ext cx="7487728" cy="901626"/>
          </a:xfrm>
          <a:prstGeom prst="parallelogram">
            <a:avLst>
              <a:gd name="adj" fmla="val 6038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/>
          <p:cNvSpPr/>
          <p:nvPr/>
        </p:nvSpPr>
        <p:spPr>
          <a:xfrm>
            <a:off x="6324157" y="5956374"/>
            <a:ext cx="7487728" cy="901626"/>
          </a:xfrm>
          <a:prstGeom prst="parallelogram">
            <a:avLst>
              <a:gd name="adj" fmla="val 6038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28954" y="1117600"/>
            <a:ext cx="8722946" cy="781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0" y="5938790"/>
            <a:ext cx="12192000" cy="17584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0" y="0"/>
            <a:ext cx="12700" cy="6858000"/>
          </a:xfrm>
          <a:prstGeom prst="line">
            <a:avLst/>
          </a:prstGeom>
          <a:ln w="254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81533" y="1644420"/>
            <a:ext cx="4095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다양한 성격의 식물선택가능</a:t>
            </a:r>
            <a:endParaRPr lang="ko-KR" altLang="en-US" sz="24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94" y="2285539"/>
            <a:ext cx="1979080" cy="3513102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3757801" y="2380649"/>
            <a:ext cx="3748159" cy="3134964"/>
            <a:chOff x="3709330" y="2385942"/>
            <a:chExt cx="3748159" cy="2347110"/>
          </a:xfrm>
        </p:grpSpPr>
        <p:sp>
          <p:nvSpPr>
            <p:cNvPr id="2" name="Oval Callout 1"/>
            <p:cNvSpPr/>
            <p:nvPr/>
          </p:nvSpPr>
          <p:spPr>
            <a:xfrm>
              <a:off x="5716403" y="2530892"/>
              <a:ext cx="1741086" cy="707208"/>
            </a:xfrm>
            <a:prstGeom prst="wedgeEllipseCallout">
              <a:avLst>
                <a:gd name="adj1" fmla="val -80289"/>
                <a:gd name="adj2" fmla="val -3368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ㅎㅇ</a:t>
              </a:r>
              <a:endParaRPr lang="ko-KR" altLang="en-US" sz="2400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6" name="Oval Callout 15"/>
            <p:cNvSpPr/>
            <p:nvPr/>
          </p:nvSpPr>
          <p:spPr>
            <a:xfrm>
              <a:off x="5716403" y="3267793"/>
              <a:ext cx="1741086" cy="707208"/>
            </a:xfrm>
            <a:prstGeom prst="wedgeEllipseCallout">
              <a:avLst>
                <a:gd name="adj1" fmla="val -80289"/>
                <a:gd name="adj2" fmla="val -3368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안녕하세요</a:t>
              </a:r>
              <a:endParaRPr lang="ko-KR" altLang="en-US" sz="1600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7" name="Oval Callout 16"/>
            <p:cNvSpPr/>
            <p:nvPr/>
          </p:nvSpPr>
          <p:spPr>
            <a:xfrm>
              <a:off x="5716403" y="4005052"/>
              <a:ext cx="1741086" cy="707208"/>
            </a:xfrm>
            <a:prstGeom prst="wedgeEllipseCallout">
              <a:avLst>
                <a:gd name="adj1" fmla="val -80289"/>
                <a:gd name="adj2" fmla="val -3368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안녕</a:t>
              </a:r>
              <a:r>
                <a:rPr lang="en-US" altLang="ko-KR" sz="2000" b="1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?</a:t>
              </a:r>
              <a:endParaRPr lang="ko-KR" altLang="en-US" sz="2000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52" t="24279" r="32567" b="22596"/>
            <a:stretch/>
          </p:blipFill>
          <p:spPr>
            <a:xfrm>
              <a:off x="3709330" y="2385942"/>
              <a:ext cx="1545516" cy="2347110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360785" y="1644420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카카오톡 챗봇을 사용</a:t>
            </a:r>
            <a:endParaRPr lang="ko-KR" altLang="en-US" sz="24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8520155" y="2285539"/>
            <a:ext cx="2780449" cy="3439025"/>
            <a:chOff x="8367047" y="1701475"/>
            <a:chExt cx="3107080" cy="3624050"/>
          </a:xfrm>
        </p:grpSpPr>
        <p:sp>
          <p:nvSpPr>
            <p:cNvPr id="11" name="Rounded Rectangle 10"/>
            <p:cNvSpPr/>
            <p:nvPr/>
          </p:nvSpPr>
          <p:spPr>
            <a:xfrm>
              <a:off x="8367047" y="1701475"/>
              <a:ext cx="3107080" cy="362405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Rounded Rectangular Callout 12"/>
            <p:cNvSpPr/>
            <p:nvPr/>
          </p:nvSpPr>
          <p:spPr>
            <a:xfrm>
              <a:off x="9557621" y="2221564"/>
              <a:ext cx="1685495" cy="498554"/>
            </a:xfrm>
            <a:prstGeom prst="wedgeRoundRectCallout">
              <a:avLst>
                <a:gd name="adj1" fmla="val 45467"/>
                <a:gd name="adj2" fmla="val 90185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온도는</a:t>
              </a:r>
              <a:r>
                <a:rPr lang="en-US" altLang="ko-KR" b="1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?</a:t>
              </a:r>
              <a:endPara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2" name="Rounded Rectangular Callout 21"/>
            <p:cNvSpPr/>
            <p:nvPr/>
          </p:nvSpPr>
          <p:spPr>
            <a:xfrm>
              <a:off x="9557621" y="3621397"/>
              <a:ext cx="1685495" cy="498554"/>
            </a:xfrm>
            <a:prstGeom prst="wedgeRoundRectCallout">
              <a:avLst>
                <a:gd name="adj1" fmla="val 45467"/>
                <a:gd name="adj2" fmla="val 90185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목말라</a:t>
              </a:r>
              <a:r>
                <a:rPr lang="en-US" altLang="ko-KR" b="1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?</a:t>
              </a:r>
              <a:endPara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3" name="Rounded Rectangular Callout 22"/>
            <p:cNvSpPr/>
            <p:nvPr/>
          </p:nvSpPr>
          <p:spPr>
            <a:xfrm>
              <a:off x="8673238" y="2846808"/>
              <a:ext cx="1685495" cy="498554"/>
            </a:xfrm>
            <a:prstGeom prst="wedgeRoundRectCallout">
              <a:avLst>
                <a:gd name="adj1" fmla="val -56894"/>
                <a:gd name="adj2" fmla="val 104027"/>
                <a:gd name="adj3" fmla="val 16667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23</a:t>
              </a:r>
              <a:r>
                <a:rPr lang="ko-KR" altLang="en-US" b="1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도 ㄱㅊ</a:t>
              </a:r>
              <a:endPara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4" name="Rounded Rectangular Callout 23"/>
            <p:cNvSpPr/>
            <p:nvPr/>
          </p:nvSpPr>
          <p:spPr>
            <a:xfrm>
              <a:off x="8673238" y="4287177"/>
              <a:ext cx="1685495" cy="498554"/>
            </a:xfrm>
            <a:prstGeom prst="wedgeRoundRectCallout">
              <a:avLst>
                <a:gd name="adj1" fmla="val -56894"/>
                <a:gd name="adj2" fmla="val 104027"/>
                <a:gd name="adj3" fmla="val 16667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ㄴㄴ</a:t>
              </a:r>
              <a:endPara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8994102" y="164442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/>
              <a:t>대화형 챗봇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1102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24" y="0"/>
            <a:ext cx="11161676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71511" y="0"/>
            <a:ext cx="8720489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33000"/>
                </a:schemeClr>
              </a:gs>
              <a:gs pos="87000">
                <a:schemeClr val="accent6">
                  <a:lumMod val="60000"/>
                  <a:lumOff val="40000"/>
                  <a:alpha val="41000"/>
                </a:schemeClr>
              </a:gs>
              <a:gs pos="25000">
                <a:schemeClr val="accent6">
                  <a:lumMod val="20000"/>
                  <a:lumOff val="80000"/>
                  <a:alpha val="26000"/>
                </a:schemeClr>
              </a:gs>
              <a:gs pos="100000">
                <a:schemeClr val="accent6">
                  <a:lumMod val="60000"/>
                  <a:lumOff val="40000"/>
                  <a:alpha val="39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Parallelogram 9"/>
          <p:cNvSpPr/>
          <p:nvPr/>
        </p:nvSpPr>
        <p:spPr>
          <a:xfrm>
            <a:off x="-1828800" y="0"/>
            <a:ext cx="7303969" cy="6858000"/>
          </a:xfrm>
          <a:prstGeom prst="parallelogram">
            <a:avLst>
              <a:gd name="adj" fmla="val 2614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arallelogram 8"/>
          <p:cNvSpPr/>
          <p:nvPr/>
        </p:nvSpPr>
        <p:spPr>
          <a:xfrm>
            <a:off x="-1828800" y="0"/>
            <a:ext cx="7178841" cy="6858000"/>
          </a:xfrm>
          <a:prstGeom prst="parallelogram">
            <a:avLst>
              <a:gd name="adj" fmla="val 261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arallelogram 7"/>
          <p:cNvSpPr/>
          <p:nvPr/>
        </p:nvSpPr>
        <p:spPr>
          <a:xfrm>
            <a:off x="-1828800" y="0"/>
            <a:ext cx="6890083" cy="6858000"/>
          </a:xfrm>
          <a:prstGeom prst="parallelogram">
            <a:avLst>
              <a:gd name="adj" fmla="val 2614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0" y="0"/>
            <a:ext cx="12700" cy="6858000"/>
          </a:xfrm>
          <a:prstGeom prst="line">
            <a:avLst/>
          </a:prstGeom>
          <a:ln w="254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flipH="1">
            <a:off x="498781" y="3210223"/>
            <a:ext cx="3380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ko-KR" altLang="en-US" sz="4800" b="1" spc="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개발환경</a:t>
            </a:r>
            <a:endParaRPr lang="ko-KR" altLang="en-US" sz="4800" b="1" spc="3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10639" y="2759586"/>
            <a:ext cx="2543661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5924" y="1990145"/>
            <a:ext cx="2749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Chapter</a:t>
            </a:r>
            <a:r>
              <a:rPr lang="en-US" altLang="ko-KR" sz="3600" dirty="0" smtClean="0">
                <a:solidFill>
                  <a:schemeClr val="accent6">
                    <a:lumMod val="75000"/>
                  </a:schemeClr>
                </a:solidFill>
              </a:rPr>
              <a:t> 4</a:t>
            </a:r>
            <a:endParaRPr lang="ko-KR" alt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8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961" y="168090"/>
            <a:ext cx="4187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600" dirty="0" smtClean="0">
                <a:solidFill>
                  <a:schemeClr val="accent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</a:t>
            </a:r>
            <a:r>
              <a:rPr lang="ko-KR" altLang="en-US" sz="5400" b="1" spc="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개발환경</a:t>
            </a:r>
            <a:endParaRPr lang="ko-KR" altLang="en-US" sz="8000" b="1" spc="600" dirty="0">
              <a:solidFill>
                <a:schemeClr val="accent6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-681487" y="5956374"/>
            <a:ext cx="7487728" cy="901626"/>
          </a:xfrm>
          <a:prstGeom prst="parallelogram">
            <a:avLst>
              <a:gd name="adj" fmla="val 6038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/>
          <p:cNvSpPr/>
          <p:nvPr/>
        </p:nvSpPr>
        <p:spPr>
          <a:xfrm>
            <a:off x="6324157" y="5956374"/>
            <a:ext cx="7487728" cy="901626"/>
          </a:xfrm>
          <a:prstGeom prst="parallelogram">
            <a:avLst>
              <a:gd name="adj" fmla="val 6038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28954" y="1117600"/>
            <a:ext cx="8722946" cy="781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0" y="5938790"/>
            <a:ext cx="12192000" cy="17584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0" y="0"/>
            <a:ext cx="12700" cy="6858000"/>
          </a:xfrm>
          <a:prstGeom prst="line">
            <a:avLst/>
          </a:prstGeom>
          <a:ln w="254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587" y="1398514"/>
            <a:ext cx="1791579" cy="1857544"/>
          </a:xfrm>
          <a:prstGeom prst="rect">
            <a:avLst/>
          </a:prstGeom>
        </p:spPr>
      </p:pic>
      <p:cxnSp>
        <p:nvCxnSpPr>
          <p:cNvPr id="3" name="Straight Arrow Connector 2"/>
          <p:cNvCxnSpPr>
            <a:stCxn id="8" idx="3"/>
            <a:endCxn id="5" idx="1"/>
          </p:cNvCxnSpPr>
          <p:nvPr/>
        </p:nvCxnSpPr>
        <p:spPr>
          <a:xfrm>
            <a:off x="3958166" y="2327286"/>
            <a:ext cx="197269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860" y="1451905"/>
            <a:ext cx="1750762" cy="175076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853" y="3438644"/>
            <a:ext cx="1246494" cy="22126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513" y="3711543"/>
            <a:ext cx="2733675" cy="1666875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3958166" y="4594892"/>
            <a:ext cx="197269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34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24" y="0"/>
            <a:ext cx="11161676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71511" y="0"/>
            <a:ext cx="8720489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33000"/>
                </a:schemeClr>
              </a:gs>
              <a:gs pos="87000">
                <a:schemeClr val="accent6">
                  <a:lumMod val="60000"/>
                  <a:lumOff val="40000"/>
                  <a:alpha val="41000"/>
                </a:schemeClr>
              </a:gs>
              <a:gs pos="25000">
                <a:schemeClr val="accent6">
                  <a:lumMod val="20000"/>
                  <a:lumOff val="80000"/>
                  <a:alpha val="26000"/>
                </a:schemeClr>
              </a:gs>
              <a:gs pos="100000">
                <a:schemeClr val="accent6">
                  <a:lumMod val="60000"/>
                  <a:lumOff val="40000"/>
                  <a:alpha val="39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Parallelogram 9"/>
          <p:cNvSpPr/>
          <p:nvPr/>
        </p:nvSpPr>
        <p:spPr>
          <a:xfrm>
            <a:off x="-1828800" y="0"/>
            <a:ext cx="7303969" cy="6858000"/>
          </a:xfrm>
          <a:prstGeom prst="parallelogram">
            <a:avLst>
              <a:gd name="adj" fmla="val 2614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arallelogram 8"/>
          <p:cNvSpPr/>
          <p:nvPr/>
        </p:nvSpPr>
        <p:spPr>
          <a:xfrm>
            <a:off x="-1828800" y="0"/>
            <a:ext cx="7178841" cy="6858000"/>
          </a:xfrm>
          <a:prstGeom prst="parallelogram">
            <a:avLst>
              <a:gd name="adj" fmla="val 261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arallelogram 7"/>
          <p:cNvSpPr/>
          <p:nvPr/>
        </p:nvSpPr>
        <p:spPr>
          <a:xfrm>
            <a:off x="-1828800" y="0"/>
            <a:ext cx="6890083" cy="6858000"/>
          </a:xfrm>
          <a:prstGeom prst="parallelogram">
            <a:avLst>
              <a:gd name="adj" fmla="val 2614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0" y="0"/>
            <a:ext cx="12700" cy="6858000"/>
          </a:xfrm>
          <a:prstGeom prst="line">
            <a:avLst/>
          </a:prstGeom>
          <a:ln w="254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flipH="1">
            <a:off x="498781" y="3210223"/>
            <a:ext cx="3380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ko-KR" altLang="en-US" sz="4800" b="1" spc="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일정계획</a:t>
            </a:r>
            <a:endParaRPr lang="ko-KR" altLang="en-US" sz="4800" b="1" spc="3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10639" y="2759586"/>
            <a:ext cx="2543661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5924" y="1990145"/>
            <a:ext cx="2749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Chapter</a:t>
            </a:r>
            <a:r>
              <a:rPr lang="en-US" altLang="ko-KR" sz="3600" dirty="0" smtClean="0">
                <a:solidFill>
                  <a:schemeClr val="accent6">
                    <a:lumMod val="75000"/>
                  </a:schemeClr>
                </a:solidFill>
              </a:rPr>
              <a:t> 5</a:t>
            </a:r>
            <a:endParaRPr lang="ko-KR" alt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41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961" y="168090"/>
            <a:ext cx="4187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600" dirty="0" smtClean="0">
                <a:solidFill>
                  <a:schemeClr val="accent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5. </a:t>
            </a:r>
            <a:r>
              <a:rPr lang="ko-KR" altLang="en-US" sz="5400" b="1" spc="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일정계획</a:t>
            </a:r>
            <a:endParaRPr lang="ko-KR" altLang="en-US" sz="8000" b="1" spc="600" dirty="0">
              <a:solidFill>
                <a:schemeClr val="accent6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-681487" y="5956374"/>
            <a:ext cx="7487728" cy="901626"/>
          </a:xfrm>
          <a:prstGeom prst="parallelogram">
            <a:avLst>
              <a:gd name="adj" fmla="val 6038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/>
          <p:cNvSpPr/>
          <p:nvPr/>
        </p:nvSpPr>
        <p:spPr>
          <a:xfrm>
            <a:off x="6324157" y="5956374"/>
            <a:ext cx="7487728" cy="901626"/>
          </a:xfrm>
          <a:prstGeom prst="parallelogram">
            <a:avLst>
              <a:gd name="adj" fmla="val 6038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28954" y="1117600"/>
            <a:ext cx="8722946" cy="781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0" y="5938790"/>
            <a:ext cx="12192000" cy="17584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0" y="0"/>
            <a:ext cx="12700" cy="6858000"/>
          </a:xfrm>
          <a:prstGeom prst="line">
            <a:avLst/>
          </a:prstGeom>
          <a:ln w="254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038720"/>
              </p:ext>
            </p:extLst>
          </p:nvPr>
        </p:nvGraphicFramePr>
        <p:xfrm>
          <a:off x="694187" y="1699100"/>
          <a:ext cx="9460118" cy="36147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60118">
                  <a:extLst>
                    <a:ext uri="{9D8B030D-6E8A-4147-A177-3AD203B41FA5}">
                      <a16:colId xmlns:a16="http://schemas.microsoft.com/office/drawing/2014/main" val="282663219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2173100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58871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7272428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11920571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4462620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71993187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621607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008129389"/>
                    </a:ext>
                  </a:extLst>
                </a:gridCol>
              </a:tblGrid>
              <a:tr h="53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1175249"/>
                  </a:ext>
                </a:extLst>
              </a:tr>
              <a:tr h="680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기초자료수집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7655225"/>
                  </a:ext>
                </a:extLst>
              </a:tr>
              <a:tr h="5300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카카오톡 챗봇개설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5282289"/>
                  </a:ext>
                </a:extLst>
              </a:tr>
              <a:tr h="6720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센서회로 구성 및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테스트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292589"/>
                  </a:ext>
                </a:extLst>
              </a:tr>
              <a:tr h="6720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센서값과 챗봇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데이터 교환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7843925"/>
                  </a:ext>
                </a:extLst>
              </a:tr>
              <a:tr h="53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테스트 및 수정보안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0647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062376" y="2285918"/>
            <a:ext cx="2510288" cy="4615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4195810" y="2918694"/>
            <a:ext cx="993919" cy="4615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4910032" y="3554946"/>
            <a:ext cx="1542525" cy="4615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6618063" y="4230749"/>
            <a:ext cx="1542525" cy="4615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8456484" y="4891509"/>
            <a:ext cx="1542525" cy="3407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20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961" y="168090"/>
            <a:ext cx="36391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600" dirty="0" smtClean="0">
                <a:solidFill>
                  <a:schemeClr val="accent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 </a:t>
            </a:r>
            <a:r>
              <a:rPr lang="en-US" altLang="ko-KR" sz="5400" b="1" spc="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INDEX</a:t>
            </a:r>
            <a:endParaRPr lang="ko-KR" altLang="en-US" sz="8000" b="1" spc="600" dirty="0">
              <a:solidFill>
                <a:schemeClr val="accent6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-681487" y="5956374"/>
            <a:ext cx="7487728" cy="901626"/>
          </a:xfrm>
          <a:prstGeom prst="parallelogram">
            <a:avLst>
              <a:gd name="adj" fmla="val 6038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/>
          <p:cNvSpPr/>
          <p:nvPr/>
        </p:nvSpPr>
        <p:spPr>
          <a:xfrm>
            <a:off x="6324157" y="5956374"/>
            <a:ext cx="7487728" cy="901626"/>
          </a:xfrm>
          <a:prstGeom prst="parallelogram">
            <a:avLst>
              <a:gd name="adj" fmla="val 6038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28954" y="1117600"/>
            <a:ext cx="8722946" cy="781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0" y="5938790"/>
            <a:ext cx="12192000" cy="17584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0" y="0"/>
            <a:ext cx="12700" cy="6858000"/>
          </a:xfrm>
          <a:prstGeom prst="line">
            <a:avLst/>
          </a:prstGeom>
          <a:ln w="254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44156" y="1652039"/>
            <a:ext cx="73029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spcAft>
                <a:spcPts val="1200"/>
              </a:spcAft>
              <a:buClr>
                <a:schemeClr val="accent2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ko-KR" altLang="en-US" sz="4000" b="1" spc="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개발필요성</a:t>
            </a:r>
            <a:endParaRPr lang="en-US" altLang="ko-KR" sz="4000" b="1" spc="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indent="-742950">
              <a:spcAft>
                <a:spcPts val="1200"/>
              </a:spcAft>
              <a:buClr>
                <a:schemeClr val="accent2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ko-KR" altLang="en-US" sz="4000" b="1" spc="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구성도</a:t>
            </a:r>
            <a:endParaRPr lang="en-US" altLang="ko-KR" sz="4000" b="1" spc="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indent="-742950">
              <a:spcAft>
                <a:spcPts val="1200"/>
              </a:spcAft>
              <a:buClr>
                <a:schemeClr val="accent2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ko-KR" altLang="en-US" sz="4000" b="1" spc="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세부개발내용</a:t>
            </a:r>
            <a:endParaRPr lang="en-US" altLang="ko-KR" sz="4000" b="1" spc="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indent="-742950">
              <a:spcAft>
                <a:spcPts val="1200"/>
              </a:spcAft>
              <a:buClr>
                <a:schemeClr val="accent2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ko-KR" altLang="en-US" sz="4000" b="1" spc="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개발환경</a:t>
            </a:r>
            <a:endParaRPr lang="en-US" altLang="ko-KR" sz="4000" b="1" spc="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indent="-742950">
              <a:spcAft>
                <a:spcPts val="1200"/>
              </a:spcAft>
              <a:buClr>
                <a:schemeClr val="accent2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ko-KR" altLang="en-US" sz="4000" b="1" spc="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일정계획</a:t>
            </a:r>
            <a:endParaRPr lang="en-US" altLang="ko-KR" sz="4000" b="1" spc="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27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24" y="0"/>
            <a:ext cx="11161676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71511" y="0"/>
            <a:ext cx="8720489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33000"/>
                </a:schemeClr>
              </a:gs>
              <a:gs pos="87000">
                <a:schemeClr val="accent6">
                  <a:lumMod val="60000"/>
                  <a:lumOff val="40000"/>
                  <a:alpha val="41000"/>
                </a:schemeClr>
              </a:gs>
              <a:gs pos="25000">
                <a:schemeClr val="accent6">
                  <a:lumMod val="20000"/>
                  <a:lumOff val="80000"/>
                  <a:alpha val="26000"/>
                </a:schemeClr>
              </a:gs>
              <a:gs pos="100000">
                <a:schemeClr val="accent6">
                  <a:lumMod val="60000"/>
                  <a:lumOff val="40000"/>
                  <a:alpha val="39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Parallelogram 9"/>
          <p:cNvSpPr/>
          <p:nvPr/>
        </p:nvSpPr>
        <p:spPr>
          <a:xfrm>
            <a:off x="-1828800" y="0"/>
            <a:ext cx="7303969" cy="6858000"/>
          </a:xfrm>
          <a:prstGeom prst="parallelogram">
            <a:avLst>
              <a:gd name="adj" fmla="val 2614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arallelogram 8"/>
          <p:cNvSpPr/>
          <p:nvPr/>
        </p:nvSpPr>
        <p:spPr>
          <a:xfrm>
            <a:off x="-1828800" y="0"/>
            <a:ext cx="7178841" cy="6858000"/>
          </a:xfrm>
          <a:prstGeom prst="parallelogram">
            <a:avLst>
              <a:gd name="adj" fmla="val 261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arallelogram 7"/>
          <p:cNvSpPr/>
          <p:nvPr/>
        </p:nvSpPr>
        <p:spPr>
          <a:xfrm>
            <a:off x="-1828800" y="0"/>
            <a:ext cx="6890083" cy="6858000"/>
          </a:xfrm>
          <a:prstGeom prst="parallelogram">
            <a:avLst>
              <a:gd name="adj" fmla="val 2614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0" y="0"/>
            <a:ext cx="12700" cy="6858000"/>
          </a:xfrm>
          <a:prstGeom prst="line">
            <a:avLst/>
          </a:prstGeom>
          <a:ln w="254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flipH="1">
            <a:off x="498781" y="3210223"/>
            <a:ext cx="3380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ko-KR" altLang="en-US" sz="4800" b="1" spc="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개발필요성</a:t>
            </a:r>
            <a:endParaRPr lang="ko-KR" altLang="en-US" sz="4800" b="1" spc="3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10639" y="2759586"/>
            <a:ext cx="2543661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5924" y="1990145"/>
            <a:ext cx="2749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Chapter</a:t>
            </a:r>
            <a:r>
              <a:rPr lang="en-US" altLang="ko-KR" sz="3600" dirty="0" smtClean="0">
                <a:solidFill>
                  <a:schemeClr val="accent6">
                    <a:lumMod val="75000"/>
                  </a:schemeClr>
                </a:solidFill>
              </a:rPr>
              <a:t> 1</a:t>
            </a:r>
            <a:endParaRPr lang="ko-KR" alt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63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961" y="168090"/>
            <a:ext cx="4705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accent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5400" b="1" spc="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개발필요성</a:t>
            </a:r>
            <a:endParaRPr lang="ko-KR" altLang="en-US" sz="8000" b="1" spc="600" dirty="0">
              <a:solidFill>
                <a:schemeClr val="accent6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-681487" y="5956374"/>
            <a:ext cx="7487728" cy="901626"/>
          </a:xfrm>
          <a:prstGeom prst="parallelogram">
            <a:avLst>
              <a:gd name="adj" fmla="val 6038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/>
          <p:cNvSpPr/>
          <p:nvPr/>
        </p:nvSpPr>
        <p:spPr>
          <a:xfrm>
            <a:off x="6324157" y="5956374"/>
            <a:ext cx="7487728" cy="901626"/>
          </a:xfrm>
          <a:prstGeom prst="parallelogram">
            <a:avLst>
              <a:gd name="adj" fmla="val 6038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28954" y="1117600"/>
            <a:ext cx="8722946" cy="781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0" y="5938790"/>
            <a:ext cx="12192000" cy="17584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0" y="0"/>
            <a:ext cx="12700" cy="6858000"/>
          </a:xfrm>
          <a:prstGeom prst="line">
            <a:avLst/>
          </a:prstGeom>
          <a:ln w="254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7405" y="1928621"/>
            <a:ext cx="43020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 가구 증가</a:t>
            </a:r>
            <a:endParaRPr lang="en-US" altLang="ko-KR" sz="28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대기오염 증가</a:t>
            </a:r>
            <a:endParaRPr lang="en-US" altLang="ko-KR" sz="28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실내인테리어</a:t>
            </a:r>
            <a:endParaRPr lang="en-US" altLang="ko-KR" sz="28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생활 스트레스 증가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798209" y="1832870"/>
            <a:ext cx="7497978" cy="4092153"/>
            <a:chOff x="4798209" y="1832870"/>
            <a:chExt cx="7497978" cy="4092153"/>
          </a:xfrm>
        </p:grpSpPr>
        <p:sp>
          <p:nvSpPr>
            <p:cNvPr id="3" name="Right Arrow 2"/>
            <p:cNvSpPr/>
            <p:nvPr/>
          </p:nvSpPr>
          <p:spPr>
            <a:xfrm>
              <a:off x="4798209" y="2989053"/>
              <a:ext cx="2668608" cy="879894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52" t="24279" r="32567" b="22596"/>
            <a:stretch/>
          </p:blipFill>
          <p:spPr>
            <a:xfrm>
              <a:off x="8385758" y="2532298"/>
              <a:ext cx="2234029" cy="339272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571004" y="1832870"/>
              <a:ext cx="4725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반려식물 수요 증가</a:t>
              </a:r>
              <a:endPara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407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961" y="168090"/>
            <a:ext cx="4705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accent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5400" b="1" spc="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개발필요성</a:t>
            </a:r>
            <a:endParaRPr lang="ko-KR" altLang="en-US" sz="8000" b="1" spc="600" dirty="0">
              <a:solidFill>
                <a:schemeClr val="accent6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-681487" y="5956374"/>
            <a:ext cx="7487728" cy="901626"/>
          </a:xfrm>
          <a:prstGeom prst="parallelogram">
            <a:avLst>
              <a:gd name="adj" fmla="val 6038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/>
          <p:cNvSpPr/>
          <p:nvPr/>
        </p:nvSpPr>
        <p:spPr>
          <a:xfrm>
            <a:off x="6324157" y="5956374"/>
            <a:ext cx="7487728" cy="901626"/>
          </a:xfrm>
          <a:prstGeom prst="parallelogram">
            <a:avLst>
              <a:gd name="adj" fmla="val 6038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28954" y="1117600"/>
            <a:ext cx="8722946" cy="781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0" y="5938790"/>
            <a:ext cx="12192000" cy="17584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0" y="0"/>
            <a:ext cx="12700" cy="6858000"/>
          </a:xfrm>
          <a:prstGeom prst="line">
            <a:avLst/>
          </a:prstGeom>
          <a:ln w="254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52" t="24279" r="32567" b="22596"/>
          <a:stretch/>
        </p:blipFill>
        <p:spPr>
          <a:xfrm>
            <a:off x="8385758" y="1732637"/>
            <a:ext cx="2234029" cy="339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68" y="1912853"/>
            <a:ext cx="3238500" cy="32385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646197" y="2201615"/>
            <a:ext cx="4972632" cy="1227385"/>
            <a:chOff x="3646197" y="2201615"/>
            <a:chExt cx="4972632" cy="1227385"/>
          </a:xfrm>
        </p:grpSpPr>
        <p:sp>
          <p:nvSpPr>
            <p:cNvPr id="3" name="Right Arrow 2"/>
            <p:cNvSpPr/>
            <p:nvPr/>
          </p:nvSpPr>
          <p:spPr>
            <a:xfrm>
              <a:off x="4449316" y="2989052"/>
              <a:ext cx="3293368" cy="439948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46197" y="2201615"/>
              <a:ext cx="49726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일방적인 커뮤니케이</a:t>
              </a:r>
              <a:r>
                <a:rPr lang="ko-KR" altLang="en-US" sz="36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션</a:t>
              </a:r>
              <a:endPara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390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961" y="168090"/>
            <a:ext cx="4705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accent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5400" b="1" spc="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개발필요성</a:t>
            </a:r>
            <a:endParaRPr lang="ko-KR" altLang="en-US" sz="8000" b="1" spc="600" dirty="0">
              <a:solidFill>
                <a:schemeClr val="accent6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-681487" y="5956374"/>
            <a:ext cx="7487728" cy="901626"/>
          </a:xfrm>
          <a:prstGeom prst="parallelogram">
            <a:avLst>
              <a:gd name="adj" fmla="val 6038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/>
          <p:cNvSpPr/>
          <p:nvPr/>
        </p:nvSpPr>
        <p:spPr>
          <a:xfrm>
            <a:off x="6324157" y="5956374"/>
            <a:ext cx="7487728" cy="901626"/>
          </a:xfrm>
          <a:prstGeom prst="parallelogram">
            <a:avLst>
              <a:gd name="adj" fmla="val 6038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28954" y="1117600"/>
            <a:ext cx="8722946" cy="781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0" y="5938790"/>
            <a:ext cx="12192000" cy="17584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0" y="0"/>
            <a:ext cx="12700" cy="6858000"/>
          </a:xfrm>
          <a:prstGeom prst="line">
            <a:avLst/>
          </a:prstGeom>
          <a:ln w="254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4449316" y="2989052"/>
            <a:ext cx="3293368" cy="43994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52" t="24279" r="32567" b="22596"/>
          <a:stretch/>
        </p:blipFill>
        <p:spPr>
          <a:xfrm>
            <a:off x="8385758" y="1732637"/>
            <a:ext cx="2234029" cy="339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68" y="1912853"/>
            <a:ext cx="3238500" cy="32385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46197" y="2201615"/>
            <a:ext cx="497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쌍방향 커뮤니케이션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Right Arrow 14"/>
          <p:cNvSpPr/>
          <p:nvPr/>
        </p:nvSpPr>
        <p:spPr>
          <a:xfrm rot="10800000">
            <a:off x="4449316" y="3446584"/>
            <a:ext cx="3293368" cy="43994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98923" y="4101186"/>
            <a:ext cx="4394152" cy="954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키우는 재미와 보람을 느낄 수 있다</a:t>
            </a:r>
            <a:endParaRPr lang="en-US" altLang="ko-KR" sz="2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식물을 보다 건강하게 키울수 있다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18497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24" y="0"/>
            <a:ext cx="11161676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71511" y="0"/>
            <a:ext cx="8720489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33000"/>
                </a:schemeClr>
              </a:gs>
              <a:gs pos="87000">
                <a:schemeClr val="accent6">
                  <a:lumMod val="60000"/>
                  <a:lumOff val="40000"/>
                  <a:alpha val="41000"/>
                </a:schemeClr>
              </a:gs>
              <a:gs pos="25000">
                <a:schemeClr val="accent6">
                  <a:lumMod val="20000"/>
                  <a:lumOff val="80000"/>
                  <a:alpha val="26000"/>
                </a:schemeClr>
              </a:gs>
              <a:gs pos="100000">
                <a:schemeClr val="accent6">
                  <a:lumMod val="60000"/>
                  <a:lumOff val="40000"/>
                  <a:alpha val="39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Parallelogram 9"/>
          <p:cNvSpPr/>
          <p:nvPr/>
        </p:nvSpPr>
        <p:spPr>
          <a:xfrm>
            <a:off x="-1828800" y="0"/>
            <a:ext cx="7303969" cy="6858000"/>
          </a:xfrm>
          <a:prstGeom prst="parallelogram">
            <a:avLst>
              <a:gd name="adj" fmla="val 2614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arallelogram 8"/>
          <p:cNvSpPr/>
          <p:nvPr/>
        </p:nvSpPr>
        <p:spPr>
          <a:xfrm>
            <a:off x="-1828800" y="0"/>
            <a:ext cx="7178841" cy="6858000"/>
          </a:xfrm>
          <a:prstGeom prst="parallelogram">
            <a:avLst>
              <a:gd name="adj" fmla="val 261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arallelogram 7"/>
          <p:cNvSpPr/>
          <p:nvPr/>
        </p:nvSpPr>
        <p:spPr>
          <a:xfrm>
            <a:off x="-1828800" y="0"/>
            <a:ext cx="6890083" cy="6858000"/>
          </a:xfrm>
          <a:prstGeom prst="parallelogram">
            <a:avLst>
              <a:gd name="adj" fmla="val 2614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0" y="0"/>
            <a:ext cx="12700" cy="6858000"/>
          </a:xfrm>
          <a:prstGeom prst="line">
            <a:avLst/>
          </a:prstGeom>
          <a:ln w="254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flipH="1">
            <a:off x="498781" y="3210223"/>
            <a:ext cx="33808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spc="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</a:t>
            </a:r>
            <a:endParaRPr lang="en-US" altLang="ko-KR" sz="4800" b="1" spc="3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4800" b="1" spc="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구성도</a:t>
            </a:r>
            <a:endParaRPr lang="ko-KR" altLang="en-US" sz="4800" b="1" spc="3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10639" y="2759586"/>
            <a:ext cx="2543661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5924" y="1990145"/>
            <a:ext cx="2749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Chapter</a:t>
            </a:r>
            <a:r>
              <a:rPr lang="en-US" altLang="ko-KR" sz="3600" dirty="0" smtClean="0">
                <a:solidFill>
                  <a:schemeClr val="accent6">
                    <a:lumMod val="75000"/>
                  </a:schemeClr>
                </a:solidFill>
              </a:rPr>
              <a:t> 2</a:t>
            </a:r>
            <a:endParaRPr lang="ko-KR" alt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40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961" y="168090"/>
            <a:ext cx="6718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600" dirty="0" smtClean="0">
                <a:solidFill>
                  <a:schemeClr val="accent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5400" b="1" spc="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구성도</a:t>
            </a:r>
            <a:endParaRPr lang="ko-KR" altLang="en-US" sz="8000" b="1" spc="600" dirty="0">
              <a:solidFill>
                <a:schemeClr val="accent6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-681487" y="5956374"/>
            <a:ext cx="7487728" cy="901626"/>
          </a:xfrm>
          <a:prstGeom prst="parallelogram">
            <a:avLst>
              <a:gd name="adj" fmla="val 6038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/>
          <p:cNvSpPr/>
          <p:nvPr/>
        </p:nvSpPr>
        <p:spPr>
          <a:xfrm>
            <a:off x="6324157" y="5956374"/>
            <a:ext cx="7487728" cy="901626"/>
          </a:xfrm>
          <a:prstGeom prst="parallelogram">
            <a:avLst>
              <a:gd name="adj" fmla="val 6038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28954" y="1117600"/>
            <a:ext cx="8722946" cy="781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0" y="5938790"/>
            <a:ext cx="12192000" cy="17584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0" y="0"/>
            <a:ext cx="12700" cy="6858000"/>
          </a:xfrm>
          <a:prstGeom prst="line">
            <a:avLst/>
          </a:prstGeom>
          <a:ln w="254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943386" y="2073894"/>
            <a:ext cx="10469198" cy="3286435"/>
            <a:chOff x="943386" y="2073894"/>
            <a:chExt cx="10469198" cy="328643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8021" y="2073894"/>
              <a:ext cx="1344563" cy="2386759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4662" y="2489031"/>
              <a:ext cx="1791579" cy="185754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52" t="24279" r="32567" b="22596"/>
            <a:stretch/>
          </p:blipFill>
          <p:spPr>
            <a:xfrm>
              <a:off x="943386" y="2422525"/>
              <a:ext cx="1325480" cy="2012950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>
              <a:stCxn id="3" idx="3"/>
              <a:endCxn id="2" idx="1"/>
            </p:cNvCxnSpPr>
            <p:nvPr/>
          </p:nvCxnSpPr>
          <p:spPr>
            <a:xfrm flipV="1">
              <a:off x="2268866" y="3417803"/>
              <a:ext cx="2745796" cy="11197"/>
            </a:xfrm>
            <a:prstGeom prst="straightConnector1">
              <a:avLst/>
            </a:prstGeom>
            <a:ln w="1428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028083" y="4713998"/>
              <a:ext cx="1156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spc="3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식물</a:t>
              </a:r>
              <a:endParaRPr lang="ko-KR" altLang="en-US" sz="3600" b="1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68021" y="4713998"/>
              <a:ext cx="1156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spc="3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챗봇</a:t>
              </a:r>
              <a:endParaRPr lang="ko-KR" altLang="en-US" sz="3600" b="1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22608" y="2805609"/>
              <a:ext cx="18678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3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상태값전달</a:t>
              </a:r>
              <a:endParaRPr lang="ko-KR" altLang="en-US" sz="2400" b="1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7105089" y="3444407"/>
              <a:ext cx="2745796" cy="11197"/>
            </a:xfrm>
            <a:prstGeom prst="straightConnector1">
              <a:avLst/>
            </a:prstGeom>
            <a:ln w="1428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10800000" flipV="1">
              <a:off x="6844739" y="3423401"/>
              <a:ext cx="2745796" cy="11197"/>
            </a:xfrm>
            <a:prstGeom prst="straightConnector1">
              <a:avLst/>
            </a:prstGeom>
            <a:ln w="1428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330476" y="2474225"/>
              <a:ext cx="220445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spc="3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대화형</a:t>
              </a:r>
              <a:endParaRPr lang="en-US" altLang="ko-KR" sz="2400" b="1" spc="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2400" b="1" spc="3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커뮤니케이션</a:t>
              </a:r>
              <a:endParaRPr lang="ko-KR" altLang="en-US" sz="2400" b="1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22608" y="3595611"/>
              <a:ext cx="186781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spc="300" dirty="0" smtClean="0">
                  <a:solidFill>
                    <a:schemeClr val="accent6">
                      <a:lumMod val="7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온습도센서</a:t>
              </a:r>
              <a:endParaRPr lang="en-US" altLang="ko-KR" sz="2400" b="1" spc="300" dirty="0" smtClean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2400" b="1" spc="300" dirty="0" smtClean="0">
                  <a:solidFill>
                    <a:schemeClr val="accent6">
                      <a:lumMod val="7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풍향센서</a:t>
              </a:r>
              <a:endParaRPr lang="en-US" altLang="ko-KR" sz="2400" b="1" spc="300" dirty="0" smtClean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en-US" altLang="ko-KR" sz="2400" b="1" spc="300" dirty="0" smtClean="0">
                  <a:solidFill>
                    <a:schemeClr val="accent6">
                      <a:lumMod val="7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UV</a:t>
              </a:r>
              <a:r>
                <a:rPr lang="ko-KR" altLang="en-US" sz="2400" b="1" spc="300" dirty="0" smtClean="0">
                  <a:solidFill>
                    <a:schemeClr val="accent6">
                      <a:lumMod val="7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센서</a:t>
              </a:r>
              <a:endParaRPr lang="ko-KR" altLang="en-US" sz="2400" b="1" spc="300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83727" y="3647769"/>
              <a:ext cx="2204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spc="300" dirty="0" smtClean="0">
                  <a:solidFill>
                    <a:schemeClr val="accent6">
                      <a:lumMod val="7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카카오톡챗봇</a:t>
              </a:r>
              <a:endParaRPr lang="ko-KR" altLang="en-US" sz="2400" b="1" spc="300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801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24" y="0"/>
            <a:ext cx="11161676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71511" y="0"/>
            <a:ext cx="8720489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33000"/>
                </a:schemeClr>
              </a:gs>
              <a:gs pos="87000">
                <a:schemeClr val="accent6">
                  <a:lumMod val="60000"/>
                  <a:lumOff val="40000"/>
                  <a:alpha val="41000"/>
                </a:schemeClr>
              </a:gs>
              <a:gs pos="25000">
                <a:schemeClr val="accent6">
                  <a:lumMod val="20000"/>
                  <a:lumOff val="80000"/>
                  <a:alpha val="26000"/>
                </a:schemeClr>
              </a:gs>
              <a:gs pos="100000">
                <a:schemeClr val="accent6">
                  <a:lumMod val="60000"/>
                  <a:lumOff val="40000"/>
                  <a:alpha val="39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Parallelogram 9"/>
          <p:cNvSpPr/>
          <p:nvPr/>
        </p:nvSpPr>
        <p:spPr>
          <a:xfrm>
            <a:off x="-1828800" y="0"/>
            <a:ext cx="7303969" cy="6858000"/>
          </a:xfrm>
          <a:prstGeom prst="parallelogram">
            <a:avLst>
              <a:gd name="adj" fmla="val 2614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arallelogram 8"/>
          <p:cNvSpPr/>
          <p:nvPr/>
        </p:nvSpPr>
        <p:spPr>
          <a:xfrm>
            <a:off x="-1828800" y="0"/>
            <a:ext cx="7178841" cy="6858000"/>
          </a:xfrm>
          <a:prstGeom prst="parallelogram">
            <a:avLst>
              <a:gd name="adj" fmla="val 261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arallelogram 7"/>
          <p:cNvSpPr/>
          <p:nvPr/>
        </p:nvSpPr>
        <p:spPr>
          <a:xfrm>
            <a:off x="-1828800" y="0"/>
            <a:ext cx="6890083" cy="6858000"/>
          </a:xfrm>
          <a:prstGeom prst="parallelogram">
            <a:avLst>
              <a:gd name="adj" fmla="val 2614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0" y="0"/>
            <a:ext cx="12700" cy="6858000"/>
          </a:xfrm>
          <a:prstGeom prst="line">
            <a:avLst/>
          </a:prstGeom>
          <a:ln w="254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flipH="1">
            <a:off x="110639" y="3113528"/>
            <a:ext cx="4047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ko-KR" altLang="en-US" sz="4800" b="1" spc="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세부개발내용</a:t>
            </a:r>
            <a:endParaRPr lang="ko-KR" altLang="en-US" sz="4800" b="1" spc="3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10639" y="2759586"/>
            <a:ext cx="2543661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5924" y="1990145"/>
            <a:ext cx="2749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Chapter</a:t>
            </a:r>
            <a:r>
              <a:rPr lang="en-US" altLang="ko-KR" sz="3600" dirty="0" smtClean="0">
                <a:solidFill>
                  <a:schemeClr val="accent6">
                    <a:lumMod val="75000"/>
                  </a:schemeClr>
                </a:solidFill>
              </a:rPr>
              <a:t> 3</a:t>
            </a:r>
            <a:endParaRPr lang="ko-KR" alt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50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159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맑은 고딕</vt:lpstr>
      <vt:lpstr>양재백두체B</vt:lpstr>
      <vt:lpstr>함초롬돋움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안 원석</dc:creator>
  <cp:lastModifiedBy>Windows 사용자</cp:lastModifiedBy>
  <cp:revision>20</cp:revision>
  <dcterms:created xsi:type="dcterms:W3CDTF">2018-10-08T06:27:53Z</dcterms:created>
  <dcterms:modified xsi:type="dcterms:W3CDTF">2018-10-14T16:22:43Z</dcterms:modified>
</cp:coreProperties>
</file>