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306" r:id="rId3"/>
    <p:sldId id="30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311" r:id="rId20"/>
    <p:sldId id="312" r:id="rId21"/>
    <p:sldId id="274" r:id="rId22"/>
    <p:sldId id="275" r:id="rId23"/>
    <p:sldId id="309" r:id="rId24"/>
    <p:sldId id="310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B0D82-4F12-4398-8FA2-6F670297E684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81B9F-4604-4912-9AA3-23F99B84DC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80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6a39a364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c56a39a36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4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1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1551-0394-4E45-8689-2FEE923BAE5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ema@um.edu.my" TargetMode="External"/><Relationship Id="rId4" Type="http://schemas.openxmlformats.org/officeDocument/2006/relationships/hyperlink" Target="mailto:sawsn@um.edu.m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sas.com/doc/en/emref/15.2/bookinfo.htm" TargetMode="External"/><Relationship Id="rId2" Type="http://schemas.openxmlformats.org/officeDocument/2006/relationships/hyperlink" Target="https://www.youtube.com/watch?v=IVHdZwf1nlw&amp;list=PL2drDZxALauC4u_Hvb-pk3OdWMiXS_Mb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331"/>
            <a:ext cx="12192003" cy="43907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1314824" y="408252"/>
            <a:ext cx="10054000" cy="2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3600"/>
            </a:pPr>
            <a:r>
              <a:rPr lang="en" sz="4800" b="1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WQD 7003 </a:t>
            </a:r>
            <a:br>
              <a:rPr lang="en" sz="4800" b="1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" sz="4800" b="1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Data Analytics</a:t>
            </a:r>
            <a:endParaRPr sz="1467" b="1" dirty="0">
              <a:latin typeface="+mj-lt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350683" y="4568819"/>
            <a:ext cx="100060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Saw Shier Nee, Hema Subramaniam &amp;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Aznul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Qalid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Md Sabri</a:t>
            </a:r>
            <a:endParaRPr lang="en-US" sz="4267" dirty="0"/>
          </a:p>
          <a:p>
            <a:pPr>
              <a:spcBef>
                <a:spcPts val="1067"/>
              </a:spcBef>
            </a:pP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sawsn@um.edu.my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 ,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hema@um.edu.my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, aznulqalid@um.edu.my</a:t>
            </a:r>
            <a:endParaRPr lang="en-US" sz="4267" dirty="0"/>
          </a:p>
          <a:p>
            <a:pPr>
              <a:spcBef>
                <a:spcPts val="1067"/>
              </a:spcBef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Dept. of AI, Fac. of Computer Science and IT, University of Malaya</a:t>
            </a:r>
            <a:endParaRPr lang="en-US" sz="4267" dirty="0"/>
          </a:p>
          <a:p>
            <a:pPr>
              <a:spcBef>
                <a:spcPts val="1067"/>
              </a:spcBef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Dept. of SE, Fac. of Computer Science and IT,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Universiti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Malaya</a:t>
            </a:r>
            <a:endParaRPr lang="en-US" sz="4267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1B593-5395-5ED6-06AD-CB594B629A11}"/>
              </a:ext>
            </a:extLst>
          </p:cNvPr>
          <p:cNvSpPr txBox="1"/>
          <p:nvPr/>
        </p:nvSpPr>
        <p:spPr>
          <a:xfrm>
            <a:off x="1350681" y="3407418"/>
            <a:ext cx="10271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CHAPTER 7 – MACHINE LEARNING</a:t>
            </a:r>
            <a:endParaRPr lang="en-SG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04" y="1775374"/>
            <a:ext cx="7727795" cy="48818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59" y="434897"/>
            <a:ext cx="10515600" cy="5719763"/>
          </a:xfrm>
        </p:spPr>
        <p:txBody>
          <a:bodyPr/>
          <a:lstStyle/>
          <a:p>
            <a:r>
              <a:rPr lang="en-US" dirty="0"/>
              <a:t>Right click on </a:t>
            </a:r>
            <a:r>
              <a:rPr lang="en-US" i="1" dirty="0"/>
              <a:t>File Import </a:t>
            </a:r>
            <a:r>
              <a:rPr lang="en-US" dirty="0"/>
              <a:t>&gt; </a:t>
            </a:r>
            <a:r>
              <a:rPr lang="en-US" i="1" dirty="0"/>
              <a:t>Edit Variable </a:t>
            </a:r>
          </a:p>
          <a:p>
            <a:r>
              <a:rPr lang="en-US" dirty="0"/>
              <a:t>We use petal length, petal width, sepal length and sepal width as input to predict the flower class. </a:t>
            </a:r>
          </a:p>
          <a:p>
            <a:r>
              <a:rPr lang="en-US" dirty="0"/>
              <a:t>Drop: </a:t>
            </a:r>
            <a:r>
              <a:rPr lang="en-US" dirty="0" err="1"/>
              <a:t>Species_No</a:t>
            </a:r>
            <a:endParaRPr lang="en-US" dirty="0"/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Petal Length</a:t>
            </a:r>
          </a:p>
          <a:p>
            <a:pPr lvl="1"/>
            <a:r>
              <a:rPr lang="en-US" dirty="0"/>
              <a:t>Petal Width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r>
              <a:rPr lang="en-US" dirty="0"/>
              <a:t>Target:</a:t>
            </a:r>
          </a:p>
          <a:p>
            <a:pPr lvl="1"/>
            <a:r>
              <a:rPr lang="en-US" dirty="0"/>
              <a:t>Species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Click Ok</a:t>
            </a:r>
            <a:endParaRPr lang="en-US" dirty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02966" y="2475571"/>
            <a:ext cx="535259" cy="970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44844" y="2475571"/>
            <a:ext cx="535259" cy="970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10972800" y="5865223"/>
            <a:ext cx="235131" cy="47026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38631" y="3351474"/>
            <a:ext cx="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8225" y="3357530"/>
            <a:ext cx="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10216" y="5680557"/>
            <a:ext cx="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2166"/>
            <a:ext cx="10515600" cy="5574797"/>
          </a:xfrm>
        </p:spPr>
        <p:txBody>
          <a:bodyPr/>
          <a:lstStyle/>
          <a:p>
            <a:r>
              <a:rPr lang="en-US" dirty="0"/>
              <a:t>Drag </a:t>
            </a:r>
            <a:r>
              <a:rPr lang="en-US" i="1" dirty="0"/>
              <a:t>Data Partition </a:t>
            </a:r>
            <a:r>
              <a:rPr lang="en-US" dirty="0"/>
              <a:t>to working space</a:t>
            </a:r>
          </a:p>
          <a:p>
            <a:r>
              <a:rPr lang="en-US" dirty="0"/>
              <a:t>Connect </a:t>
            </a:r>
            <a:r>
              <a:rPr lang="en-US" i="1" dirty="0"/>
              <a:t>File Import </a:t>
            </a:r>
            <a:r>
              <a:rPr lang="en-US" dirty="0"/>
              <a:t>to </a:t>
            </a:r>
            <a:r>
              <a:rPr lang="en-US" i="1" dirty="0"/>
              <a:t>Data Partition </a:t>
            </a:r>
            <a:r>
              <a:rPr lang="en-US" dirty="0"/>
              <a:t>in the working space. You should see a arrow connecting between two cells. 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59284" y="2152185"/>
            <a:ext cx="8233271" cy="4564914"/>
            <a:chOff x="3100039" y="1680125"/>
            <a:chExt cx="8903667" cy="49366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0039" y="1680125"/>
              <a:ext cx="8903667" cy="4936613"/>
            </a:xfrm>
            <a:prstGeom prst="rect">
              <a:avLst/>
            </a:prstGeom>
          </p:spPr>
        </p:pic>
        <p:sp>
          <p:nvSpPr>
            <p:cNvPr id="5" name="Down Arrow 4"/>
            <p:cNvSpPr/>
            <p:nvPr/>
          </p:nvSpPr>
          <p:spPr>
            <a:xfrm flipV="1">
              <a:off x="5414729" y="2452323"/>
              <a:ext cx="457200" cy="59101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11314" y="3204898"/>
            <a:ext cx="6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4859" y="3818852"/>
            <a:ext cx="6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8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3" y="1642988"/>
            <a:ext cx="9509761" cy="497164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8712" y="223430"/>
            <a:ext cx="11039708" cy="2385548"/>
          </a:xfrm>
        </p:spPr>
        <p:txBody>
          <a:bodyPr/>
          <a:lstStyle/>
          <a:p>
            <a:r>
              <a:rPr lang="en-US" dirty="0"/>
              <a:t>You can change splitting ratio here. We use </a:t>
            </a:r>
            <a:r>
              <a:rPr lang="en-US" dirty="0" smtClean="0"/>
              <a:t>50</a:t>
            </a:r>
            <a:r>
              <a:rPr lang="en-US" dirty="0"/>
              <a:t>% training, </a:t>
            </a:r>
            <a:r>
              <a:rPr lang="en-US" dirty="0" smtClean="0"/>
              <a:t>50</a:t>
            </a:r>
            <a:r>
              <a:rPr lang="en-US" dirty="0"/>
              <a:t>% </a:t>
            </a:r>
            <a:r>
              <a:rPr lang="en-US" dirty="0" smtClean="0"/>
              <a:t>validation. </a:t>
            </a:r>
            <a:endParaRPr lang="en-US" dirty="0"/>
          </a:p>
          <a:p>
            <a:r>
              <a:rPr lang="en-US" dirty="0"/>
              <a:t>Right click on </a:t>
            </a:r>
            <a:r>
              <a:rPr lang="en-US" i="1" dirty="0"/>
              <a:t>Data Partition </a:t>
            </a:r>
            <a:r>
              <a:rPr lang="en-US" dirty="0"/>
              <a:t>&gt; Run &gt; 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352" y="4874238"/>
            <a:ext cx="6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8566" y="3556942"/>
            <a:ext cx="6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444"/>
            <a:ext cx="4458629" cy="28658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view data distribution, right click on </a:t>
            </a:r>
            <a:r>
              <a:rPr lang="en-US" i="1" dirty="0"/>
              <a:t>Data Partition </a:t>
            </a:r>
            <a:r>
              <a:rPr lang="en-US" dirty="0"/>
              <a:t>&gt; </a:t>
            </a:r>
            <a:r>
              <a:rPr lang="en-US" i="1" dirty="0"/>
              <a:t>Results</a:t>
            </a:r>
            <a:endParaRPr lang="en-US" dirty="0"/>
          </a:p>
          <a:p>
            <a:r>
              <a:rPr lang="en-US" dirty="0" smtClean="0"/>
              <a:t>Three </a:t>
            </a:r>
            <a:r>
              <a:rPr lang="en-US" dirty="0"/>
              <a:t>class type:</a:t>
            </a:r>
          </a:p>
          <a:p>
            <a:pPr lvl="1"/>
            <a:r>
              <a:rPr lang="en-US" dirty="0" err="1"/>
              <a:t>Setosa</a:t>
            </a:r>
            <a:r>
              <a:rPr lang="en-US" dirty="0"/>
              <a:t> – 50</a:t>
            </a:r>
          </a:p>
          <a:p>
            <a:pPr lvl="1"/>
            <a:r>
              <a:rPr lang="en-US" dirty="0" err="1"/>
              <a:t>Verginica</a:t>
            </a:r>
            <a:r>
              <a:rPr lang="en-US" dirty="0"/>
              <a:t> – 50</a:t>
            </a:r>
          </a:p>
          <a:p>
            <a:pPr lvl="1"/>
            <a:r>
              <a:rPr lang="en-US" dirty="0"/>
              <a:t>Versicolor – 50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478" y="247650"/>
            <a:ext cx="59721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9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0210" y="189571"/>
            <a:ext cx="11461595" cy="5775519"/>
          </a:xfrm>
        </p:spPr>
        <p:txBody>
          <a:bodyPr/>
          <a:lstStyle/>
          <a:p>
            <a:r>
              <a:rPr lang="en-US" dirty="0"/>
              <a:t>Now, we create Decision Tree. Model &gt; Decision Tree</a:t>
            </a:r>
          </a:p>
          <a:p>
            <a:r>
              <a:rPr lang="en-US" dirty="0"/>
              <a:t>Drag </a:t>
            </a:r>
            <a:r>
              <a:rPr lang="en-US" i="1" dirty="0"/>
              <a:t>Decision Tree </a:t>
            </a:r>
            <a:r>
              <a:rPr lang="en-US" dirty="0"/>
              <a:t>to workspace. </a:t>
            </a:r>
          </a:p>
          <a:p>
            <a:r>
              <a:rPr lang="en-US" dirty="0"/>
              <a:t>Connect </a:t>
            </a:r>
            <a:r>
              <a:rPr lang="en-US" i="1" dirty="0"/>
              <a:t>Data Partition </a:t>
            </a:r>
            <a:r>
              <a:rPr lang="en-US" dirty="0"/>
              <a:t>to </a:t>
            </a:r>
            <a:r>
              <a:rPr lang="en-US" i="1" dirty="0"/>
              <a:t>Decision Tree </a:t>
            </a:r>
            <a:r>
              <a:rPr lang="en-US" dirty="0"/>
              <a:t>in the working space. You should see a arrow connecting between two cells.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52706" y="2118732"/>
            <a:ext cx="8272855" cy="4582338"/>
            <a:chOff x="2001668" y="1813929"/>
            <a:chExt cx="8762744" cy="4853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1668" y="1825433"/>
              <a:ext cx="8762744" cy="4842184"/>
            </a:xfrm>
            <a:prstGeom prst="rect">
              <a:avLst/>
            </a:prstGeom>
          </p:spPr>
        </p:pic>
        <p:sp>
          <p:nvSpPr>
            <p:cNvPr id="6" name="Down Arrow 5"/>
            <p:cNvSpPr/>
            <p:nvPr/>
          </p:nvSpPr>
          <p:spPr>
            <a:xfrm flipV="1">
              <a:off x="5152560" y="2792921"/>
              <a:ext cx="422775" cy="54651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 rot="14638227" flipV="1">
              <a:off x="4602868" y="2035918"/>
              <a:ext cx="422775" cy="54651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98480" y="3136702"/>
              <a:ext cx="657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4986" y="1813929"/>
              <a:ext cx="657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27826" y="3864800"/>
            <a:ext cx="62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6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327"/>
            <a:ext cx="10515600" cy="5931636"/>
          </a:xfrm>
        </p:spPr>
        <p:txBody>
          <a:bodyPr/>
          <a:lstStyle/>
          <a:p>
            <a:r>
              <a:rPr lang="en-US" dirty="0"/>
              <a:t>You can change parameter here such as maximum branch, depth, leaf size. </a:t>
            </a:r>
            <a:r>
              <a:rPr lang="en-US" dirty="0">
                <a:solidFill>
                  <a:srgbClr val="FF0000"/>
                </a:solidFill>
              </a:rPr>
              <a:t>We will use default values. </a:t>
            </a:r>
          </a:p>
          <a:p>
            <a:r>
              <a:rPr lang="en-US" dirty="0"/>
              <a:t>Now, we train the model. Right click on </a:t>
            </a:r>
            <a:r>
              <a:rPr lang="en-US" i="1" dirty="0"/>
              <a:t>Decision Tree</a:t>
            </a:r>
            <a:r>
              <a:rPr lang="en-US" dirty="0"/>
              <a:t>&gt; Run &gt; Yes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71960" y="1903509"/>
            <a:ext cx="8693537" cy="4787222"/>
            <a:chOff x="1279370" y="1553306"/>
            <a:chExt cx="9633260" cy="53046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9370" y="1553306"/>
              <a:ext cx="9633260" cy="5304694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279370" y="4419672"/>
              <a:ext cx="2277869" cy="112248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97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74" y="1467869"/>
            <a:ext cx="8696674" cy="52228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71"/>
            <a:ext cx="10515600" cy="5764368"/>
          </a:xfrm>
        </p:spPr>
        <p:txBody>
          <a:bodyPr/>
          <a:lstStyle/>
          <a:p>
            <a:r>
              <a:rPr lang="en-US" dirty="0"/>
              <a:t>To view results. Right click on </a:t>
            </a:r>
            <a:r>
              <a:rPr lang="en-US" i="1" dirty="0"/>
              <a:t>Decision Tree</a:t>
            </a:r>
            <a:r>
              <a:rPr lang="en-US" dirty="0"/>
              <a:t>&gt; </a:t>
            </a:r>
            <a:r>
              <a:rPr lang="en-US" i="1" dirty="0"/>
              <a:t>Results</a:t>
            </a:r>
          </a:p>
          <a:p>
            <a:r>
              <a:rPr lang="en-US" dirty="0"/>
              <a:t>To view the decision tree rule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57713" y="1873406"/>
            <a:ext cx="3939343" cy="16838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26" y="98271"/>
            <a:ext cx="6419850" cy="65722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7990" y="367194"/>
            <a:ext cx="4976517" cy="9230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view the classification report.</a:t>
            </a:r>
          </a:p>
          <a:p>
            <a:r>
              <a:rPr lang="en-US" dirty="0"/>
              <a:t>Tabulate it to confusion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77982"/>
              </p:ext>
            </p:extLst>
          </p:nvPr>
        </p:nvGraphicFramePr>
        <p:xfrm>
          <a:off x="576456" y="1744918"/>
          <a:ext cx="47680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61">
                  <a:extLst>
                    <a:ext uri="{9D8B030D-6E8A-4147-A177-3AD203B41FA5}">
                      <a16:colId xmlns:a16="http://schemas.microsoft.com/office/drawing/2014/main" val="3453092427"/>
                    </a:ext>
                  </a:extLst>
                </a:gridCol>
                <a:gridCol w="1145737">
                  <a:extLst>
                    <a:ext uri="{9D8B030D-6E8A-4147-A177-3AD203B41FA5}">
                      <a16:colId xmlns:a16="http://schemas.microsoft.com/office/drawing/2014/main" val="3423879843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289555671"/>
                    </a:ext>
                  </a:extLst>
                </a:gridCol>
                <a:gridCol w="1048215">
                  <a:extLst>
                    <a:ext uri="{9D8B030D-6E8A-4147-A177-3AD203B41FA5}">
                      <a16:colId xmlns:a16="http://schemas.microsoft.com/office/drawing/2014/main" val="299684292"/>
                    </a:ext>
                  </a:extLst>
                </a:gridCol>
                <a:gridCol w="1129345">
                  <a:extLst>
                    <a:ext uri="{9D8B030D-6E8A-4147-A177-3AD203B41FA5}">
                      <a16:colId xmlns:a16="http://schemas.microsoft.com/office/drawing/2014/main" val="358006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13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29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5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8774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67603"/>
              </p:ext>
            </p:extLst>
          </p:nvPr>
        </p:nvGraphicFramePr>
        <p:xfrm>
          <a:off x="576456" y="4478151"/>
          <a:ext cx="47680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61">
                  <a:extLst>
                    <a:ext uri="{9D8B030D-6E8A-4147-A177-3AD203B41FA5}">
                      <a16:colId xmlns:a16="http://schemas.microsoft.com/office/drawing/2014/main" val="3453092427"/>
                    </a:ext>
                  </a:extLst>
                </a:gridCol>
                <a:gridCol w="1145737">
                  <a:extLst>
                    <a:ext uri="{9D8B030D-6E8A-4147-A177-3AD203B41FA5}">
                      <a16:colId xmlns:a16="http://schemas.microsoft.com/office/drawing/2014/main" val="3423879843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289555671"/>
                    </a:ext>
                  </a:extLst>
                </a:gridCol>
                <a:gridCol w="1048215">
                  <a:extLst>
                    <a:ext uri="{9D8B030D-6E8A-4147-A177-3AD203B41FA5}">
                      <a16:colId xmlns:a16="http://schemas.microsoft.com/office/drawing/2014/main" val="299684292"/>
                    </a:ext>
                  </a:extLst>
                </a:gridCol>
                <a:gridCol w="1129345">
                  <a:extLst>
                    <a:ext uri="{9D8B030D-6E8A-4147-A177-3AD203B41FA5}">
                      <a16:colId xmlns:a16="http://schemas.microsoft.com/office/drawing/2014/main" val="358006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13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29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5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8774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67990" y="1218883"/>
            <a:ext cx="4976517" cy="50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Train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7990" y="3969834"/>
            <a:ext cx="4976517" cy="50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174140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234"/>
            <a:ext cx="3856463" cy="5864729"/>
          </a:xfrm>
        </p:spPr>
        <p:txBody>
          <a:bodyPr/>
          <a:lstStyle/>
          <a:p>
            <a:r>
              <a:rPr lang="en-US" dirty="0"/>
              <a:t>To view the decision tree rule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80" y="312234"/>
            <a:ext cx="67341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327"/>
            <a:ext cx="10515600" cy="5931636"/>
          </a:xfrm>
        </p:spPr>
        <p:txBody>
          <a:bodyPr/>
          <a:lstStyle/>
          <a:p>
            <a:r>
              <a:rPr lang="en-US" dirty="0" smtClean="0"/>
              <a:t>Now, create another decision tree model and </a:t>
            </a:r>
            <a:r>
              <a:rPr lang="en-US" dirty="0" smtClean="0">
                <a:solidFill>
                  <a:srgbClr val="FF0000"/>
                </a:solidFill>
              </a:rPr>
              <a:t>change the max branch to 3.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Now, we train the model. Right click on </a:t>
            </a:r>
            <a:r>
              <a:rPr lang="en-US" i="1" dirty="0"/>
              <a:t>Decision Tree</a:t>
            </a:r>
            <a:r>
              <a:rPr lang="en-US" dirty="0"/>
              <a:t>&gt; Run &gt; </a:t>
            </a:r>
            <a:r>
              <a:rPr lang="en-US" dirty="0" smtClean="0"/>
              <a:t>Yes. Check results.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64" y="2099917"/>
            <a:ext cx="8335871" cy="436728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928064" y="4898571"/>
            <a:ext cx="1912416" cy="2090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3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161131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94539"/>
            <a:ext cx="9895951" cy="1033669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5AC8F4-70D7-4AD1-AB2C-78DF2A8F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67" y="1891971"/>
            <a:ext cx="10766397" cy="1111205"/>
          </a:xfrm>
        </p:spPr>
        <p:txBody>
          <a:bodyPr anchor="ctr">
            <a:normAutofit/>
          </a:bodyPr>
          <a:lstStyle/>
          <a:p>
            <a:pPr marL="571486" indent="-571486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</a:rPr>
              <a:t>Build machine learning models using </a:t>
            </a:r>
            <a:r>
              <a:rPr lang="en-US" dirty="0" smtClean="0">
                <a:latin typeface="Arial" panose="020B0604020202020204" pitchFamily="34" charset="0"/>
              </a:rPr>
              <a:t>SAS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438C5-AEC2-4AE0-B7A5-C424B52D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2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04" y="1099206"/>
            <a:ext cx="8670608" cy="507775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45327"/>
            <a:ext cx="10515600" cy="5931636"/>
          </a:xfrm>
        </p:spPr>
        <p:txBody>
          <a:bodyPr/>
          <a:lstStyle/>
          <a:p>
            <a:r>
              <a:rPr lang="en-US" dirty="0" smtClean="0"/>
              <a:t>You can see that now you only have one depth and 3 branches.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52" y="1941738"/>
            <a:ext cx="8683820" cy="45505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9141"/>
            <a:ext cx="10515600" cy="5797822"/>
          </a:xfrm>
        </p:spPr>
        <p:txBody>
          <a:bodyPr/>
          <a:lstStyle/>
          <a:p>
            <a:r>
              <a:rPr lang="en-US" dirty="0"/>
              <a:t>Build a </a:t>
            </a:r>
            <a:r>
              <a:rPr lang="en-US" i="1" dirty="0"/>
              <a:t>neural network </a:t>
            </a:r>
            <a:r>
              <a:rPr lang="en-US" dirty="0"/>
              <a:t>model. Drag </a:t>
            </a:r>
            <a:r>
              <a:rPr lang="en-US" i="1" dirty="0"/>
              <a:t>neural network </a:t>
            </a:r>
            <a:r>
              <a:rPr lang="en-US" dirty="0"/>
              <a:t>to workspace. </a:t>
            </a:r>
          </a:p>
          <a:p>
            <a:r>
              <a:rPr lang="en-US" dirty="0"/>
              <a:t>Connect </a:t>
            </a:r>
            <a:r>
              <a:rPr lang="en-US" i="1" dirty="0"/>
              <a:t>Data Partition </a:t>
            </a:r>
            <a:r>
              <a:rPr lang="en-US" dirty="0"/>
              <a:t>to </a:t>
            </a:r>
            <a:r>
              <a:rPr lang="en-US" i="1" dirty="0"/>
              <a:t>neural network </a:t>
            </a:r>
            <a:r>
              <a:rPr lang="en-US" dirty="0"/>
              <a:t>in the working space. You should see a arrow connecting between two cells.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2079960" flipV="1">
            <a:off x="6737323" y="1990274"/>
            <a:ext cx="352717" cy="4559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639719"/>
            <a:ext cx="23157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Now, we train the model. Right click on </a:t>
            </a:r>
            <a:r>
              <a:rPr lang="en-US" sz="2800" i="1" dirty="0"/>
              <a:t>neural network </a:t>
            </a:r>
            <a:r>
              <a:rPr lang="en-US" sz="2800" dirty="0"/>
              <a:t>&gt; Run &gt; Yes</a:t>
            </a:r>
          </a:p>
        </p:txBody>
      </p:sp>
    </p:spTree>
    <p:extLst>
      <p:ext uri="{BB962C8B-B14F-4D97-AF65-F5344CB8AC3E}">
        <p14:creationId xmlns:p14="http://schemas.microsoft.com/office/powerpoint/2010/main" val="1694648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7990" y="74426"/>
            <a:ext cx="4976517" cy="10406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view the classification report.</a:t>
            </a:r>
          </a:p>
          <a:p>
            <a:r>
              <a:rPr lang="en-US" dirty="0"/>
              <a:t>Tabulate it to confusion matrix (Student to fill in the blank)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64188"/>
              </p:ext>
            </p:extLst>
          </p:nvPr>
        </p:nvGraphicFramePr>
        <p:xfrm>
          <a:off x="576456" y="1744918"/>
          <a:ext cx="47680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61">
                  <a:extLst>
                    <a:ext uri="{9D8B030D-6E8A-4147-A177-3AD203B41FA5}">
                      <a16:colId xmlns:a16="http://schemas.microsoft.com/office/drawing/2014/main" val="3453092427"/>
                    </a:ext>
                  </a:extLst>
                </a:gridCol>
                <a:gridCol w="1145737">
                  <a:extLst>
                    <a:ext uri="{9D8B030D-6E8A-4147-A177-3AD203B41FA5}">
                      <a16:colId xmlns:a16="http://schemas.microsoft.com/office/drawing/2014/main" val="3423879843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289555671"/>
                    </a:ext>
                  </a:extLst>
                </a:gridCol>
                <a:gridCol w="1048215">
                  <a:extLst>
                    <a:ext uri="{9D8B030D-6E8A-4147-A177-3AD203B41FA5}">
                      <a16:colId xmlns:a16="http://schemas.microsoft.com/office/drawing/2014/main" val="299684292"/>
                    </a:ext>
                  </a:extLst>
                </a:gridCol>
                <a:gridCol w="1129345">
                  <a:extLst>
                    <a:ext uri="{9D8B030D-6E8A-4147-A177-3AD203B41FA5}">
                      <a16:colId xmlns:a16="http://schemas.microsoft.com/office/drawing/2014/main" val="358006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13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29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5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8774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72874"/>
              </p:ext>
            </p:extLst>
          </p:nvPr>
        </p:nvGraphicFramePr>
        <p:xfrm>
          <a:off x="576456" y="4478151"/>
          <a:ext cx="47680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61">
                  <a:extLst>
                    <a:ext uri="{9D8B030D-6E8A-4147-A177-3AD203B41FA5}">
                      <a16:colId xmlns:a16="http://schemas.microsoft.com/office/drawing/2014/main" val="3453092427"/>
                    </a:ext>
                  </a:extLst>
                </a:gridCol>
                <a:gridCol w="1145737">
                  <a:extLst>
                    <a:ext uri="{9D8B030D-6E8A-4147-A177-3AD203B41FA5}">
                      <a16:colId xmlns:a16="http://schemas.microsoft.com/office/drawing/2014/main" val="3423879843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289555671"/>
                    </a:ext>
                  </a:extLst>
                </a:gridCol>
                <a:gridCol w="1048215">
                  <a:extLst>
                    <a:ext uri="{9D8B030D-6E8A-4147-A177-3AD203B41FA5}">
                      <a16:colId xmlns:a16="http://schemas.microsoft.com/office/drawing/2014/main" val="299684292"/>
                    </a:ext>
                  </a:extLst>
                </a:gridCol>
                <a:gridCol w="1129345">
                  <a:extLst>
                    <a:ext uri="{9D8B030D-6E8A-4147-A177-3AD203B41FA5}">
                      <a16:colId xmlns:a16="http://schemas.microsoft.com/office/drawing/2014/main" val="358006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13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29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5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8774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67990" y="1115122"/>
            <a:ext cx="4976517" cy="50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Train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7990" y="3969834"/>
            <a:ext cx="4976517" cy="50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Validate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73" y="248602"/>
            <a:ext cx="61245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76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61" y="1321042"/>
            <a:ext cx="10267950" cy="51665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9141"/>
            <a:ext cx="10515600" cy="5797822"/>
          </a:xfrm>
        </p:spPr>
        <p:txBody>
          <a:bodyPr/>
          <a:lstStyle/>
          <a:p>
            <a:r>
              <a:rPr lang="en-US" dirty="0" smtClean="0"/>
              <a:t>Compare the model. Click “Assess” Tab &gt; Drag “Model Comparison” to workspace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76652" y="2172660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7067" y="1677343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1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35" y="2098783"/>
            <a:ext cx="7019925" cy="43243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36703" y="4425460"/>
            <a:ext cx="1279343" cy="1751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24206" y="4425460"/>
            <a:ext cx="1476103" cy="1751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76497" y="379142"/>
            <a:ext cx="10690860" cy="5797822"/>
          </a:xfrm>
        </p:spPr>
        <p:txBody>
          <a:bodyPr/>
          <a:lstStyle/>
          <a:p>
            <a:r>
              <a:rPr lang="en-US" dirty="0" smtClean="0"/>
              <a:t>Decision Tree with different configurations have similar performance</a:t>
            </a:r>
          </a:p>
          <a:p>
            <a:r>
              <a:rPr lang="en-US" dirty="0" smtClean="0"/>
              <a:t>Although Neural Network has low misclassification rate on training data than Decision Tree, it has higher misclassification rate than Decision Tree in validation </a:t>
            </a:r>
          </a:p>
          <a:p>
            <a:pPr lvl="1"/>
            <a:r>
              <a:rPr lang="en-US" dirty="0" smtClean="0"/>
              <a:t>Indicating overfitting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18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0720" y="2042160"/>
            <a:ext cx="10515600" cy="4023361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https://www.youtube.com/watch?v=IVHdZwf1nlw&amp;list=PL2drDZxALauC4u_Hvb-pk3OdWMiXS_Mbg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/>
              </a:rPr>
              <a:t>https://documentation.sas.com/doc/en/emref/15.2/bookinfo.htm</a:t>
            </a:r>
            <a:r>
              <a:rPr lang="en-US" sz="20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94F02-7495-E378-E0C7-82CD011AE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"/>
            <a:ext cx="12192000" cy="1611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038DCA-E4E5-6C04-8052-DB97741CBDF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2860"/>
            <a:ext cx="1061212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  <a:latin typeface="Arial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83734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161131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94539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Develop Decision Tree to classify type of flower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438C5-AEC2-4AE0-B7A5-C424B52D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3</a:t>
            </a:fld>
            <a:endParaRPr lang="en-SG"/>
          </a:p>
        </p:txBody>
      </p:sp>
      <p:pic>
        <p:nvPicPr>
          <p:cNvPr id="1026" name="Picture 2" descr="IRIS Flowers Classification Using Machine Learning - Analytics Vidhya">
            <a:extLst>
              <a:ext uri="{FF2B5EF4-FFF2-40B4-BE49-F238E27FC236}">
                <a16:creationId xmlns:a16="http://schemas.microsoft.com/office/drawing/2014/main" id="{9059BBD8-7D02-96AD-0AB8-F992010D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06" y="1691023"/>
            <a:ext cx="6473601" cy="28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FC59A-7CF5-499B-6A15-E84CC9761828}"/>
              </a:ext>
            </a:extLst>
          </p:cNvPr>
          <p:cNvSpPr txBox="1"/>
          <p:nvPr/>
        </p:nvSpPr>
        <p:spPr>
          <a:xfrm>
            <a:off x="2008094" y="4867836"/>
            <a:ext cx="2043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Petal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Petal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Sepal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Sepal Width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B3EAE-BBC2-0651-B728-576B44376A96}"/>
              </a:ext>
            </a:extLst>
          </p:cNvPr>
          <p:cNvSpPr txBox="1"/>
          <p:nvPr/>
        </p:nvSpPr>
        <p:spPr>
          <a:xfrm>
            <a:off x="7377953" y="5006335"/>
            <a:ext cx="216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Setosa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Versicolor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Virginica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23D91-BCD9-32B5-A529-8696A788DD2D}"/>
              </a:ext>
            </a:extLst>
          </p:cNvPr>
          <p:cNvSpPr txBox="1"/>
          <p:nvPr/>
        </p:nvSpPr>
        <p:spPr>
          <a:xfrm>
            <a:off x="4781587" y="5283333"/>
            <a:ext cx="17794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Machine Learning 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17B41A-BAC6-9546-777D-887351A8C9F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052048" y="5606499"/>
            <a:ext cx="729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DA4C6-22DF-7EFB-EC99-5CEB5006408D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561081" y="5606499"/>
            <a:ext cx="816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18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6" y="484094"/>
            <a:ext cx="10515600" cy="5241898"/>
          </a:xfrm>
        </p:spPr>
        <p:txBody>
          <a:bodyPr/>
          <a:lstStyle/>
          <a:p>
            <a:r>
              <a:rPr lang="en-US" dirty="0"/>
              <a:t>Open SAS Miner in the desktop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26" y="1308325"/>
            <a:ext cx="9085639" cy="49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3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235"/>
            <a:ext cx="10515600" cy="5156434"/>
          </a:xfrm>
        </p:spPr>
        <p:txBody>
          <a:bodyPr/>
          <a:lstStyle/>
          <a:p>
            <a:r>
              <a:rPr lang="en-US" dirty="0"/>
              <a:t>File &gt; New &gt; Project</a:t>
            </a:r>
          </a:p>
          <a:p>
            <a:r>
              <a:rPr lang="en-US" dirty="0"/>
              <a:t>Insert Project Name and choose a directory to store all your data</a:t>
            </a:r>
          </a:p>
          <a:p>
            <a:r>
              <a:rPr lang="en-US" dirty="0"/>
              <a:t>Click Next &gt; Finish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5097"/>
          <a:stretch/>
        </p:blipFill>
        <p:spPr>
          <a:xfrm>
            <a:off x="1469819" y="2263349"/>
            <a:ext cx="9413725" cy="37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1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9624"/>
            <a:ext cx="10515600" cy="4522646"/>
          </a:xfrm>
        </p:spPr>
        <p:txBody>
          <a:bodyPr/>
          <a:lstStyle/>
          <a:p>
            <a:r>
              <a:rPr lang="en-US" dirty="0"/>
              <a:t>You will see this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73" y="1220851"/>
            <a:ext cx="8522654" cy="471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765"/>
            <a:ext cx="10515600" cy="4458145"/>
          </a:xfrm>
        </p:spPr>
        <p:txBody>
          <a:bodyPr/>
          <a:lstStyle/>
          <a:p>
            <a:r>
              <a:rPr lang="en-US" dirty="0"/>
              <a:t>Now, we want to create Decision Tree </a:t>
            </a:r>
          </a:p>
          <a:p>
            <a:r>
              <a:rPr lang="en-US" dirty="0"/>
              <a:t>Diagram &gt; Create Diagram &gt; </a:t>
            </a:r>
            <a:r>
              <a:rPr lang="en-US" dirty="0" err="1"/>
              <a:t>DTree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03424" y="1788460"/>
            <a:ext cx="11382375" cy="4267200"/>
            <a:chOff x="404812" y="1752600"/>
            <a:chExt cx="11382375" cy="4267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752600"/>
              <a:ext cx="11382375" cy="426720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 flipH="1">
              <a:off x="1306551" y="2707753"/>
              <a:ext cx="856786" cy="22501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960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513"/>
            <a:ext cx="10515600" cy="4351338"/>
          </a:xfrm>
        </p:spPr>
        <p:txBody>
          <a:bodyPr/>
          <a:lstStyle/>
          <a:p>
            <a:r>
              <a:rPr lang="en-US" dirty="0"/>
              <a:t>Drag </a:t>
            </a:r>
            <a:r>
              <a:rPr lang="en-US" i="1" dirty="0"/>
              <a:t>Import File </a:t>
            </a:r>
            <a:r>
              <a:rPr lang="en-US" dirty="0"/>
              <a:t>to working space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1722" y="831333"/>
            <a:ext cx="6762170" cy="3220350"/>
            <a:chOff x="385763" y="988393"/>
            <a:chExt cx="6762170" cy="32203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3" y="988393"/>
              <a:ext cx="6762170" cy="3220350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>
            <a:xfrm flipV="1">
              <a:off x="2286000" y="1605774"/>
              <a:ext cx="457200" cy="59101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581722" y="4668508"/>
            <a:ext cx="3733800" cy="1961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Import File </a:t>
            </a:r>
          </a:p>
          <a:p>
            <a:r>
              <a:rPr lang="en-US" dirty="0"/>
              <a:t>Select </a:t>
            </a:r>
            <a:r>
              <a:rPr lang="en-US" i="1" dirty="0"/>
              <a:t>Iris.xlsx</a:t>
            </a:r>
            <a:r>
              <a:rPr lang="en-US" dirty="0"/>
              <a:t> that can be downloaded from spectrum </a:t>
            </a:r>
          </a:p>
          <a:p>
            <a:r>
              <a:rPr lang="en-US" dirty="0"/>
              <a:t>Click OK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04732" y="2549279"/>
            <a:ext cx="7527538" cy="4080585"/>
            <a:chOff x="4404732" y="2549279"/>
            <a:chExt cx="7527538" cy="408058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4732" y="2549279"/>
              <a:ext cx="7527538" cy="4080585"/>
            </a:xfrm>
            <a:prstGeom prst="rect">
              <a:avLst/>
            </a:prstGeom>
          </p:spPr>
        </p:pic>
        <p:sp>
          <p:nvSpPr>
            <p:cNvPr id="11" name="Down Arrow 10"/>
            <p:cNvSpPr/>
            <p:nvPr/>
          </p:nvSpPr>
          <p:spPr>
            <a:xfrm rot="10800000" flipV="1">
              <a:off x="5912934" y="4488180"/>
              <a:ext cx="343829" cy="59101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81050" y="1863071"/>
            <a:ext cx="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8881" y="4709865"/>
            <a:ext cx="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1989" y="4783688"/>
            <a:ext cx="95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51995" y="5345262"/>
            <a:ext cx="95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0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5688"/>
            <a:ext cx="10515600" cy="5831275"/>
          </a:xfrm>
        </p:spPr>
        <p:txBody>
          <a:bodyPr/>
          <a:lstStyle/>
          <a:p>
            <a:r>
              <a:rPr lang="en-US" dirty="0"/>
              <a:t>Right click on </a:t>
            </a:r>
            <a:r>
              <a:rPr lang="en-US" i="1" dirty="0"/>
              <a:t>File Import </a:t>
            </a:r>
            <a:r>
              <a:rPr lang="en-US" dirty="0"/>
              <a:t>&gt; Run &gt; Yes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1051959"/>
            <a:ext cx="9677865" cy="5313180"/>
            <a:chOff x="838200" y="1051959"/>
            <a:chExt cx="9677865" cy="53131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051959"/>
              <a:ext cx="9677865" cy="5313180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 flipH="1">
              <a:off x="4864951" y="3172115"/>
              <a:ext cx="688356" cy="36282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76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642</Words>
  <Application>Microsoft Office PowerPoint</Application>
  <PresentationFormat>Widescreen</PresentationFormat>
  <Paragraphs>149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Outline</vt:lpstr>
      <vt:lpstr>Develop Decision Tree to classify type of flower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pensyarah</dc:creator>
  <cp:lastModifiedBy>pensyarah</cp:lastModifiedBy>
  <cp:revision>59</cp:revision>
  <dcterms:created xsi:type="dcterms:W3CDTF">2022-10-11T06:12:49Z</dcterms:created>
  <dcterms:modified xsi:type="dcterms:W3CDTF">2023-01-10T01:21:20Z</dcterms:modified>
</cp:coreProperties>
</file>