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0" roundtripDataSignature="AMtx7mgIiA5rpeuoXz5tOUcCrT+xpfpm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6792D3-70A9-4356-8721-7C39831505C8}">
  <a:tblStyle styleId="{D46792D3-70A9-4356-8721-7C39831505C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Arial"/>
          <a:ea typeface="Arial"/>
          <a:cs typeface="Arial"/>
        </a:font>
        <a:schemeClr val="dk1"/>
      </a:tcTxStyle>
    </a:seCell>
    <a:swCell>
      <a:tcTxStyle b="on" i="off">
        <a:font>
          <a:latin typeface="Arial"/>
          <a:ea typeface="Arial"/>
          <a:cs typeface="Arial"/>
        </a:font>
        <a:schemeClr val="dk1"/>
      </a:tcTx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4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SIG – special interest group</a:t>
            </a:r>
            <a:endParaRPr/>
          </a:p>
        </p:txBody>
      </p:sp>
      <p:sp>
        <p:nvSpPr>
          <p:cNvPr id="200" name="Google Shape;200;p1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SIG – special interest group</a:t>
            </a:r>
            <a:endParaRPr/>
          </a:p>
        </p:txBody>
      </p:sp>
      <p:sp>
        <p:nvSpPr>
          <p:cNvPr id="213" name="Google Shape;213;p1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/>
              <a:t>The outer circles symbolizes the cyclical nature of data mining.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/>
              <a:t>Data mining does not end once a solution is deployed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/>
              <a:t>The lesson learn during the process and from the deployed solution can trigger new, more focused business questions</a:t>
            </a:r>
            <a:endParaRPr/>
          </a:p>
        </p:txBody>
      </p:sp>
      <p:sp>
        <p:nvSpPr>
          <p:cNvPr id="223" name="Google Shape;223;p1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/>
              <a:t>The outer circles symbolizes the cyclical nature of data mining.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/>
              <a:t>Data mining does not end once a solution is deployed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/>
              <a:t>The lesson learn during the process and from the deployed solution can trigger new, more focused business questions</a:t>
            </a:r>
            <a:endParaRPr/>
          </a:p>
        </p:txBody>
      </p:sp>
      <p:sp>
        <p:nvSpPr>
          <p:cNvPr id="233" name="Google Shape;233;p1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Reference: https://the-modeling-agency.com/crisp-dm.pdf</a:t>
            </a:r>
            <a:endParaRPr/>
          </a:p>
        </p:txBody>
      </p:sp>
      <p:sp>
        <p:nvSpPr>
          <p:cNvPr id="291" name="Google Shape;291;p2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understanding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phase of CRISP-DM involves taking a closer look at the 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available for mining. 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understanding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involves accessing the 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exploring it using tables and graphics. </a:t>
            </a:r>
            <a:r>
              <a:rPr lang="en-US" sz="1200">
                <a:solidFill>
                  <a:schemeClr val="dk1"/>
                </a:solidFill>
              </a:rPr>
              <a:t>Starts with an initial data collection and proceeds with activities in order </a:t>
            </a:r>
            <a:r>
              <a:rPr lang="en-US" sz="1200"/>
              <a:t>to get familiar with the data</a:t>
            </a:r>
            <a:r>
              <a:rPr lang="en-US" sz="1200">
                <a:solidFill>
                  <a:schemeClr val="dk1"/>
                </a:solidFill>
              </a:rPr>
              <a:t>, </a:t>
            </a:r>
            <a:r>
              <a:rPr lang="en-US" sz="1200"/>
              <a:t>to identify data quality problems</a:t>
            </a:r>
            <a:r>
              <a:rPr lang="en-US" sz="1200">
                <a:solidFill>
                  <a:schemeClr val="dk1"/>
                </a:solidFill>
              </a:rPr>
              <a:t>, </a:t>
            </a:r>
            <a:r>
              <a:rPr lang="en-US" sz="1200"/>
              <a:t>to discover first insights into the data</a:t>
            </a:r>
            <a:r>
              <a:rPr lang="en-US" sz="1200">
                <a:solidFill>
                  <a:schemeClr val="dk1"/>
                </a:solidFill>
              </a:rPr>
              <a:t> or </a:t>
            </a:r>
            <a:r>
              <a:rPr lang="en-US" sz="1200"/>
              <a:t>to detect interesting subsets</a:t>
            </a:r>
            <a:r>
              <a:rPr lang="en-US" sz="1200">
                <a:solidFill>
                  <a:schemeClr val="dk1"/>
                </a:solidFill>
              </a:rPr>
              <a:t> to form hypotheses for hidden information.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p2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0" name="Google Shape;570;p4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4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" name="Google Shape;14;p4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4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5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5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5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4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" name="Google Shape;27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5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mailto:sawsn@um.edu.my" TargetMode="External"/><Relationship Id="rId5" Type="http://schemas.openxmlformats.org/officeDocument/2006/relationships/hyperlink" Target="mailto:hema@um.edu.my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26.png"/><Relationship Id="rId5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Relationship Id="rId4" Type="http://schemas.openxmlformats.org/officeDocument/2006/relationships/hyperlink" Target="https://www.ibm.com/docs/en/spss-modeler/saas?topic=dm-crisp-help-overvie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998"/>
            <a:ext cx="9144002" cy="329309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/>
          <p:nvPr/>
        </p:nvSpPr>
        <p:spPr>
          <a:xfrm>
            <a:off x="986118" y="306189"/>
            <a:ext cx="7540500" cy="21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WQD 7003 </a:t>
            </a:r>
            <a:b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Analytics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1013012" y="2609850"/>
            <a:ext cx="71334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2 – INTRODUCTION TO DATA WAREHOUSE AND CRISP-DM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1004137" y="3497764"/>
            <a:ext cx="7504500" cy="14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Saw Shier Nee</a:t>
            </a:r>
            <a:r>
              <a:rPr lang="en-US" sz="2100">
                <a:solidFill>
                  <a:srgbClr val="000000"/>
                </a:solidFill>
              </a:rPr>
              <a:t>, 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Hema Subramaniam &amp; Aznul Qalid Md Sabri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r>
              <a:rPr b="0" i="0" lang="en-US" sz="2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sawsn@um.edu.my</a:t>
            </a:r>
            <a:r>
              <a:rPr b="0" i="0" lang="en-US" sz="2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lang="en-US" sz="2100" u="sng">
                <a:solidFill>
                  <a:srgbClr val="000000"/>
                </a:solidFill>
              </a:rPr>
              <a:t> </a:t>
            </a:r>
            <a:r>
              <a:rPr lang="en-US" sz="2100" u="sng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hema@um.edu.my</a:t>
            </a:r>
            <a:r>
              <a:rPr b="0" i="0" lang="en-US" sz="2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100" u="sng">
                <a:solidFill>
                  <a:srgbClr val="000000"/>
                </a:solidFill>
              </a:rPr>
              <a:t> aznulqalid@um.edu.my</a:t>
            </a:r>
            <a:endParaRPr sz="2100" u="sng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Dept. of AI, Fac. of Computer Science and IT, University of Malaya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Dept. of SE, Fac. of Computer Science and IT, Universiti Malaya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 txBox="1"/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>
                <a:solidFill>
                  <a:srgbClr val="FFFFFF"/>
                </a:solidFill>
              </a:rPr>
              <a:t>Relational database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2" name="Google Shape;162;p10"/>
          <p:cNvSpPr/>
          <p:nvPr/>
        </p:nvSpPr>
        <p:spPr>
          <a:xfrm>
            <a:off x="3578848" y="677626"/>
            <a:ext cx="1363806" cy="1740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7-09-23 at 11.40.02 AM.png" id="163" name="Google Shape;163;p10"/>
          <p:cNvPicPr preferRelativeResize="0"/>
          <p:nvPr/>
        </p:nvPicPr>
        <p:blipFill rotWithShape="1">
          <a:blip r:embed="rId4">
            <a:alphaModFix/>
          </a:blip>
          <a:srcRect b="43135" l="39554" r="28946" t="11983"/>
          <a:stretch/>
        </p:blipFill>
        <p:spPr>
          <a:xfrm>
            <a:off x="204407" y="1429393"/>
            <a:ext cx="3941707" cy="315760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0"/>
          <p:cNvSpPr txBox="1"/>
          <p:nvPr/>
        </p:nvSpPr>
        <p:spPr>
          <a:xfrm>
            <a:off x="4260751" y="1217059"/>
            <a:ext cx="4457364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relational database organizes data into tables which can be linked—or related—based on data common to each. 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1 contains information about pet owners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II contains information about pets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tables are related by the column Owner_ID.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relating tables to one another, we can reduce data redundancy and improve database performance.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>
                <a:solidFill>
                  <a:srgbClr val="FFFFFF"/>
                </a:solidFill>
              </a:rPr>
              <a:t>DATA SET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3578848" y="677626"/>
            <a:ext cx="1363806" cy="1740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"/>
          <p:cNvSpPr txBox="1"/>
          <p:nvPr/>
        </p:nvSpPr>
        <p:spPr>
          <a:xfrm>
            <a:off x="478971" y="1496191"/>
            <a:ext cx="8371115" cy="334795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data set is a </a:t>
            </a:r>
            <a:r>
              <a:rPr b="0" i="0" lang="en-US" sz="2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subset of a database or a data warehouse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usually denormalized so that only one table is used. </a:t>
            </a:r>
            <a:endParaRPr/>
          </a:p>
          <a:p>
            <a: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creation of a data set may contain several steps, including appending or combining tables from source database tables, or simplifying some data expressions. </a:t>
            </a:r>
            <a:endParaRPr/>
          </a:p>
          <a:p>
            <a: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sets may be made up of a representative sample of a larger set of data, or they may contain all observations relevant to a specific group.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9" name="Google Shape;1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828" y="1399753"/>
            <a:ext cx="4230804" cy="30525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 science process poll" id="180" name="Google Shape;18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3370" y="1963136"/>
            <a:ext cx="4052717" cy="280412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2"/>
          <p:cNvSpPr txBox="1"/>
          <p:nvPr/>
        </p:nvSpPr>
        <p:spPr>
          <a:xfrm>
            <a:off x="221599" y="4800556"/>
            <a:ext cx="172694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Kdnuggets 2014 polls</a:t>
            </a:r>
            <a:endParaRPr/>
          </a:p>
        </p:txBody>
      </p:sp>
      <p:pic>
        <p:nvPicPr>
          <p:cNvPr id="182" name="Google Shape;18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-11815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2"/>
          <p:cNvSpPr txBox="1"/>
          <p:nvPr>
            <p:ph type="title"/>
          </p:nvPr>
        </p:nvSpPr>
        <p:spPr>
          <a:xfrm>
            <a:off x="470106" y="215986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>
                <a:solidFill>
                  <a:srgbClr val="FFFFFF"/>
                </a:solidFill>
              </a:rPr>
              <a:t>DATA SCIENCE METHODOLOGY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199828" y="1785257"/>
            <a:ext cx="3936743" cy="337457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5007429" y="2757276"/>
            <a:ext cx="3936743" cy="337457"/>
          </a:xfrm>
          <a:prstGeom prst="rect">
            <a:avLst/>
          </a:prstGeom>
          <a:noFill/>
          <a:ln cap="flat" cmpd="sng" w="57150">
            <a:solidFill>
              <a:srgbClr val="00B0F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/>
          <p:nvPr>
            <p:ph idx="1" type="body"/>
          </p:nvPr>
        </p:nvSpPr>
        <p:spPr>
          <a:xfrm>
            <a:off x="896020" y="2261182"/>
            <a:ext cx="7351959" cy="16704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47500" lnSpcReduction="20000"/>
          </a:bodyPr>
          <a:lstStyle/>
          <a:p>
            <a:pPr indent="-4572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40350"/>
              <a:buNone/>
            </a:pPr>
            <a:r>
              <a:t/>
            </a:r>
            <a:endParaRPr/>
          </a:p>
          <a:p>
            <a:pPr indent="-4572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6842"/>
              <a:buNone/>
            </a:pPr>
            <a:r>
              <a:rPr b="1" lang="en-US" sz="8000">
                <a:solidFill>
                  <a:srgbClr val="CC0000"/>
                </a:solidFill>
                <a:latin typeface="Leelawadee"/>
                <a:ea typeface="Leelawadee"/>
                <a:cs typeface="Leelawadee"/>
                <a:sym typeface="Leelawadee"/>
              </a:rPr>
              <a:t>CR</a:t>
            </a:r>
            <a:r>
              <a:rPr b="1" lang="en-US" sz="8000">
                <a:latin typeface="Leelawadee"/>
                <a:ea typeface="Leelawadee"/>
                <a:cs typeface="Leelawadee"/>
                <a:sym typeface="Leelawadee"/>
              </a:rPr>
              <a:t>oss-</a:t>
            </a:r>
            <a:r>
              <a:rPr b="1" lang="en-US" sz="8000">
                <a:solidFill>
                  <a:srgbClr val="CC0000"/>
                </a:solidFill>
                <a:latin typeface="Leelawadee"/>
                <a:ea typeface="Leelawadee"/>
                <a:cs typeface="Leelawadee"/>
                <a:sym typeface="Leelawadee"/>
              </a:rPr>
              <a:t>I</a:t>
            </a:r>
            <a:r>
              <a:rPr b="1" lang="en-US" sz="8000">
                <a:latin typeface="Leelawadee"/>
                <a:ea typeface="Leelawadee"/>
                <a:cs typeface="Leelawadee"/>
                <a:sym typeface="Leelawadee"/>
              </a:rPr>
              <a:t>ndustry </a:t>
            </a:r>
            <a:r>
              <a:rPr b="1" lang="en-US" sz="8000">
                <a:solidFill>
                  <a:srgbClr val="CC0000"/>
                </a:solidFill>
                <a:latin typeface="Leelawadee"/>
                <a:ea typeface="Leelawadee"/>
                <a:cs typeface="Leelawadee"/>
                <a:sym typeface="Leelawadee"/>
              </a:rPr>
              <a:t>S</a:t>
            </a:r>
            <a:r>
              <a:rPr b="1" lang="en-US" sz="8000">
                <a:latin typeface="Leelawadee"/>
                <a:ea typeface="Leelawadee"/>
                <a:cs typeface="Leelawadee"/>
                <a:sym typeface="Leelawadee"/>
              </a:rPr>
              <a:t>tandard </a:t>
            </a:r>
            <a:r>
              <a:rPr b="1" lang="en-US" sz="8000">
                <a:solidFill>
                  <a:srgbClr val="CC0000"/>
                </a:solidFill>
                <a:latin typeface="Leelawadee"/>
                <a:ea typeface="Leelawadee"/>
                <a:cs typeface="Leelawadee"/>
                <a:sym typeface="Leelawadee"/>
              </a:rPr>
              <a:t>P</a:t>
            </a:r>
            <a:r>
              <a:rPr b="1" lang="en-US" sz="8000">
                <a:latin typeface="Leelawadee"/>
                <a:ea typeface="Leelawadee"/>
                <a:cs typeface="Leelawadee"/>
                <a:sym typeface="Leelawadee"/>
              </a:rPr>
              <a:t>rocess for </a:t>
            </a:r>
            <a:r>
              <a:rPr b="1" lang="en-US" sz="8000">
                <a:solidFill>
                  <a:srgbClr val="CC0000"/>
                </a:solidFill>
                <a:latin typeface="Leelawadee"/>
                <a:ea typeface="Leelawadee"/>
                <a:cs typeface="Leelawadee"/>
                <a:sym typeface="Leelawadee"/>
              </a:rPr>
              <a:t>D</a:t>
            </a:r>
            <a:r>
              <a:rPr b="1" lang="en-US" sz="8000">
                <a:latin typeface="Leelawadee"/>
                <a:ea typeface="Leelawadee"/>
                <a:cs typeface="Leelawadee"/>
                <a:sym typeface="Leelawadee"/>
              </a:rPr>
              <a:t>ata </a:t>
            </a:r>
            <a:r>
              <a:rPr b="1" lang="en-US" sz="8000">
                <a:solidFill>
                  <a:srgbClr val="CC0000"/>
                </a:solidFill>
                <a:latin typeface="Leelawadee"/>
                <a:ea typeface="Leelawadee"/>
                <a:cs typeface="Leelawadee"/>
                <a:sym typeface="Leelawadee"/>
              </a:rPr>
              <a:t>M</a:t>
            </a:r>
            <a:r>
              <a:rPr b="1" lang="en-US" sz="8000">
                <a:latin typeface="Leelawadee"/>
                <a:ea typeface="Leelawadee"/>
                <a:cs typeface="Leelawadee"/>
                <a:sym typeface="Leelawadee"/>
              </a:rPr>
              <a:t>ining</a:t>
            </a:r>
            <a:endParaRPr/>
          </a:p>
        </p:txBody>
      </p:sp>
      <p:sp>
        <p:nvSpPr>
          <p:cNvPr id="191" name="Google Shape;191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13"/>
          <p:cNvSpPr txBox="1"/>
          <p:nvPr/>
        </p:nvSpPr>
        <p:spPr>
          <a:xfrm>
            <a:off x="275634" y="4058697"/>
            <a:ext cx="78060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open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process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that describes common approaches used by data mining experts. </a:t>
            </a:r>
            <a:endParaRPr/>
          </a:p>
        </p:txBody>
      </p:sp>
      <p:pic>
        <p:nvPicPr>
          <p:cNvPr id="193" name="Google Shape;1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479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3"/>
          <p:cNvSpPr txBox="1"/>
          <p:nvPr/>
        </p:nvSpPr>
        <p:spPr>
          <a:xfrm>
            <a:off x="470106" y="220322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CRISP-DM</a:t>
            </a:r>
            <a:endParaRPr b="1" i="0" sz="3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3"/>
          <p:cNvSpPr txBox="1"/>
          <p:nvPr/>
        </p:nvSpPr>
        <p:spPr>
          <a:xfrm>
            <a:off x="4869946" y="1277680"/>
            <a:ext cx="44169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widely-used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analytics model.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3"/>
          <p:cNvSpPr txBox="1"/>
          <p:nvPr/>
        </p:nvSpPr>
        <p:spPr>
          <a:xfrm>
            <a:off x="275634" y="1749761"/>
            <a:ext cx="7806032" cy="7078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mining process must be </a:t>
            </a: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reliable and repeatable by people with little data mining background.</a:t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4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CRISP-DM - HISTORY</a:t>
            </a:r>
            <a:endParaRPr b="1" i="0" sz="3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1195962" y="827406"/>
            <a:ext cx="7030783" cy="40030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7D3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"/>
          <p:cNvSpPr/>
          <p:nvPr/>
        </p:nvSpPr>
        <p:spPr>
          <a:xfrm>
            <a:off x="579738" y="2028318"/>
            <a:ext cx="1991139" cy="1601216"/>
          </a:xfrm>
          <a:custGeom>
            <a:rect b="b" l="l" r="r" t="t"/>
            <a:pathLst>
              <a:path extrusionOk="0" h="1601216" w="1991139">
                <a:moveTo>
                  <a:pt x="0" y="266875"/>
                </a:moveTo>
                <a:cubicBezTo>
                  <a:pt x="0" y="119484"/>
                  <a:pt x="119484" y="0"/>
                  <a:pt x="266875" y="0"/>
                </a:cubicBezTo>
                <a:lnTo>
                  <a:pt x="1724264" y="0"/>
                </a:lnTo>
                <a:cubicBezTo>
                  <a:pt x="1871655" y="0"/>
                  <a:pt x="1991139" y="119484"/>
                  <a:pt x="1991139" y="266875"/>
                </a:cubicBezTo>
                <a:lnTo>
                  <a:pt x="1991139" y="1334341"/>
                </a:lnTo>
                <a:cubicBezTo>
                  <a:pt x="1991139" y="1481732"/>
                  <a:pt x="1871655" y="1601216"/>
                  <a:pt x="1724264" y="1601216"/>
                </a:cubicBezTo>
                <a:lnTo>
                  <a:pt x="266875" y="1601216"/>
                </a:lnTo>
                <a:cubicBezTo>
                  <a:pt x="119484" y="1601216"/>
                  <a:pt x="0" y="1481732"/>
                  <a:pt x="0" y="1334341"/>
                </a:cubicBezTo>
                <a:lnTo>
                  <a:pt x="0" y="266875"/>
                </a:lnTo>
                <a:close/>
              </a:path>
            </a:pathLst>
          </a:custGeom>
          <a:solidFill>
            <a:srgbClr val="B1743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3875" lIns="123875" spcFirstLastPara="1" rIns="123875" wrap="square" tIns="123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Initiative launched in late 1996 by three “veterans” of data mining market.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Daimler Chrysler (then Daimler-Benz), SPSS (then ISL) , NCR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2670435" y="2028318"/>
            <a:ext cx="1991139" cy="1601216"/>
          </a:xfrm>
          <a:custGeom>
            <a:rect b="b" l="l" r="r" t="t"/>
            <a:pathLst>
              <a:path extrusionOk="0" h="1601216" w="1991139">
                <a:moveTo>
                  <a:pt x="0" y="266875"/>
                </a:moveTo>
                <a:cubicBezTo>
                  <a:pt x="0" y="119484"/>
                  <a:pt x="119484" y="0"/>
                  <a:pt x="266875" y="0"/>
                </a:cubicBezTo>
                <a:lnTo>
                  <a:pt x="1724264" y="0"/>
                </a:lnTo>
                <a:cubicBezTo>
                  <a:pt x="1871655" y="0"/>
                  <a:pt x="1991139" y="119484"/>
                  <a:pt x="1991139" y="266875"/>
                </a:cubicBezTo>
                <a:lnTo>
                  <a:pt x="1991139" y="1334341"/>
                </a:lnTo>
                <a:cubicBezTo>
                  <a:pt x="1991139" y="1481732"/>
                  <a:pt x="1871655" y="1601216"/>
                  <a:pt x="1724264" y="1601216"/>
                </a:cubicBezTo>
                <a:lnTo>
                  <a:pt x="266875" y="1601216"/>
                </a:lnTo>
                <a:cubicBezTo>
                  <a:pt x="119484" y="1601216"/>
                  <a:pt x="0" y="1481732"/>
                  <a:pt x="0" y="1334341"/>
                </a:cubicBezTo>
                <a:lnTo>
                  <a:pt x="0" y="266875"/>
                </a:lnTo>
                <a:close/>
              </a:path>
            </a:pathLst>
          </a:custGeom>
          <a:solidFill>
            <a:srgbClr val="E4A56C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3875" lIns="123875" spcFirstLastPara="1" rIns="123875" wrap="square" tIns="123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Developed and refined through series of workshops (from 1997-1999).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4"/>
          <p:cNvSpPr/>
          <p:nvPr/>
        </p:nvSpPr>
        <p:spPr>
          <a:xfrm>
            <a:off x="4761132" y="2028318"/>
            <a:ext cx="1991139" cy="1601216"/>
          </a:xfrm>
          <a:custGeom>
            <a:rect b="b" l="l" r="r" t="t"/>
            <a:pathLst>
              <a:path extrusionOk="0" h="1601216" w="1991139">
                <a:moveTo>
                  <a:pt x="0" y="266875"/>
                </a:moveTo>
                <a:cubicBezTo>
                  <a:pt x="0" y="119484"/>
                  <a:pt x="119484" y="0"/>
                  <a:pt x="266875" y="0"/>
                </a:cubicBezTo>
                <a:lnTo>
                  <a:pt x="1724264" y="0"/>
                </a:lnTo>
                <a:cubicBezTo>
                  <a:pt x="1871655" y="0"/>
                  <a:pt x="1991139" y="119484"/>
                  <a:pt x="1991139" y="266875"/>
                </a:cubicBezTo>
                <a:lnTo>
                  <a:pt x="1991139" y="1334341"/>
                </a:lnTo>
                <a:cubicBezTo>
                  <a:pt x="1991139" y="1481732"/>
                  <a:pt x="1871655" y="1601216"/>
                  <a:pt x="1724264" y="1601216"/>
                </a:cubicBezTo>
                <a:lnTo>
                  <a:pt x="266875" y="1601216"/>
                </a:lnTo>
                <a:cubicBezTo>
                  <a:pt x="119484" y="1601216"/>
                  <a:pt x="0" y="1481732"/>
                  <a:pt x="0" y="1334341"/>
                </a:cubicBezTo>
                <a:lnTo>
                  <a:pt x="0" y="266875"/>
                </a:lnTo>
                <a:close/>
              </a:path>
            </a:pathLst>
          </a:custGeom>
          <a:solidFill>
            <a:srgbClr val="F9DAC6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3875" lIns="123875" spcFirstLastPara="1" rIns="123875" wrap="square" tIns="123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Published CRISP-DM 1.0 (1999)</a:t>
            </a:r>
            <a:endParaRPr/>
          </a:p>
        </p:txBody>
      </p:sp>
      <p:sp>
        <p:nvSpPr>
          <p:cNvPr id="209" name="Google Shape;209;p14"/>
          <p:cNvSpPr/>
          <p:nvPr/>
        </p:nvSpPr>
        <p:spPr>
          <a:xfrm>
            <a:off x="6851829" y="2028318"/>
            <a:ext cx="1991139" cy="1601216"/>
          </a:xfrm>
          <a:custGeom>
            <a:rect b="b" l="l" r="r" t="t"/>
            <a:pathLst>
              <a:path extrusionOk="0" h="1601216" w="1991139">
                <a:moveTo>
                  <a:pt x="0" y="266875"/>
                </a:moveTo>
                <a:cubicBezTo>
                  <a:pt x="0" y="119484"/>
                  <a:pt x="119484" y="0"/>
                  <a:pt x="266875" y="0"/>
                </a:cubicBezTo>
                <a:lnTo>
                  <a:pt x="1724264" y="0"/>
                </a:lnTo>
                <a:cubicBezTo>
                  <a:pt x="1871655" y="0"/>
                  <a:pt x="1991139" y="119484"/>
                  <a:pt x="1991139" y="266875"/>
                </a:cubicBezTo>
                <a:lnTo>
                  <a:pt x="1991139" y="1334341"/>
                </a:lnTo>
                <a:cubicBezTo>
                  <a:pt x="1991139" y="1481732"/>
                  <a:pt x="1871655" y="1601216"/>
                  <a:pt x="1724264" y="1601216"/>
                </a:cubicBezTo>
                <a:lnTo>
                  <a:pt x="266875" y="1601216"/>
                </a:lnTo>
                <a:cubicBezTo>
                  <a:pt x="119484" y="1601216"/>
                  <a:pt x="0" y="1481732"/>
                  <a:pt x="0" y="1334341"/>
                </a:cubicBezTo>
                <a:lnTo>
                  <a:pt x="0" y="266875"/>
                </a:lnTo>
                <a:close/>
              </a:path>
            </a:pathLst>
          </a:custGeom>
          <a:solidFill>
            <a:srgbClr val="E4A56C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3875" lIns="123875" spcFirstLastPara="1" rIns="123875" wrap="square" tIns="123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200 members of the CRISP-DM SIG worldwide.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6" name="Google Shape;2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5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CRISP-DM - HISTORY</a:t>
            </a:r>
            <a:endParaRPr b="1" i="0" sz="3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826" y="1545015"/>
            <a:ext cx="2686185" cy="266220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5"/>
          <p:cNvSpPr txBox="1"/>
          <p:nvPr/>
        </p:nvSpPr>
        <p:spPr>
          <a:xfrm>
            <a:off x="3305471" y="1437266"/>
            <a:ext cx="552704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Non-proprietary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Application/Industry neutral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 neutral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 business issues and technical analysis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 for guidance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Experience base templates for Analysis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106" y="1344485"/>
            <a:ext cx="3478306" cy="3559728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sp>
        <p:nvSpPr>
          <p:cNvPr id="226" name="Google Shape;226;p16"/>
          <p:cNvSpPr txBox="1"/>
          <p:nvPr/>
        </p:nvSpPr>
        <p:spPr>
          <a:xfrm>
            <a:off x="4267201" y="1369219"/>
            <a:ext cx="347830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life cycle of a data mining project consists of six phases. </a:t>
            </a:r>
            <a:endParaRPr/>
          </a:p>
          <a:p>
            <a:pPr indent="-87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rigid process 🡪 moving back and forth between each phase determines which phases has to be performed next. 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8" name="Google Shape;22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14055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6"/>
          <p:cNvSpPr txBox="1"/>
          <p:nvPr/>
        </p:nvSpPr>
        <p:spPr>
          <a:xfrm>
            <a:off x="470106" y="213746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CRISP-DM - HISTORY</a:t>
            </a:r>
            <a:endParaRPr b="1" i="0" sz="3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/>
          <p:nvPr/>
        </p:nvSpPr>
        <p:spPr>
          <a:xfrm>
            <a:off x="2538385" y="1318260"/>
            <a:ext cx="3607778" cy="3607778"/>
          </a:xfrm>
          <a:prstGeom prst="quadArrow">
            <a:avLst>
              <a:gd fmla="val 2000" name="adj1"/>
              <a:gd fmla="val 4000" name="adj2"/>
              <a:gd fmla="val 5000" name="adj3"/>
            </a:avLst>
          </a:prstGeom>
          <a:solidFill>
            <a:srgbClr val="F6E7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"/>
          <p:cNvSpPr/>
          <p:nvPr/>
        </p:nvSpPr>
        <p:spPr>
          <a:xfrm>
            <a:off x="2772891" y="1552765"/>
            <a:ext cx="1443111" cy="1443111"/>
          </a:xfrm>
          <a:custGeom>
            <a:rect b="b" l="l" r="r" t="t"/>
            <a:pathLst>
              <a:path extrusionOk="0" h="1443111" w="1443111">
                <a:moveTo>
                  <a:pt x="0" y="240523"/>
                </a:moveTo>
                <a:cubicBezTo>
                  <a:pt x="0" y="107686"/>
                  <a:pt x="107686" y="0"/>
                  <a:pt x="240523" y="0"/>
                </a:cubicBezTo>
                <a:lnTo>
                  <a:pt x="1202588" y="0"/>
                </a:lnTo>
                <a:cubicBezTo>
                  <a:pt x="1335425" y="0"/>
                  <a:pt x="1443111" y="107686"/>
                  <a:pt x="1443111" y="240523"/>
                </a:cubicBezTo>
                <a:lnTo>
                  <a:pt x="1443111" y="1202588"/>
                </a:lnTo>
                <a:cubicBezTo>
                  <a:pt x="1443111" y="1335425"/>
                  <a:pt x="1335425" y="1443111"/>
                  <a:pt x="1202588" y="1443111"/>
                </a:cubicBezTo>
                <a:lnTo>
                  <a:pt x="240523" y="1443111"/>
                </a:lnTo>
                <a:cubicBezTo>
                  <a:pt x="107686" y="1443111"/>
                  <a:pt x="0" y="1335425"/>
                  <a:pt x="0" y="1202588"/>
                </a:cubicBezTo>
                <a:lnTo>
                  <a:pt x="0" y="240523"/>
                </a:lnTo>
                <a:close/>
              </a:path>
            </a:pathLst>
          </a:custGeom>
          <a:solidFill>
            <a:srgbClr val="E6BB2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31400" lIns="131400" spcFirstLastPara="1" rIns="131400" wrap="square" tIns="131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/>
          </a:p>
          <a:p>
            <a:pPr indent="-114300" lvl="1" marL="1143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endParaRPr/>
          </a:p>
          <a:p>
            <a:pPr indent="-114300" lvl="1" marL="114300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Subject Matter</a:t>
            </a:r>
            <a:endParaRPr/>
          </a:p>
          <a:p>
            <a:pPr indent="-114300" lvl="1" marL="114300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Commercial</a:t>
            </a:r>
            <a:endParaRPr/>
          </a:p>
        </p:txBody>
      </p:sp>
      <p:sp>
        <p:nvSpPr>
          <p:cNvPr id="237" name="Google Shape;237;p17"/>
          <p:cNvSpPr/>
          <p:nvPr/>
        </p:nvSpPr>
        <p:spPr>
          <a:xfrm>
            <a:off x="4468547" y="1552765"/>
            <a:ext cx="1443111" cy="1443111"/>
          </a:xfrm>
          <a:custGeom>
            <a:rect b="b" l="l" r="r" t="t"/>
            <a:pathLst>
              <a:path extrusionOk="0" h="1443111" w="1443111">
                <a:moveTo>
                  <a:pt x="0" y="240523"/>
                </a:moveTo>
                <a:cubicBezTo>
                  <a:pt x="0" y="107686"/>
                  <a:pt x="107686" y="0"/>
                  <a:pt x="240523" y="0"/>
                </a:cubicBezTo>
                <a:lnTo>
                  <a:pt x="1202588" y="0"/>
                </a:lnTo>
                <a:cubicBezTo>
                  <a:pt x="1335425" y="0"/>
                  <a:pt x="1443111" y="107686"/>
                  <a:pt x="1443111" y="240523"/>
                </a:cubicBezTo>
                <a:lnTo>
                  <a:pt x="1443111" y="1202588"/>
                </a:lnTo>
                <a:cubicBezTo>
                  <a:pt x="1443111" y="1335425"/>
                  <a:pt x="1335425" y="1443111"/>
                  <a:pt x="1202588" y="1443111"/>
                </a:cubicBezTo>
                <a:lnTo>
                  <a:pt x="240523" y="1443111"/>
                </a:lnTo>
                <a:cubicBezTo>
                  <a:pt x="107686" y="1443111"/>
                  <a:pt x="0" y="1335425"/>
                  <a:pt x="0" y="1202588"/>
                </a:cubicBezTo>
                <a:lnTo>
                  <a:pt x="0" y="240523"/>
                </a:lnTo>
                <a:close/>
              </a:path>
            </a:pathLst>
          </a:custGeom>
          <a:solidFill>
            <a:srgbClr val="4EDA8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31400" lIns="131400" spcFirstLastPara="1" rIns="131400" wrap="square" tIns="131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Analytical</a:t>
            </a:r>
            <a:endParaRPr/>
          </a:p>
          <a:p>
            <a:pPr indent="-114300" lvl="1" marL="1143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Methodologies</a:t>
            </a:r>
            <a:endParaRPr/>
          </a:p>
          <a:p>
            <a:pPr indent="-114300" lvl="1" marL="114300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to use and when</a:t>
            </a:r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2772891" y="3248421"/>
            <a:ext cx="1443111" cy="1443111"/>
          </a:xfrm>
          <a:custGeom>
            <a:rect b="b" l="l" r="r" t="t"/>
            <a:pathLst>
              <a:path extrusionOk="0" h="1443111" w="1443111">
                <a:moveTo>
                  <a:pt x="0" y="240523"/>
                </a:moveTo>
                <a:cubicBezTo>
                  <a:pt x="0" y="107686"/>
                  <a:pt x="107686" y="0"/>
                  <a:pt x="240523" y="0"/>
                </a:cubicBezTo>
                <a:lnTo>
                  <a:pt x="1202588" y="0"/>
                </a:lnTo>
                <a:cubicBezTo>
                  <a:pt x="1335425" y="0"/>
                  <a:pt x="1443111" y="107686"/>
                  <a:pt x="1443111" y="240523"/>
                </a:cubicBezTo>
                <a:lnTo>
                  <a:pt x="1443111" y="1202588"/>
                </a:lnTo>
                <a:cubicBezTo>
                  <a:pt x="1443111" y="1335425"/>
                  <a:pt x="1335425" y="1443111"/>
                  <a:pt x="1202588" y="1443111"/>
                </a:cubicBezTo>
                <a:lnTo>
                  <a:pt x="240523" y="1443111"/>
                </a:lnTo>
                <a:cubicBezTo>
                  <a:pt x="107686" y="1443111"/>
                  <a:pt x="0" y="1335425"/>
                  <a:pt x="0" y="1202588"/>
                </a:cubicBezTo>
                <a:lnTo>
                  <a:pt x="0" y="240523"/>
                </a:lnTo>
                <a:close/>
              </a:path>
            </a:pathLst>
          </a:custGeom>
          <a:solidFill>
            <a:srgbClr val="7471D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31400" lIns="131400" spcFirstLastPara="1" rIns="131400" wrap="square" tIns="131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indent="-114300" lvl="1" marL="1143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endParaRPr/>
          </a:p>
          <a:p>
            <a:pPr indent="-114300" lvl="1" marL="114300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endParaRPr/>
          </a:p>
          <a:p>
            <a:pPr indent="-114300" lvl="1" marL="114300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Meaning</a:t>
            </a:r>
            <a:endParaRPr/>
          </a:p>
        </p:txBody>
      </p:sp>
      <p:sp>
        <p:nvSpPr>
          <p:cNvPr id="239" name="Google Shape;239;p17"/>
          <p:cNvSpPr/>
          <p:nvPr/>
        </p:nvSpPr>
        <p:spPr>
          <a:xfrm>
            <a:off x="4468547" y="3248421"/>
            <a:ext cx="1443111" cy="1443111"/>
          </a:xfrm>
          <a:custGeom>
            <a:rect b="b" l="l" r="r" t="t"/>
            <a:pathLst>
              <a:path extrusionOk="0" h="1443111" w="1443111">
                <a:moveTo>
                  <a:pt x="0" y="240523"/>
                </a:moveTo>
                <a:cubicBezTo>
                  <a:pt x="0" y="107686"/>
                  <a:pt x="107686" y="0"/>
                  <a:pt x="240523" y="0"/>
                </a:cubicBezTo>
                <a:lnTo>
                  <a:pt x="1202588" y="0"/>
                </a:lnTo>
                <a:cubicBezTo>
                  <a:pt x="1335425" y="0"/>
                  <a:pt x="1443111" y="107686"/>
                  <a:pt x="1443111" y="240523"/>
                </a:cubicBezTo>
                <a:lnTo>
                  <a:pt x="1443111" y="1202588"/>
                </a:lnTo>
                <a:cubicBezTo>
                  <a:pt x="1443111" y="1335425"/>
                  <a:pt x="1335425" y="1443111"/>
                  <a:pt x="1202588" y="1443111"/>
                </a:cubicBezTo>
                <a:lnTo>
                  <a:pt x="240523" y="1443111"/>
                </a:lnTo>
                <a:cubicBezTo>
                  <a:pt x="107686" y="1443111"/>
                  <a:pt x="0" y="1335425"/>
                  <a:pt x="0" y="1202588"/>
                </a:cubicBezTo>
                <a:lnTo>
                  <a:pt x="0" y="240523"/>
                </a:lnTo>
                <a:close/>
              </a:path>
            </a:pathLst>
          </a:custGeom>
          <a:solidFill>
            <a:srgbClr val="CE91A6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31400" lIns="131400" spcFirstLastPara="1" rIns="131400" wrap="square" tIns="131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/>
          </a:p>
          <a:p>
            <a:pPr indent="-114300" lvl="1" marL="1143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Integration</a:t>
            </a:r>
            <a:endParaRPr/>
          </a:p>
          <a:p>
            <a:pPr indent="-114300" lvl="1" marL="114300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Building apps</a:t>
            </a:r>
            <a:endParaRPr/>
          </a:p>
          <a:p>
            <a:pPr indent="-114300" lvl="1" marL="114300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Supporting deployment</a:t>
            </a:r>
            <a:endParaRPr/>
          </a:p>
        </p:txBody>
      </p:sp>
      <p:sp>
        <p:nvSpPr>
          <p:cNvPr id="240" name="Google Shape;240;p17"/>
          <p:cNvSpPr txBox="1"/>
          <p:nvPr/>
        </p:nvSpPr>
        <p:spPr>
          <a:xfrm>
            <a:off x="5855938" y="1956547"/>
            <a:ext cx="157382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B44EB1"/>
                </a:solidFill>
                <a:latin typeface="Arial"/>
                <a:ea typeface="Arial"/>
                <a:cs typeface="Arial"/>
                <a:sym typeface="Arial"/>
              </a:rPr>
              <a:t>Includes the “Data Scientist” role</a:t>
            </a:r>
            <a:endParaRPr/>
          </a:p>
        </p:txBody>
      </p:sp>
      <p:sp>
        <p:nvSpPr>
          <p:cNvPr id="241" name="Google Shape;241;p17"/>
          <p:cNvSpPr txBox="1"/>
          <p:nvPr/>
        </p:nvSpPr>
        <p:spPr>
          <a:xfrm>
            <a:off x="1351173" y="3529852"/>
            <a:ext cx="157382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8274AB"/>
                </a:solidFill>
                <a:latin typeface="Arial"/>
                <a:ea typeface="Arial"/>
                <a:cs typeface="Arial"/>
                <a:sym typeface="Arial"/>
              </a:rPr>
              <a:t>Includes the “Data Engineer” role</a:t>
            </a:r>
            <a:endParaRPr/>
          </a:p>
        </p:txBody>
      </p:sp>
      <p:sp>
        <p:nvSpPr>
          <p:cNvPr id="242" name="Google Shape;242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3" name="Google Shape;24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339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7"/>
          <p:cNvSpPr txBox="1"/>
          <p:nvPr/>
        </p:nvSpPr>
        <p:spPr>
          <a:xfrm>
            <a:off x="470106" y="217462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People and roles</a:t>
            </a:r>
            <a:endParaRPr b="1" i="0" sz="3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/>
          <p:nvPr/>
        </p:nvSpPr>
        <p:spPr>
          <a:xfrm>
            <a:off x="1361865" y="1576777"/>
            <a:ext cx="971550" cy="351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chemeClr val="lt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1378534" y="1568025"/>
            <a:ext cx="852488" cy="344263"/>
          </a:xfrm>
          <a:prstGeom prst="rect">
            <a:avLst/>
          </a:prstGeom>
          <a:noFill/>
          <a:ln>
            <a:noFill/>
          </a:ln>
        </p:spPr>
        <p:txBody>
          <a:bodyPr anchorCtr="0" anchor="t" bIns="33325" lIns="67850" spcFirstLastPara="1" rIns="67850" wrap="square" tIns="33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2507246" y="1576777"/>
            <a:ext cx="972741" cy="351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chemeClr val="lt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2523915" y="1568025"/>
            <a:ext cx="852488" cy="344263"/>
          </a:xfrm>
          <a:prstGeom prst="rect">
            <a:avLst/>
          </a:prstGeom>
          <a:noFill/>
          <a:ln>
            <a:noFill/>
          </a:ln>
        </p:spPr>
        <p:txBody>
          <a:bodyPr anchorCtr="0" anchor="t" bIns="33325" lIns="67850" spcFirstLastPara="1" rIns="67850" wrap="square" tIns="33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endParaRPr/>
          </a:p>
        </p:txBody>
      </p:sp>
      <p:sp>
        <p:nvSpPr>
          <p:cNvPr id="253" name="Google Shape;253;p18"/>
          <p:cNvSpPr/>
          <p:nvPr/>
        </p:nvSpPr>
        <p:spPr>
          <a:xfrm>
            <a:off x="5831471" y="1568025"/>
            <a:ext cx="951309" cy="351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chemeClr val="lt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5950534" y="1619567"/>
            <a:ext cx="648891" cy="206169"/>
          </a:xfrm>
          <a:prstGeom prst="rect">
            <a:avLst/>
          </a:prstGeom>
          <a:noFill/>
          <a:ln>
            <a:noFill/>
          </a:ln>
        </p:spPr>
        <p:txBody>
          <a:bodyPr anchorCtr="0" anchor="t" bIns="33325" lIns="67850" spcFirstLastPara="1" rIns="67850" wrap="square" tIns="33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3602621" y="1576777"/>
            <a:ext cx="971550" cy="351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chemeClr val="lt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3664534" y="1568025"/>
            <a:ext cx="710803" cy="344263"/>
          </a:xfrm>
          <a:prstGeom prst="rect">
            <a:avLst/>
          </a:prstGeom>
          <a:noFill/>
          <a:ln>
            <a:noFill/>
          </a:ln>
        </p:spPr>
        <p:txBody>
          <a:bodyPr anchorCtr="0" anchor="t" bIns="33325" lIns="67850" spcFirstLastPara="1" rIns="67850" wrap="square" tIns="33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Preparation</a:t>
            </a:r>
            <a:endParaRPr/>
          </a:p>
        </p:txBody>
      </p:sp>
      <p:cxnSp>
        <p:nvCxnSpPr>
          <p:cNvPr id="257" name="Google Shape;257;p18"/>
          <p:cNvCxnSpPr/>
          <p:nvPr/>
        </p:nvCxnSpPr>
        <p:spPr>
          <a:xfrm>
            <a:off x="1326146" y="1486335"/>
            <a:ext cx="0" cy="3314265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18"/>
          <p:cNvCxnSpPr/>
          <p:nvPr/>
        </p:nvCxnSpPr>
        <p:spPr>
          <a:xfrm>
            <a:off x="4644418" y="1486335"/>
            <a:ext cx="0" cy="3314265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18"/>
          <p:cNvCxnSpPr/>
          <p:nvPr/>
        </p:nvCxnSpPr>
        <p:spPr>
          <a:xfrm flipH="1">
            <a:off x="5744556" y="1533015"/>
            <a:ext cx="9525" cy="3267585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18"/>
          <p:cNvCxnSpPr/>
          <p:nvPr/>
        </p:nvCxnSpPr>
        <p:spPr>
          <a:xfrm>
            <a:off x="3563331" y="1533015"/>
            <a:ext cx="0" cy="3267585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18"/>
          <p:cNvCxnSpPr/>
          <p:nvPr/>
        </p:nvCxnSpPr>
        <p:spPr>
          <a:xfrm>
            <a:off x="2413187" y="1533015"/>
            <a:ext cx="0" cy="3267585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18"/>
          <p:cNvCxnSpPr/>
          <p:nvPr/>
        </p:nvCxnSpPr>
        <p:spPr>
          <a:xfrm>
            <a:off x="6862553" y="1533015"/>
            <a:ext cx="0" cy="3267585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63" name="Google Shape;263;p18"/>
          <p:cNvSpPr/>
          <p:nvPr/>
        </p:nvSpPr>
        <p:spPr>
          <a:xfrm>
            <a:off x="4724190" y="1568025"/>
            <a:ext cx="971550" cy="351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chemeClr val="lt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4890878" y="1615677"/>
            <a:ext cx="595313" cy="206169"/>
          </a:xfrm>
          <a:prstGeom prst="rect">
            <a:avLst/>
          </a:prstGeom>
          <a:noFill/>
          <a:ln>
            <a:noFill/>
          </a:ln>
        </p:spPr>
        <p:txBody>
          <a:bodyPr anchorCtr="0" anchor="t" bIns="33325" lIns="67850" spcFirstLastPara="1" rIns="67850" wrap="square" tIns="33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/>
          </a:p>
        </p:txBody>
      </p:sp>
      <p:cxnSp>
        <p:nvCxnSpPr>
          <p:cNvPr id="265" name="Google Shape;265;p18"/>
          <p:cNvCxnSpPr/>
          <p:nvPr/>
        </p:nvCxnSpPr>
        <p:spPr>
          <a:xfrm>
            <a:off x="7956737" y="1533015"/>
            <a:ext cx="0" cy="3267585"/>
          </a:xfrm>
          <a:prstGeom prst="straightConnector1">
            <a:avLst/>
          </a:prstGeom>
          <a:noFill/>
          <a:ln cap="flat" cmpd="sng" w="12700">
            <a:solidFill>
              <a:schemeClr val="hlink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66" name="Google Shape;266;p18"/>
          <p:cNvSpPr/>
          <p:nvPr/>
        </p:nvSpPr>
        <p:spPr>
          <a:xfrm>
            <a:off x="1295190" y="2057190"/>
            <a:ext cx="1067991" cy="2767722"/>
          </a:xfrm>
          <a:prstGeom prst="rect">
            <a:avLst/>
          </a:prstGeom>
          <a:noFill/>
          <a:ln>
            <a:noFill/>
          </a:ln>
        </p:spPr>
        <p:txBody>
          <a:bodyPr anchorCtr="0" anchor="t" bIns="33325" lIns="67850" spcFirstLastPara="1" rIns="67850" wrap="square" tIns="3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Determine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Business Objectives</a:t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Business Objectives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Business Success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Criteria</a:t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Situation Assessment</a:t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Inventory of Resources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Requirements,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Assumptions, and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Constraints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Risks and Contingencies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Terminology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Costs and Benefits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Determine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Data Mining Goal</a:t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Data Mining Goals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Data Mining Success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Criteria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Produce Project Plan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Project Plan</a:t>
            </a:r>
            <a:b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Initial Asessment of </a:t>
            </a:r>
            <a:b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Tools and Techniques</a:t>
            </a:r>
            <a:endParaRPr/>
          </a:p>
        </p:txBody>
      </p:sp>
      <p:sp>
        <p:nvSpPr>
          <p:cNvPr id="267" name="Google Shape;267;p18"/>
          <p:cNvSpPr/>
          <p:nvPr/>
        </p:nvSpPr>
        <p:spPr>
          <a:xfrm>
            <a:off x="2377468" y="2057190"/>
            <a:ext cx="1107281" cy="1313841"/>
          </a:xfrm>
          <a:prstGeom prst="rect">
            <a:avLst/>
          </a:prstGeom>
          <a:noFill/>
          <a:ln>
            <a:noFill/>
          </a:ln>
        </p:spPr>
        <p:txBody>
          <a:bodyPr anchorCtr="0" anchor="t" bIns="33325" lIns="67850" spcFirstLastPara="1" rIns="67850" wrap="square" tIns="3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Collect Initial Data</a:t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Initial Data Collection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Report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Describe Data</a:t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Data Description Report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Explore Data</a:t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Data Exploration Report </a:t>
            </a:r>
            <a:b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Verify Data Quality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Data Quality Report</a:t>
            </a:r>
            <a:endParaRPr/>
          </a:p>
        </p:txBody>
      </p:sp>
      <p:sp>
        <p:nvSpPr>
          <p:cNvPr id="268" name="Google Shape;268;p18"/>
          <p:cNvSpPr/>
          <p:nvPr/>
        </p:nvSpPr>
        <p:spPr>
          <a:xfrm>
            <a:off x="3521659" y="2057190"/>
            <a:ext cx="1095375" cy="2041268"/>
          </a:xfrm>
          <a:prstGeom prst="rect">
            <a:avLst/>
          </a:prstGeom>
          <a:noFill/>
          <a:ln>
            <a:noFill/>
          </a:ln>
        </p:spPr>
        <p:txBody>
          <a:bodyPr anchorCtr="0" anchor="t" bIns="33325" lIns="67850" spcFirstLastPara="1" rIns="67850" wrap="square" tIns="3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Data Set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Data Set Description</a:t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Select Data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Rationale for Inclusion /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Exclusion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Clean Data </a:t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Data Cleaning Report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Construct Data</a:t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Derived Attributes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Generated Records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Integrate Data</a:t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Merged Data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Format Data</a:t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Reformatted Data</a:t>
            </a:r>
            <a:endParaRPr/>
          </a:p>
        </p:txBody>
      </p:sp>
      <p:sp>
        <p:nvSpPr>
          <p:cNvPr id="269" name="Google Shape;269;p18"/>
          <p:cNvSpPr/>
          <p:nvPr/>
        </p:nvSpPr>
        <p:spPr>
          <a:xfrm>
            <a:off x="4656324" y="2057190"/>
            <a:ext cx="1026319" cy="1833154"/>
          </a:xfrm>
          <a:prstGeom prst="rect">
            <a:avLst/>
          </a:prstGeom>
          <a:noFill/>
          <a:ln>
            <a:noFill/>
          </a:ln>
        </p:spPr>
        <p:txBody>
          <a:bodyPr anchorCtr="0" anchor="t" bIns="33325" lIns="67850" spcFirstLastPara="1" rIns="67850" wrap="square" tIns="3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Select Modeling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Technique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Modeling Technique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Modeling Assumptions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Generate Test Design</a:t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Test Design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Build Model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Parameter Settings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Models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Model Description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Assess Model</a:t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Model Assessment</a:t>
            </a:r>
            <a:b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Revised Parameter </a:t>
            </a:r>
            <a:b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Settings</a:t>
            </a:r>
            <a:endParaRPr/>
          </a:p>
        </p:txBody>
      </p:sp>
      <p:sp>
        <p:nvSpPr>
          <p:cNvPr id="270" name="Google Shape;270;p18"/>
          <p:cNvSpPr/>
          <p:nvPr/>
        </p:nvSpPr>
        <p:spPr>
          <a:xfrm>
            <a:off x="5729078" y="2057190"/>
            <a:ext cx="1031081" cy="1417898"/>
          </a:xfrm>
          <a:prstGeom prst="rect">
            <a:avLst/>
          </a:prstGeom>
          <a:noFill/>
          <a:ln>
            <a:noFill/>
          </a:ln>
        </p:spPr>
        <p:txBody>
          <a:bodyPr anchorCtr="0" anchor="t" bIns="33325" lIns="67850" spcFirstLastPara="1" rIns="67850" wrap="square" tIns="3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Evaluate Results</a:t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Assessment of Data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Mining Results w.r.t.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Business Success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Criteria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Approved Models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Review Process</a:t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Review of Process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Determine Next Steps</a:t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List of Possible Actions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Decision</a:t>
            </a:r>
            <a:endParaRPr/>
          </a:p>
        </p:txBody>
      </p:sp>
      <p:sp>
        <p:nvSpPr>
          <p:cNvPr id="271" name="Google Shape;271;p18"/>
          <p:cNvSpPr/>
          <p:nvPr/>
        </p:nvSpPr>
        <p:spPr>
          <a:xfrm>
            <a:off x="6856599" y="2057190"/>
            <a:ext cx="978694" cy="1625040"/>
          </a:xfrm>
          <a:prstGeom prst="rect">
            <a:avLst/>
          </a:prstGeom>
          <a:noFill/>
          <a:ln>
            <a:noFill/>
          </a:ln>
        </p:spPr>
        <p:txBody>
          <a:bodyPr anchorCtr="0" anchor="t" bIns="33325" lIns="67850" spcFirstLastPara="1" rIns="67850" wrap="square" tIns="3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Plan Deployment</a:t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Deployment Plan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Plan Monitoring and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Maintenance</a:t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Monitoring and </a:t>
            </a:r>
            <a:b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Maintenance Plan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Produce Final Report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Final Report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Final Presentation</a:t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Review Project</a:t>
            </a:r>
            <a:endParaRPr b="0" i="0" sz="75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Experience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5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Documentation</a:t>
            </a:r>
            <a:endParaRPr/>
          </a:p>
        </p:txBody>
      </p:sp>
      <p:sp>
        <p:nvSpPr>
          <p:cNvPr id="272" name="Google Shape;272;p18"/>
          <p:cNvSpPr/>
          <p:nvPr/>
        </p:nvSpPr>
        <p:spPr>
          <a:xfrm>
            <a:off x="6939943" y="1570942"/>
            <a:ext cx="971550" cy="351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chemeClr val="lt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8"/>
          <p:cNvSpPr/>
          <p:nvPr/>
        </p:nvSpPr>
        <p:spPr>
          <a:xfrm>
            <a:off x="7032812" y="1618594"/>
            <a:ext cx="729853" cy="206169"/>
          </a:xfrm>
          <a:prstGeom prst="rect">
            <a:avLst/>
          </a:prstGeom>
          <a:noFill/>
          <a:ln>
            <a:noFill/>
          </a:ln>
        </p:spPr>
        <p:txBody>
          <a:bodyPr anchorCtr="0" anchor="t" bIns="33325" lIns="67850" spcFirstLastPara="1" rIns="67850" wrap="square" tIns="33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/>
          </a:p>
        </p:txBody>
      </p:sp>
      <p:sp>
        <p:nvSpPr>
          <p:cNvPr id="274" name="Google Shape;274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5" name="Google Shape;27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582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8"/>
          <p:cNvSpPr txBox="1"/>
          <p:nvPr/>
        </p:nvSpPr>
        <p:spPr>
          <a:xfrm>
            <a:off x="470106" y="220219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Overview of CRISP-DM</a:t>
            </a:r>
            <a:endParaRPr b="1" i="0" sz="3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/>
          <p:nvPr/>
        </p:nvSpPr>
        <p:spPr>
          <a:xfrm>
            <a:off x="5145487" y="1675706"/>
            <a:ext cx="3244133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TASKS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business objective</a:t>
            </a:r>
            <a:endParaRPr/>
          </a:p>
          <a:p>
            <a:pPr indent="-16192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Assess situation</a:t>
            </a:r>
            <a:endParaRPr/>
          </a:p>
          <a:p>
            <a:pPr indent="-16192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data mining goals</a:t>
            </a:r>
            <a:endParaRPr/>
          </a:p>
          <a:p>
            <a:pPr indent="-16192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 project plan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2684" y="1523946"/>
            <a:ext cx="3074639" cy="3146612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4" name="Google Shape;28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9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1 – Business Understanding</a:t>
            </a:r>
            <a:endParaRPr b="1" i="0" sz="3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2413747" y="1976717"/>
            <a:ext cx="907677" cy="45047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dge 1 with solid fill" id="287" name="Google Shape;28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0848" y="1697692"/>
            <a:ext cx="389965" cy="389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"/>
          <p:cNvSpPr txBox="1"/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>
                <a:solidFill>
                  <a:srgbClr val="FFFFFF"/>
                </a:solidFill>
              </a:rPr>
              <a:t>Outline</a:t>
            </a:r>
            <a:endParaRPr/>
          </a:p>
        </p:txBody>
      </p:sp>
      <p:sp>
        <p:nvSpPr>
          <p:cNvPr id="80" name="Google Shape;80;p2"/>
          <p:cNvSpPr txBox="1"/>
          <p:nvPr>
            <p:ph idx="1" type="body"/>
          </p:nvPr>
        </p:nvSpPr>
        <p:spPr>
          <a:xfrm>
            <a:off x="302974" y="1454312"/>
            <a:ext cx="7500742" cy="3242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Terms in data science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Normalised and Denormalised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Relational database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Data science methodology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9725" lvl="1" marL="8858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/>
          <p:nvPr>
            <p:ph idx="1" type="body"/>
          </p:nvPr>
        </p:nvSpPr>
        <p:spPr>
          <a:xfrm>
            <a:off x="0" y="1291591"/>
            <a:ext cx="8580120" cy="31755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1" marL="2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50"/>
          </a:p>
        </p:txBody>
      </p:sp>
      <p:sp>
        <p:nvSpPr>
          <p:cNvPr id="294" name="Google Shape;294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5" name="Google Shape;2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0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1 – Business Understanding</a:t>
            </a:r>
            <a:endParaRPr b="1" i="0" sz="3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685017" y="1460716"/>
            <a:ext cx="7347244" cy="1069648"/>
          </a:xfrm>
          <a:custGeom>
            <a:rect b="b" l="l" r="r" t="t"/>
            <a:pathLst>
              <a:path extrusionOk="0" h="1069648" w="7347244">
                <a:moveTo>
                  <a:pt x="0" y="267412"/>
                </a:moveTo>
                <a:lnTo>
                  <a:pt x="6812420" y="267412"/>
                </a:lnTo>
                <a:lnTo>
                  <a:pt x="6812420" y="0"/>
                </a:lnTo>
                <a:lnTo>
                  <a:pt x="7347244" y="534824"/>
                </a:lnTo>
                <a:lnTo>
                  <a:pt x="6812420" y="1069648"/>
                </a:lnTo>
                <a:lnTo>
                  <a:pt x="6812420" y="802236"/>
                </a:lnTo>
                <a:lnTo>
                  <a:pt x="0" y="802236"/>
                </a:lnTo>
                <a:lnTo>
                  <a:pt x="0" y="267412"/>
                </a:lnTo>
                <a:close/>
              </a:path>
            </a:pathLst>
          </a:custGeom>
          <a:solidFill>
            <a:srgbClr val="A5B49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7200" lIns="53325" spcFirstLastPara="1" rIns="521400" wrap="square" tIns="3207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B2324B"/>
                </a:solidFill>
                <a:latin typeface="Arial"/>
                <a:ea typeface="Arial"/>
                <a:cs typeface="Arial"/>
                <a:sym typeface="Arial"/>
              </a:rPr>
              <a:t>Determine business objectives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685017" y="2287314"/>
            <a:ext cx="1693539" cy="1978527"/>
          </a:xfrm>
          <a:custGeom>
            <a:rect b="b" l="l" r="r" t="t"/>
            <a:pathLst>
              <a:path extrusionOk="0" h="1978527" w="1693539">
                <a:moveTo>
                  <a:pt x="0" y="0"/>
                </a:moveTo>
                <a:lnTo>
                  <a:pt x="1693539" y="0"/>
                </a:lnTo>
                <a:lnTo>
                  <a:pt x="1693539" y="1978527"/>
                </a:lnTo>
                <a:lnTo>
                  <a:pt x="0" y="1978527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rgbClr val="A5B4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thoroughly understand, from a business perspective, </a:t>
            </a:r>
            <a:r>
              <a:rPr b="0" i="0" lang="en-US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the client really wants </a:t>
            </a: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accomplish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uncover important factors</a:t>
            </a: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at the beginning, that can influence the outcome of the project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neglecting this step is to expend a great deal of effort producing the right answers to the wrong questions</a:t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2378557" y="1817139"/>
            <a:ext cx="5653704" cy="1069648"/>
          </a:xfrm>
          <a:custGeom>
            <a:rect b="b" l="l" r="r" t="t"/>
            <a:pathLst>
              <a:path extrusionOk="0" h="1069648" w="5653704">
                <a:moveTo>
                  <a:pt x="0" y="267412"/>
                </a:moveTo>
                <a:lnTo>
                  <a:pt x="5118880" y="267412"/>
                </a:lnTo>
                <a:lnTo>
                  <a:pt x="5118880" y="0"/>
                </a:lnTo>
                <a:lnTo>
                  <a:pt x="5653704" y="534824"/>
                </a:lnTo>
                <a:lnTo>
                  <a:pt x="5118880" y="1069648"/>
                </a:lnTo>
                <a:lnTo>
                  <a:pt x="5118880" y="802236"/>
                </a:lnTo>
                <a:lnTo>
                  <a:pt x="0" y="802236"/>
                </a:lnTo>
                <a:lnTo>
                  <a:pt x="0" y="267412"/>
                </a:lnTo>
                <a:close/>
              </a:path>
            </a:pathLst>
          </a:custGeom>
          <a:solidFill>
            <a:srgbClr val="A5B49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7200" lIns="53325" spcFirstLastPara="1" rIns="521400" wrap="square" tIns="3207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B2324B"/>
                </a:solidFill>
                <a:latin typeface="Arial"/>
                <a:ea typeface="Arial"/>
                <a:cs typeface="Arial"/>
                <a:sym typeface="Arial"/>
              </a:rPr>
              <a:t>Assess situation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2355694" y="2609851"/>
            <a:ext cx="1693539" cy="1044508"/>
          </a:xfrm>
          <a:custGeom>
            <a:rect b="b" l="l" r="r" t="t"/>
            <a:pathLst>
              <a:path extrusionOk="0" h="1044508" w="1693539">
                <a:moveTo>
                  <a:pt x="0" y="0"/>
                </a:moveTo>
                <a:lnTo>
                  <a:pt x="1693539" y="0"/>
                </a:lnTo>
                <a:lnTo>
                  <a:pt x="1693539" y="1044508"/>
                </a:lnTo>
                <a:lnTo>
                  <a:pt x="0" y="1044508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rgbClr val="A5B4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 detailed fact-finding </a:t>
            </a: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all of the resources, constraints, assumptions and other factors that should be considered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flesh out the details</a:t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4072097" y="2173562"/>
            <a:ext cx="3960164" cy="1069648"/>
          </a:xfrm>
          <a:custGeom>
            <a:rect b="b" l="l" r="r" t="t"/>
            <a:pathLst>
              <a:path extrusionOk="0" h="1069648" w="3960164">
                <a:moveTo>
                  <a:pt x="0" y="267412"/>
                </a:moveTo>
                <a:lnTo>
                  <a:pt x="3425340" y="267412"/>
                </a:lnTo>
                <a:lnTo>
                  <a:pt x="3425340" y="0"/>
                </a:lnTo>
                <a:lnTo>
                  <a:pt x="3960164" y="534824"/>
                </a:lnTo>
                <a:lnTo>
                  <a:pt x="3425340" y="1069648"/>
                </a:lnTo>
                <a:lnTo>
                  <a:pt x="3425340" y="802236"/>
                </a:lnTo>
                <a:lnTo>
                  <a:pt x="0" y="802236"/>
                </a:lnTo>
                <a:lnTo>
                  <a:pt x="0" y="267412"/>
                </a:lnTo>
                <a:close/>
              </a:path>
            </a:pathLst>
          </a:custGeom>
          <a:solidFill>
            <a:srgbClr val="A5B49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7200" lIns="53325" spcFirstLastPara="1" rIns="521400" wrap="square" tIns="3207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B2324B"/>
                </a:solidFill>
                <a:latin typeface="Arial"/>
                <a:ea typeface="Arial"/>
                <a:cs typeface="Arial"/>
                <a:sym typeface="Arial"/>
              </a:rPr>
              <a:t>Determine data mining goals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4072097" y="3000160"/>
            <a:ext cx="1693539" cy="1940989"/>
          </a:xfrm>
          <a:custGeom>
            <a:rect b="b" l="l" r="r" t="t"/>
            <a:pathLst>
              <a:path extrusionOk="0" h="1940989" w="1693539">
                <a:moveTo>
                  <a:pt x="0" y="0"/>
                </a:moveTo>
                <a:lnTo>
                  <a:pt x="1693539" y="0"/>
                </a:lnTo>
                <a:lnTo>
                  <a:pt x="1693539" y="1940989"/>
                </a:lnTo>
                <a:lnTo>
                  <a:pt x="0" y="194098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rgbClr val="A5B4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business goal states objectives in business terminology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data mining goal states </a:t>
            </a:r>
            <a:r>
              <a:rPr b="0" i="0" lang="en-US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project objectives in technical terms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</a:t>
            </a:r>
            <a:endParaRPr/>
          </a:p>
          <a:p>
            <a:pPr indent="-57150" lvl="1" marL="57150" marR="0" rtl="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goal: “Increase catalog sales to existing customers.”</a:t>
            </a:r>
            <a:endParaRPr/>
          </a:p>
          <a:p>
            <a:pPr indent="-57150" lvl="1" marL="57150" marR="0" rtl="0" algn="l">
              <a:lnSpc>
                <a:spcPct val="90000"/>
              </a:lnSpc>
              <a:spcBef>
                <a:spcPts val="105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mining goal: “Predict </a:t>
            </a:r>
            <a:r>
              <a:rPr b="0" i="0" lang="en-US" sz="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widgets a customer will buy</a:t>
            </a: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given their </a:t>
            </a:r>
            <a:r>
              <a:rPr b="0" i="0" lang="en-US" sz="7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purchases over the past three years, demographic information (age, salary, city) and the price of the item</a:t>
            </a: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.”</a:t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5765637" y="2529985"/>
            <a:ext cx="2266625" cy="1069648"/>
          </a:xfrm>
          <a:custGeom>
            <a:rect b="b" l="l" r="r" t="t"/>
            <a:pathLst>
              <a:path extrusionOk="0" h="1069648" w="2266625">
                <a:moveTo>
                  <a:pt x="0" y="267412"/>
                </a:moveTo>
                <a:lnTo>
                  <a:pt x="1731801" y="267412"/>
                </a:lnTo>
                <a:lnTo>
                  <a:pt x="1731801" y="0"/>
                </a:lnTo>
                <a:lnTo>
                  <a:pt x="2266625" y="534824"/>
                </a:lnTo>
                <a:lnTo>
                  <a:pt x="1731801" y="1069648"/>
                </a:lnTo>
                <a:lnTo>
                  <a:pt x="1731801" y="802236"/>
                </a:lnTo>
                <a:lnTo>
                  <a:pt x="0" y="802236"/>
                </a:lnTo>
                <a:lnTo>
                  <a:pt x="0" y="267412"/>
                </a:lnTo>
                <a:close/>
              </a:path>
            </a:pathLst>
          </a:custGeom>
          <a:solidFill>
            <a:srgbClr val="A5B49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7200" lIns="53325" spcFirstLastPara="1" rIns="521400" wrap="square" tIns="3207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B2324B"/>
                </a:solidFill>
                <a:latin typeface="Arial"/>
                <a:ea typeface="Arial"/>
                <a:cs typeface="Arial"/>
                <a:sym typeface="Arial"/>
              </a:rPr>
              <a:t>Produce project plan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5777685" y="3343023"/>
            <a:ext cx="1708969" cy="1424241"/>
          </a:xfrm>
          <a:custGeom>
            <a:rect b="b" l="l" r="r" t="t"/>
            <a:pathLst>
              <a:path extrusionOk="0" h="1424241" w="1708969">
                <a:moveTo>
                  <a:pt x="0" y="0"/>
                </a:moveTo>
                <a:lnTo>
                  <a:pt x="1708969" y="0"/>
                </a:lnTo>
                <a:lnTo>
                  <a:pt x="1708969" y="1424241"/>
                </a:lnTo>
                <a:lnTo>
                  <a:pt x="0" y="1424241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rgbClr val="A5B4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the intended plan for achieving the data mining goals and the business goals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plan should specify the anticipated set of steps to be performed during the rest of the project including an initial selection of tools and techniques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2296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/>
              <a:t>  </a:t>
            </a:r>
            <a:endParaRPr/>
          </a:p>
        </p:txBody>
      </p:sp>
      <p:sp>
        <p:nvSpPr>
          <p:cNvPr id="311" name="Google Shape;311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2" name="Google Shape;3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5070" y="1486007"/>
            <a:ext cx="3074639" cy="3146612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1"/>
          <p:cNvSpPr/>
          <p:nvPr/>
        </p:nvSpPr>
        <p:spPr>
          <a:xfrm>
            <a:off x="3556747" y="1976717"/>
            <a:ext cx="907677" cy="45047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dge with solid fill" id="314" name="Google Shape;31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1585" y="1705575"/>
            <a:ext cx="361610" cy="361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-36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1"/>
          <p:cNvSpPr txBox="1"/>
          <p:nvPr/>
        </p:nvSpPr>
        <p:spPr>
          <a:xfrm>
            <a:off x="470106" y="22744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2 – Data Understanding</a:t>
            </a:r>
            <a:endParaRPr b="1" i="0" sz="3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1"/>
          <p:cNvSpPr/>
          <p:nvPr/>
        </p:nvSpPr>
        <p:spPr>
          <a:xfrm>
            <a:off x="5274871" y="1999383"/>
            <a:ext cx="3396409" cy="2122755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quadBezTo>
                  <a:pt x="20000" y="40000"/>
                  <a:pt x="101250" y="15000"/>
                </a:quadBezTo>
                <a:lnTo>
                  <a:pt x="100194" y="0"/>
                </a:lnTo>
                <a:lnTo>
                  <a:pt x="120000" y="24000"/>
                </a:lnTo>
                <a:lnTo>
                  <a:pt x="104419" y="60000"/>
                </a:lnTo>
                <a:lnTo>
                  <a:pt x="103363" y="45000"/>
                </a:lnTo>
                <a:quadBezTo>
                  <a:pt x="30000" y="55000"/>
                  <a:pt x="0" y="120000"/>
                </a:quadBezTo>
                <a:close/>
              </a:path>
            </a:pathLst>
          </a:custGeom>
          <a:solidFill>
            <a:srgbClr val="E0E5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1"/>
          <p:cNvSpPr/>
          <p:nvPr/>
        </p:nvSpPr>
        <p:spPr>
          <a:xfrm>
            <a:off x="5609417" y="3577864"/>
            <a:ext cx="78117" cy="78117"/>
          </a:xfrm>
          <a:prstGeom prst="ellipse">
            <a:avLst/>
          </a:prstGeom>
          <a:solidFill>
            <a:srgbClr val="A5B49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1"/>
          <p:cNvSpPr/>
          <p:nvPr/>
        </p:nvSpPr>
        <p:spPr>
          <a:xfrm>
            <a:off x="5648475" y="3616923"/>
            <a:ext cx="580785" cy="505215"/>
          </a:xfrm>
          <a:custGeom>
            <a:rect b="b" l="l" r="r" t="t"/>
            <a:pathLst>
              <a:path extrusionOk="0" h="505215" w="580785">
                <a:moveTo>
                  <a:pt x="0" y="0"/>
                </a:moveTo>
                <a:lnTo>
                  <a:pt x="580785" y="0"/>
                </a:lnTo>
                <a:lnTo>
                  <a:pt x="580785" y="505215"/>
                </a:lnTo>
                <a:lnTo>
                  <a:pt x="0" y="5052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41375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 data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6161333" y="3084111"/>
            <a:ext cx="135856" cy="135856"/>
          </a:xfrm>
          <a:prstGeom prst="ellipse">
            <a:avLst/>
          </a:prstGeom>
          <a:solidFill>
            <a:srgbClr val="A5B49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1"/>
          <p:cNvSpPr/>
          <p:nvPr/>
        </p:nvSpPr>
        <p:spPr>
          <a:xfrm>
            <a:off x="6229261" y="3152039"/>
            <a:ext cx="713245" cy="425825"/>
          </a:xfrm>
          <a:custGeom>
            <a:rect b="b" l="l" r="r" t="t"/>
            <a:pathLst>
              <a:path extrusionOk="0" h="970099" w="713245">
                <a:moveTo>
                  <a:pt x="0" y="0"/>
                </a:moveTo>
                <a:lnTo>
                  <a:pt x="713245" y="0"/>
                </a:lnTo>
                <a:lnTo>
                  <a:pt x="713245" y="970099"/>
                </a:lnTo>
                <a:lnTo>
                  <a:pt x="0" y="9700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71975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data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1"/>
          <p:cNvSpPr/>
          <p:nvPr/>
        </p:nvSpPr>
        <p:spPr>
          <a:xfrm>
            <a:off x="6866088" y="2720271"/>
            <a:ext cx="180009" cy="180009"/>
          </a:xfrm>
          <a:prstGeom prst="ellipse">
            <a:avLst/>
          </a:prstGeom>
          <a:solidFill>
            <a:srgbClr val="A5B49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1"/>
          <p:cNvSpPr/>
          <p:nvPr/>
        </p:nvSpPr>
        <p:spPr>
          <a:xfrm>
            <a:off x="6956093" y="2810276"/>
            <a:ext cx="713245" cy="390588"/>
          </a:xfrm>
          <a:custGeom>
            <a:rect b="b" l="l" r="r" t="t"/>
            <a:pathLst>
              <a:path extrusionOk="0" h="1311862" w="713245">
                <a:moveTo>
                  <a:pt x="0" y="0"/>
                </a:moveTo>
                <a:lnTo>
                  <a:pt x="713245" y="0"/>
                </a:lnTo>
                <a:lnTo>
                  <a:pt x="713245" y="1311862"/>
                </a:lnTo>
                <a:lnTo>
                  <a:pt x="0" y="131186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95375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data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1"/>
          <p:cNvSpPr/>
          <p:nvPr/>
        </p:nvSpPr>
        <p:spPr>
          <a:xfrm>
            <a:off x="7633677" y="2479551"/>
            <a:ext cx="241145" cy="241145"/>
          </a:xfrm>
          <a:prstGeom prst="ellipse">
            <a:avLst/>
          </a:prstGeom>
          <a:solidFill>
            <a:srgbClr val="A5B49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"/>
          <p:cNvSpPr/>
          <p:nvPr/>
        </p:nvSpPr>
        <p:spPr>
          <a:xfrm>
            <a:off x="7754249" y="2600124"/>
            <a:ext cx="713245" cy="619844"/>
          </a:xfrm>
          <a:custGeom>
            <a:rect b="b" l="l" r="r" t="t"/>
            <a:pathLst>
              <a:path extrusionOk="0" h="1522015" w="713245">
                <a:moveTo>
                  <a:pt x="0" y="0"/>
                </a:moveTo>
                <a:lnTo>
                  <a:pt x="713245" y="0"/>
                </a:lnTo>
                <a:lnTo>
                  <a:pt x="713245" y="1522015"/>
                </a:lnTo>
                <a:lnTo>
                  <a:pt x="0" y="15220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127775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Verify data quality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idx="1" type="body"/>
          </p:nvPr>
        </p:nvSpPr>
        <p:spPr>
          <a:xfrm>
            <a:off x="565071" y="1403004"/>
            <a:ext cx="7573089" cy="35126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7175" lvl="0" marL="25717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2000">
                <a:solidFill>
                  <a:srgbClr val="B2324B"/>
                </a:solidFill>
              </a:rPr>
              <a:t>Collect initial data</a:t>
            </a:r>
            <a:endParaRPr/>
          </a:p>
          <a:p>
            <a:pPr indent="-136922" lvl="1" marL="37992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2000">
                <a:solidFill>
                  <a:srgbClr val="FF0000"/>
                </a:solidFill>
              </a:rPr>
              <a:t>acquire the data </a:t>
            </a:r>
            <a:r>
              <a:rPr lang="en-US" sz="2000">
                <a:solidFill>
                  <a:schemeClr val="dk1"/>
                </a:solidFill>
              </a:rPr>
              <a:t>listed in the project resources</a:t>
            </a:r>
            <a:endParaRPr/>
          </a:p>
          <a:p>
            <a:pPr indent="-136922" lvl="1" marL="37992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2000">
                <a:solidFill>
                  <a:schemeClr val="dk1"/>
                </a:solidFill>
              </a:rPr>
              <a:t>includes data loading if necessary, for data understanding</a:t>
            </a:r>
            <a:endParaRPr/>
          </a:p>
          <a:p>
            <a:pPr indent="-136922" lvl="1" marL="37992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2000">
                <a:solidFill>
                  <a:schemeClr val="dk1"/>
                </a:solidFill>
              </a:rPr>
              <a:t>possibly leads to initial data preparation steps</a:t>
            </a:r>
            <a:endParaRPr/>
          </a:p>
          <a:p>
            <a:pPr indent="-136922" lvl="1" marL="37992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2000">
                <a:solidFill>
                  <a:schemeClr val="dk1"/>
                </a:solidFill>
              </a:rPr>
              <a:t>Notes: if acquiring multiple data sources, integration is an additional issue, either here or in the later data preparation phase</a:t>
            </a:r>
            <a:endParaRPr/>
          </a:p>
          <a:p>
            <a:pPr indent="-48021" lvl="0" marL="136922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57175" lvl="0" marL="25717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2000">
                <a:solidFill>
                  <a:srgbClr val="B2324B"/>
                </a:solidFill>
              </a:rPr>
              <a:t>Describe data</a:t>
            </a:r>
            <a:endParaRPr/>
          </a:p>
          <a:p>
            <a:pPr indent="-136922" lvl="1" marL="37992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2000">
                <a:solidFill>
                  <a:schemeClr val="dk1"/>
                </a:solidFill>
              </a:rPr>
              <a:t>examine the “gross” or “surface” properties of the acquired data</a:t>
            </a:r>
            <a:endParaRPr/>
          </a:p>
          <a:p>
            <a:pPr indent="-136922" lvl="1" marL="37992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2000">
                <a:solidFill>
                  <a:schemeClr val="dk1"/>
                </a:solidFill>
              </a:rPr>
              <a:t>report on the results</a:t>
            </a:r>
            <a:endParaRPr/>
          </a:p>
        </p:txBody>
      </p:sp>
      <p:sp>
        <p:nvSpPr>
          <p:cNvPr id="331" name="Google Shape;331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2" name="Google Shape;3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2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2 – Data Understanding</a:t>
            </a:r>
            <a:endParaRPr b="1" i="0" sz="3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9" name="Google Shape;3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3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2 – Data Understanding</a:t>
            </a:r>
            <a:endParaRPr b="1" i="0" sz="3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3"/>
          <p:cNvSpPr txBox="1"/>
          <p:nvPr/>
        </p:nvSpPr>
        <p:spPr>
          <a:xfrm>
            <a:off x="470106" y="1148083"/>
            <a:ext cx="8279130" cy="36191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7175" lvl="0" marL="2571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 startAt="3"/>
            </a:pPr>
            <a:r>
              <a:rPr b="0" i="0" lang="en-US" sz="2000" u="none" cap="none" strike="noStrike">
                <a:solidFill>
                  <a:srgbClr val="B2324B"/>
                </a:solidFill>
                <a:latin typeface="Calibri"/>
                <a:ea typeface="Calibri"/>
                <a:cs typeface="Calibri"/>
                <a:sym typeface="Calibri"/>
              </a:rPr>
              <a:t>Explore data</a:t>
            </a:r>
            <a:endParaRPr/>
          </a:p>
          <a:p>
            <a:pPr indent="-205979" lvl="1" marL="448979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tackles the data mining questions, which can be addressed using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querying, visualization and reporting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including:</a:t>
            </a:r>
            <a:endParaRPr/>
          </a:p>
          <a:p>
            <a:pPr indent="-205979" lvl="2" marL="651479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 of key attributes, results of simple aggregations</a:t>
            </a:r>
            <a:endParaRPr/>
          </a:p>
          <a:p>
            <a:pPr indent="-205979" lvl="2" marL="651479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 between pairs or small numbers of attributes</a:t>
            </a:r>
            <a:endParaRPr/>
          </a:p>
          <a:p>
            <a:pPr indent="-205979" lvl="2" marL="651479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significant sub-populations, simple statistical analyses</a:t>
            </a:r>
            <a:endParaRPr/>
          </a:p>
          <a:p>
            <a:pPr indent="-205979" lvl="1" marL="448979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address directly the data mining goals</a:t>
            </a:r>
            <a:endParaRPr/>
          </a:p>
          <a:p>
            <a:pPr indent="-205979" lvl="2" marL="651479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contribute to or refine the data description and quality reports</a:t>
            </a:r>
            <a:endParaRPr/>
          </a:p>
          <a:p>
            <a:pPr indent="-205979" lvl="2" marL="651479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feed into the transformation and other data preparation needed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7" name="Google Shape;3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4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2 – Data Understanding</a:t>
            </a:r>
            <a:endParaRPr b="1" i="0" sz="3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4"/>
          <p:cNvSpPr txBox="1"/>
          <p:nvPr/>
        </p:nvSpPr>
        <p:spPr>
          <a:xfrm>
            <a:off x="470106" y="1436290"/>
            <a:ext cx="8279130" cy="18160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7175" lvl="0" marL="2571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 startAt="4"/>
            </a:pPr>
            <a:r>
              <a:rPr b="0" i="0" lang="en-US" sz="2000" u="none" cap="none" strike="noStrike">
                <a:solidFill>
                  <a:srgbClr val="B2324B"/>
                </a:solidFill>
                <a:latin typeface="Calibri"/>
                <a:ea typeface="Calibri"/>
                <a:cs typeface="Calibri"/>
                <a:sym typeface="Calibri"/>
              </a:rPr>
              <a:t>Verify data quality</a:t>
            </a:r>
            <a:endParaRPr/>
          </a:p>
          <a:p>
            <a:pPr indent="-205979" lvl="1" marL="448979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examine the quality of the data, addressing questions such as:</a:t>
            </a:r>
            <a:endParaRPr/>
          </a:p>
          <a:p>
            <a:pPr indent="-205979" lvl="2" marL="651479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“Is the data complete?”,  </a:t>
            </a:r>
            <a:endParaRPr/>
          </a:p>
          <a:p>
            <a:pPr indent="-205979" lvl="2" marL="651479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there missing values in the data?”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5" name="Google Shape;3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5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3 – Data Preparation</a:t>
            </a:r>
            <a:endParaRPr b="1" i="0" sz="3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391" y="1436290"/>
            <a:ext cx="3074639" cy="3146612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5"/>
          <p:cNvSpPr/>
          <p:nvPr/>
        </p:nvSpPr>
        <p:spPr>
          <a:xfrm>
            <a:off x="2665553" y="2465311"/>
            <a:ext cx="907677" cy="45047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dge 3 with solid fill" id="359" name="Google Shape;35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78799" y="2321137"/>
            <a:ext cx="288348" cy="288348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5"/>
          <p:cNvSpPr/>
          <p:nvPr/>
        </p:nvSpPr>
        <p:spPr>
          <a:xfrm>
            <a:off x="4242950" y="1636622"/>
            <a:ext cx="4093330" cy="2558331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quadBezTo>
                  <a:pt x="20000" y="40000"/>
                  <a:pt x="101250" y="15000"/>
                </a:quadBezTo>
                <a:lnTo>
                  <a:pt x="100194" y="0"/>
                </a:lnTo>
                <a:lnTo>
                  <a:pt x="120000" y="24000"/>
                </a:lnTo>
                <a:lnTo>
                  <a:pt x="104419" y="60000"/>
                </a:lnTo>
                <a:lnTo>
                  <a:pt x="103363" y="45000"/>
                </a:lnTo>
                <a:quadBezTo>
                  <a:pt x="30000" y="55000"/>
                  <a:pt x="0" y="120000"/>
                </a:quadBezTo>
                <a:close/>
              </a:path>
            </a:pathLst>
          </a:custGeom>
          <a:solidFill>
            <a:srgbClr val="E0E5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5"/>
          <p:cNvSpPr/>
          <p:nvPr/>
        </p:nvSpPr>
        <p:spPr>
          <a:xfrm>
            <a:off x="4646143" y="3538997"/>
            <a:ext cx="94146" cy="94146"/>
          </a:xfrm>
          <a:prstGeom prst="ellipse">
            <a:avLst/>
          </a:prstGeom>
          <a:solidFill>
            <a:srgbClr val="A5B49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5"/>
          <p:cNvSpPr/>
          <p:nvPr/>
        </p:nvSpPr>
        <p:spPr>
          <a:xfrm>
            <a:off x="4693216" y="3586070"/>
            <a:ext cx="536226" cy="608882"/>
          </a:xfrm>
          <a:custGeom>
            <a:rect b="b" l="l" r="r" t="t"/>
            <a:pathLst>
              <a:path extrusionOk="0" h="608882" w="536226">
                <a:moveTo>
                  <a:pt x="0" y="0"/>
                </a:moveTo>
                <a:lnTo>
                  <a:pt x="536226" y="0"/>
                </a:lnTo>
                <a:lnTo>
                  <a:pt x="536226" y="608882"/>
                </a:lnTo>
                <a:lnTo>
                  <a:pt x="0" y="60888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49875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data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5"/>
          <p:cNvSpPr/>
          <p:nvPr/>
        </p:nvSpPr>
        <p:spPr>
          <a:xfrm>
            <a:off x="5155762" y="3049332"/>
            <a:ext cx="147359" cy="147359"/>
          </a:xfrm>
          <a:prstGeom prst="ellipse">
            <a:avLst/>
          </a:prstGeom>
          <a:solidFill>
            <a:srgbClr val="A5B49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5"/>
          <p:cNvSpPr/>
          <p:nvPr/>
        </p:nvSpPr>
        <p:spPr>
          <a:xfrm>
            <a:off x="5229442" y="3123012"/>
            <a:ext cx="679492" cy="415985"/>
          </a:xfrm>
          <a:custGeom>
            <a:rect b="b" l="l" r="r" t="t"/>
            <a:pathLst>
              <a:path extrusionOk="0" h="1071940" w="679492">
                <a:moveTo>
                  <a:pt x="0" y="0"/>
                </a:moveTo>
                <a:lnTo>
                  <a:pt x="679492" y="0"/>
                </a:lnTo>
                <a:lnTo>
                  <a:pt x="679492" y="1071940"/>
                </a:lnTo>
                <a:lnTo>
                  <a:pt x="0" y="10719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78075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Clean data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5"/>
          <p:cNvSpPr/>
          <p:nvPr/>
        </p:nvSpPr>
        <p:spPr>
          <a:xfrm>
            <a:off x="5810695" y="2658931"/>
            <a:ext cx="196479" cy="196479"/>
          </a:xfrm>
          <a:prstGeom prst="ellipse">
            <a:avLst/>
          </a:prstGeom>
          <a:solidFill>
            <a:srgbClr val="A5B49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5"/>
          <p:cNvSpPr/>
          <p:nvPr/>
        </p:nvSpPr>
        <p:spPr>
          <a:xfrm>
            <a:off x="5908935" y="2757171"/>
            <a:ext cx="790012" cy="365840"/>
          </a:xfrm>
          <a:custGeom>
            <a:rect b="b" l="l" r="r" t="t"/>
            <a:pathLst>
              <a:path extrusionOk="0" h="1437782" w="790012">
                <a:moveTo>
                  <a:pt x="0" y="0"/>
                </a:moveTo>
                <a:lnTo>
                  <a:pt x="790012" y="0"/>
                </a:lnTo>
                <a:lnTo>
                  <a:pt x="790012" y="1437782"/>
                </a:lnTo>
                <a:lnTo>
                  <a:pt x="0" y="143778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10410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 data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5"/>
          <p:cNvSpPr/>
          <p:nvPr/>
        </p:nvSpPr>
        <p:spPr>
          <a:xfrm>
            <a:off x="6572054" y="2353978"/>
            <a:ext cx="253786" cy="253786"/>
          </a:xfrm>
          <a:prstGeom prst="ellipse">
            <a:avLst/>
          </a:prstGeom>
          <a:solidFill>
            <a:srgbClr val="A5B49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5"/>
          <p:cNvSpPr/>
          <p:nvPr/>
        </p:nvSpPr>
        <p:spPr>
          <a:xfrm>
            <a:off x="6698948" y="2480872"/>
            <a:ext cx="818666" cy="365840"/>
          </a:xfrm>
          <a:custGeom>
            <a:rect b="b" l="l" r="r" t="t"/>
            <a:pathLst>
              <a:path extrusionOk="0" h="1714081" w="818666">
                <a:moveTo>
                  <a:pt x="0" y="0"/>
                </a:moveTo>
                <a:lnTo>
                  <a:pt x="818666" y="0"/>
                </a:lnTo>
                <a:lnTo>
                  <a:pt x="818666" y="1714081"/>
                </a:lnTo>
                <a:lnTo>
                  <a:pt x="0" y="171408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134475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 data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5"/>
          <p:cNvSpPr/>
          <p:nvPr/>
        </p:nvSpPr>
        <p:spPr>
          <a:xfrm>
            <a:off x="7355927" y="2150335"/>
            <a:ext cx="323373" cy="323373"/>
          </a:xfrm>
          <a:prstGeom prst="ellipse">
            <a:avLst/>
          </a:prstGeom>
          <a:solidFill>
            <a:srgbClr val="A5B49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5"/>
          <p:cNvSpPr/>
          <p:nvPr/>
        </p:nvSpPr>
        <p:spPr>
          <a:xfrm>
            <a:off x="7517614" y="2312021"/>
            <a:ext cx="818666" cy="365841"/>
          </a:xfrm>
          <a:custGeom>
            <a:rect b="b" l="l" r="r" t="t"/>
            <a:pathLst>
              <a:path extrusionOk="0" h="1882931" w="818666">
                <a:moveTo>
                  <a:pt x="0" y="0"/>
                </a:moveTo>
                <a:lnTo>
                  <a:pt x="818666" y="0"/>
                </a:lnTo>
                <a:lnTo>
                  <a:pt x="818666" y="1882931"/>
                </a:lnTo>
                <a:lnTo>
                  <a:pt x="0" y="188293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171325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 data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6" name="Google Shape;3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6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3 – Data Preparation</a:t>
            </a:r>
            <a:endParaRPr b="1" i="0" sz="3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6"/>
          <p:cNvSpPr txBox="1"/>
          <p:nvPr/>
        </p:nvSpPr>
        <p:spPr>
          <a:xfrm>
            <a:off x="416766" y="1230854"/>
            <a:ext cx="8445294" cy="31341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7175" lvl="0" marL="2571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B2324B"/>
                </a:solidFill>
                <a:latin typeface="Calibri"/>
                <a:ea typeface="Calibri"/>
                <a:cs typeface="Calibri"/>
                <a:sym typeface="Calibri"/>
              </a:rPr>
              <a:t>Select data</a:t>
            </a:r>
            <a:endParaRPr/>
          </a:p>
          <a:p>
            <a: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decide on the data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used for analysis</a:t>
            </a:r>
            <a:endParaRPr/>
          </a:p>
          <a:p>
            <a: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 include relevance to the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 mining goals, quality and technical constraints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as limits on data volume or data types</a:t>
            </a:r>
            <a:endParaRPr/>
          </a:p>
          <a:p>
            <a: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covers selection of attributes as well as selection of records in a table</a:t>
            </a:r>
            <a:endParaRPr/>
          </a:p>
          <a:p>
            <a:pPr indent="-257175" lvl="0" marL="2571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B2324B"/>
                </a:solidFill>
                <a:latin typeface="Calibri"/>
                <a:ea typeface="Calibri"/>
                <a:cs typeface="Calibri"/>
                <a:sym typeface="Calibri"/>
              </a:rPr>
              <a:t>Clean data</a:t>
            </a:r>
            <a:endParaRPr/>
          </a:p>
          <a:p>
            <a: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raise the data quality to the level required by the selected analysis techniques</a:t>
            </a:r>
            <a:endParaRPr/>
          </a:p>
          <a:p>
            <a: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involve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selection of clean subsets of the data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insertion of suitable defaults or more ambitious techniques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as the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estimation of missing data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modeling.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4" name="Google Shape;38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7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3 – Data Preparation</a:t>
            </a:r>
            <a:endParaRPr b="1" i="0" sz="3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7"/>
          <p:cNvSpPr txBox="1"/>
          <p:nvPr/>
        </p:nvSpPr>
        <p:spPr>
          <a:xfrm>
            <a:off x="470106" y="1436290"/>
            <a:ext cx="8279130" cy="18160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7"/>
          <p:cNvSpPr txBox="1"/>
          <p:nvPr/>
        </p:nvSpPr>
        <p:spPr>
          <a:xfrm>
            <a:off x="205740" y="1371819"/>
            <a:ext cx="8938260" cy="31341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 startAt="3"/>
            </a:pPr>
            <a:r>
              <a:rPr b="0" i="0" lang="en-US" sz="2000" u="none" cap="none" strike="noStrike">
                <a:solidFill>
                  <a:srgbClr val="B2324B"/>
                </a:solidFill>
                <a:latin typeface="Calibri"/>
                <a:ea typeface="Calibri"/>
                <a:cs typeface="Calibri"/>
                <a:sym typeface="Calibri"/>
              </a:rPr>
              <a:t>Construct data</a:t>
            </a:r>
            <a:endParaRPr/>
          </a:p>
          <a:p>
            <a: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constructive data preparation operations such as the production of derived attributes, entire new records or transformed values for existing attributes</a:t>
            </a:r>
            <a:endParaRPr/>
          </a:p>
          <a:p>
            <a:pPr indent="-257175" lvl="0" marL="2571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 startAt="3"/>
            </a:pPr>
            <a:r>
              <a:rPr b="0" i="0" lang="en-US" sz="2000" u="none" cap="none" strike="noStrike">
                <a:solidFill>
                  <a:srgbClr val="B2324B"/>
                </a:solidFill>
                <a:latin typeface="Calibri"/>
                <a:ea typeface="Calibri"/>
                <a:cs typeface="Calibri"/>
                <a:sym typeface="Calibri"/>
              </a:rPr>
              <a:t>Integrate data</a:t>
            </a:r>
            <a:endParaRPr/>
          </a:p>
          <a:p>
            <a: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whereby information is combined from multiple tables or records to create new records or values</a:t>
            </a:r>
            <a:endParaRPr/>
          </a:p>
          <a:p>
            <a:pPr indent="-257175" lvl="0" marL="2571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 startAt="3"/>
            </a:pPr>
            <a:r>
              <a:rPr b="0" i="0" lang="en-US" sz="2000" u="none" cap="none" strike="noStrike">
                <a:solidFill>
                  <a:srgbClr val="B2324B"/>
                </a:solidFill>
                <a:latin typeface="Calibri"/>
                <a:ea typeface="Calibri"/>
                <a:cs typeface="Calibri"/>
                <a:sym typeface="Calibri"/>
              </a:rPr>
              <a:t>Format data</a:t>
            </a:r>
            <a:endParaRPr/>
          </a:p>
          <a:p>
            <a: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formatting transformations refer to primarily syntactic modifications made to the data that do not change its meaning, but might be required by the modeling tool</a:t>
            </a:r>
            <a:endParaRPr/>
          </a:p>
          <a:p>
            <a:pPr indent="-168275" lvl="0" marL="2571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B232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3" name="Google Shape;39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8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3 – Data Preparation</a:t>
            </a:r>
            <a:endParaRPr b="1" i="0" sz="3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8"/>
          <p:cNvSpPr/>
          <p:nvPr/>
        </p:nvSpPr>
        <p:spPr>
          <a:xfrm>
            <a:off x="4242950" y="1636622"/>
            <a:ext cx="4093330" cy="2558331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quadBezTo>
                  <a:pt x="20000" y="40000"/>
                  <a:pt x="101250" y="15000"/>
                </a:quadBezTo>
                <a:lnTo>
                  <a:pt x="100194" y="0"/>
                </a:lnTo>
                <a:lnTo>
                  <a:pt x="120000" y="24000"/>
                </a:lnTo>
                <a:lnTo>
                  <a:pt x="104419" y="60000"/>
                </a:lnTo>
                <a:lnTo>
                  <a:pt x="103363" y="45000"/>
                </a:lnTo>
                <a:quadBezTo>
                  <a:pt x="30000" y="55000"/>
                  <a:pt x="0" y="120000"/>
                </a:quadBezTo>
                <a:close/>
              </a:path>
            </a:pathLst>
          </a:custGeom>
          <a:solidFill>
            <a:srgbClr val="E0E5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8"/>
          <p:cNvSpPr/>
          <p:nvPr/>
        </p:nvSpPr>
        <p:spPr>
          <a:xfrm>
            <a:off x="4646143" y="3538997"/>
            <a:ext cx="94146" cy="94146"/>
          </a:xfrm>
          <a:prstGeom prst="ellipse">
            <a:avLst/>
          </a:prstGeom>
          <a:solidFill>
            <a:srgbClr val="A5B49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8"/>
          <p:cNvSpPr/>
          <p:nvPr/>
        </p:nvSpPr>
        <p:spPr>
          <a:xfrm>
            <a:off x="4693215" y="3586070"/>
            <a:ext cx="1117479" cy="608882"/>
          </a:xfrm>
          <a:custGeom>
            <a:rect b="b" l="l" r="r" t="t"/>
            <a:pathLst>
              <a:path extrusionOk="0" h="608882" w="536226">
                <a:moveTo>
                  <a:pt x="0" y="0"/>
                </a:moveTo>
                <a:lnTo>
                  <a:pt x="536226" y="0"/>
                </a:lnTo>
                <a:lnTo>
                  <a:pt x="536226" y="608882"/>
                </a:lnTo>
                <a:lnTo>
                  <a:pt x="0" y="60888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49875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modeling technique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8"/>
          <p:cNvSpPr/>
          <p:nvPr/>
        </p:nvSpPr>
        <p:spPr>
          <a:xfrm>
            <a:off x="5155762" y="3049332"/>
            <a:ext cx="147359" cy="147359"/>
          </a:xfrm>
          <a:prstGeom prst="ellipse">
            <a:avLst/>
          </a:prstGeom>
          <a:solidFill>
            <a:srgbClr val="A5B49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8"/>
          <p:cNvSpPr/>
          <p:nvPr/>
        </p:nvSpPr>
        <p:spPr>
          <a:xfrm>
            <a:off x="5229442" y="3123012"/>
            <a:ext cx="679492" cy="415985"/>
          </a:xfrm>
          <a:custGeom>
            <a:rect b="b" l="l" r="r" t="t"/>
            <a:pathLst>
              <a:path extrusionOk="0" h="1071940" w="679492">
                <a:moveTo>
                  <a:pt x="0" y="0"/>
                </a:moveTo>
                <a:lnTo>
                  <a:pt x="679492" y="0"/>
                </a:lnTo>
                <a:lnTo>
                  <a:pt x="679492" y="1071940"/>
                </a:lnTo>
                <a:lnTo>
                  <a:pt x="0" y="10719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78075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the test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8"/>
          <p:cNvSpPr/>
          <p:nvPr/>
        </p:nvSpPr>
        <p:spPr>
          <a:xfrm>
            <a:off x="5810695" y="2658931"/>
            <a:ext cx="196479" cy="196479"/>
          </a:xfrm>
          <a:prstGeom prst="ellipse">
            <a:avLst/>
          </a:prstGeom>
          <a:solidFill>
            <a:srgbClr val="A5B49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"/>
          <p:cNvSpPr/>
          <p:nvPr/>
        </p:nvSpPr>
        <p:spPr>
          <a:xfrm>
            <a:off x="5908935" y="2757171"/>
            <a:ext cx="790012" cy="365840"/>
          </a:xfrm>
          <a:custGeom>
            <a:rect b="b" l="l" r="r" t="t"/>
            <a:pathLst>
              <a:path extrusionOk="0" h="1437782" w="790012">
                <a:moveTo>
                  <a:pt x="0" y="0"/>
                </a:moveTo>
                <a:lnTo>
                  <a:pt x="790012" y="0"/>
                </a:lnTo>
                <a:lnTo>
                  <a:pt x="790012" y="1437782"/>
                </a:lnTo>
                <a:lnTo>
                  <a:pt x="0" y="143778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10410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model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6572054" y="2353978"/>
            <a:ext cx="253786" cy="253786"/>
          </a:xfrm>
          <a:prstGeom prst="ellipse">
            <a:avLst/>
          </a:prstGeom>
          <a:solidFill>
            <a:srgbClr val="A5B49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8"/>
          <p:cNvSpPr/>
          <p:nvPr/>
        </p:nvSpPr>
        <p:spPr>
          <a:xfrm>
            <a:off x="6698948" y="2480872"/>
            <a:ext cx="818666" cy="365840"/>
          </a:xfrm>
          <a:custGeom>
            <a:rect b="b" l="l" r="r" t="t"/>
            <a:pathLst>
              <a:path extrusionOk="0" h="1714081" w="818666">
                <a:moveTo>
                  <a:pt x="0" y="0"/>
                </a:moveTo>
                <a:lnTo>
                  <a:pt x="818666" y="0"/>
                </a:lnTo>
                <a:lnTo>
                  <a:pt x="818666" y="1714081"/>
                </a:lnTo>
                <a:lnTo>
                  <a:pt x="0" y="171408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134475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Assess model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Google Shape;40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6817" y="1414570"/>
            <a:ext cx="3074639" cy="3146612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8"/>
          <p:cNvSpPr/>
          <p:nvPr/>
        </p:nvSpPr>
        <p:spPr>
          <a:xfrm>
            <a:off x="3026979" y="3063810"/>
            <a:ext cx="907677" cy="45047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dge 4 with solid fill" id="406" name="Google Shape;40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5479" y="2850197"/>
            <a:ext cx="263001" cy="26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2" name="Google Shape;41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9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4 – Modelling</a:t>
            </a:r>
            <a:endParaRPr b="1" i="0" sz="3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9"/>
          <p:cNvSpPr txBox="1"/>
          <p:nvPr/>
        </p:nvSpPr>
        <p:spPr>
          <a:xfrm>
            <a:off x="470106" y="1436290"/>
            <a:ext cx="8279130" cy="18160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9"/>
          <p:cNvSpPr txBox="1"/>
          <p:nvPr/>
        </p:nvSpPr>
        <p:spPr>
          <a:xfrm>
            <a:off x="470106" y="1295551"/>
            <a:ext cx="7017798" cy="3412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10000"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2352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B2324B"/>
                </a:solidFill>
                <a:latin typeface="Calibri"/>
                <a:ea typeface="Calibri"/>
                <a:cs typeface="Calibri"/>
                <a:sym typeface="Calibri"/>
              </a:rPr>
              <a:t>Select the modeling technique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(based upon the data mining objective)</a:t>
            </a:r>
            <a:endParaRPr/>
          </a:p>
          <a:p>
            <a:pPr indent="-2540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2352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2352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B2324B"/>
                </a:solidFill>
                <a:latin typeface="Calibri"/>
                <a:ea typeface="Calibri"/>
                <a:cs typeface="Calibri"/>
                <a:sym typeface="Calibri"/>
              </a:rPr>
              <a:t>Build model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(Parameter settings)</a:t>
            </a:r>
            <a:endParaRPr/>
          </a:p>
          <a:p>
            <a:pPr indent="-2540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2352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2352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B2324B"/>
                </a:solidFill>
                <a:latin typeface="Calibri"/>
                <a:ea typeface="Calibri"/>
                <a:cs typeface="Calibri"/>
                <a:sym typeface="Calibri"/>
              </a:rPr>
              <a:t>Assess model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(rank the models)</a:t>
            </a:r>
            <a:endParaRPr/>
          </a:p>
          <a:p>
            <a:pPr indent="-2540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2352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2352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Various modeling techniques are selected and applied and their parameters are calibrated to optimal values.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2352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techniques have specific requirements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the form of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2352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Therefore,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stepping back to the data preparation phase is often necessary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540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9803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>
                <a:solidFill>
                  <a:srgbClr val="FFFFFF"/>
                </a:solidFill>
              </a:rPr>
              <a:t>Learning Outcomes</a:t>
            </a:r>
            <a:endParaRPr/>
          </a:p>
        </p:txBody>
      </p:sp>
      <p:sp>
        <p:nvSpPr>
          <p:cNvPr id="88" name="Google Shape;88;p3"/>
          <p:cNvSpPr txBox="1"/>
          <p:nvPr>
            <p:ph idx="1" type="body"/>
          </p:nvPr>
        </p:nvSpPr>
        <p:spPr>
          <a:xfrm>
            <a:off x="632975" y="1418978"/>
            <a:ext cx="8074798" cy="22771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/>
              <a:t>At the end of this lecture, student will be able to:</a:t>
            </a:r>
            <a:endParaRPr/>
          </a:p>
        </p:txBody>
      </p:sp>
      <p:sp>
        <p:nvSpPr>
          <p:cNvPr id="89" name="Google Shape;89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3"/>
          <p:cNvSpPr/>
          <p:nvPr/>
        </p:nvSpPr>
        <p:spPr>
          <a:xfrm>
            <a:off x="861000" y="2057613"/>
            <a:ext cx="7422000" cy="16482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accent1"/>
          </a:solidFill>
          <a:ln cap="flat" cmpd="sng" w="25400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2800">
                <a:solidFill>
                  <a:schemeClr val="lt1"/>
                </a:solidFill>
              </a:rPr>
              <a:t>explain the data analytic concept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1" name="Google Shape;42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0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4 – Modelling</a:t>
            </a:r>
            <a:endParaRPr b="1" i="0" sz="3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0"/>
          <p:cNvSpPr txBox="1"/>
          <p:nvPr/>
        </p:nvSpPr>
        <p:spPr>
          <a:xfrm>
            <a:off x="470106" y="1436290"/>
            <a:ext cx="8279130" cy="18160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0"/>
          <p:cNvSpPr txBox="1"/>
          <p:nvPr/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5" name="Google Shape;425;p30"/>
          <p:cNvGrpSpPr/>
          <p:nvPr/>
        </p:nvGrpSpPr>
        <p:grpSpPr>
          <a:xfrm>
            <a:off x="1486490" y="1614746"/>
            <a:ext cx="6196164" cy="669855"/>
            <a:chOff x="2876" y="139036"/>
            <a:chExt cx="6196164" cy="669855"/>
          </a:xfrm>
        </p:grpSpPr>
        <p:sp>
          <p:nvSpPr>
            <p:cNvPr id="426" name="Google Shape;426;p30"/>
            <p:cNvSpPr/>
            <p:nvPr/>
          </p:nvSpPr>
          <p:spPr>
            <a:xfrm>
              <a:off x="2876" y="139036"/>
              <a:ext cx="1674638" cy="669855"/>
            </a:xfrm>
            <a:prstGeom prst="chevron">
              <a:avLst>
                <a:gd fmla="val 50000" name="adj"/>
              </a:avLst>
            </a:prstGeom>
            <a:solidFill>
              <a:srgbClr val="F2A34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 txBox="1"/>
            <p:nvPr/>
          </p:nvSpPr>
          <p:spPr>
            <a:xfrm>
              <a:off x="337804" y="139036"/>
              <a:ext cx="1004783" cy="669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spcFirstLastPara="1" rIns="20000" wrap="square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Select modelling technique</a:t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1510051" y="139036"/>
              <a:ext cx="1674638" cy="669855"/>
            </a:xfrm>
            <a:prstGeom prst="chevron">
              <a:avLst>
                <a:gd fmla="val 5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 txBox="1"/>
            <p:nvPr/>
          </p:nvSpPr>
          <p:spPr>
            <a:xfrm>
              <a:off x="1844979" y="139036"/>
              <a:ext cx="1004783" cy="669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spcFirstLastPara="1" rIns="20000" wrap="square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Generate test design</a:t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3017227" y="139036"/>
              <a:ext cx="1674638" cy="669855"/>
            </a:xfrm>
            <a:prstGeom prst="chevron">
              <a:avLst>
                <a:gd fmla="val 5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 txBox="1"/>
            <p:nvPr/>
          </p:nvSpPr>
          <p:spPr>
            <a:xfrm>
              <a:off x="3352155" y="139036"/>
              <a:ext cx="1004783" cy="669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spcFirstLastPara="1" rIns="20000" wrap="square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Build model</a:t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4524402" y="139036"/>
              <a:ext cx="1674638" cy="669855"/>
            </a:xfrm>
            <a:prstGeom prst="chevron">
              <a:avLst>
                <a:gd fmla="val 5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 txBox="1"/>
            <p:nvPr/>
          </p:nvSpPr>
          <p:spPr>
            <a:xfrm>
              <a:off x="4859330" y="139036"/>
              <a:ext cx="1004783" cy="669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spcFirstLastPara="1" rIns="20000" wrap="square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Assess model</a:t>
              </a:r>
              <a:endParaRPr/>
            </a:p>
          </p:txBody>
        </p:sp>
      </p:grpSp>
      <p:pic>
        <p:nvPicPr>
          <p:cNvPr id="434" name="Google Shape;43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3614" y="2423638"/>
            <a:ext cx="1702690" cy="854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9841" y="3449610"/>
            <a:ext cx="1702690" cy="1247071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0"/>
          <p:cNvSpPr txBox="1"/>
          <p:nvPr/>
        </p:nvSpPr>
        <p:spPr>
          <a:xfrm>
            <a:off x="3564357" y="2684073"/>
            <a:ext cx="3723411" cy="1546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4313" lvl="1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the actual </a:t>
            </a:r>
            <a:r>
              <a:rPr b="0" i="0" lang="en-US" sz="13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modeling technique </a:t>
            </a: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 to be used</a:t>
            </a:r>
            <a:endParaRPr/>
          </a:p>
          <a:p>
            <a:pPr indent="-128588" lvl="1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3" lvl="1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 decision tree, neural network</a:t>
            </a:r>
            <a:endParaRPr/>
          </a:p>
          <a:p>
            <a:pPr indent="-128588" lvl="1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3" lvl="1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multiple techniques are applied, perform this task for each techniques separately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1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4 – Modelling</a:t>
            </a:r>
            <a:endParaRPr b="1" i="0" sz="3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3" name="Google Shape;443;p31"/>
          <p:cNvGrpSpPr/>
          <p:nvPr/>
        </p:nvGrpSpPr>
        <p:grpSpPr>
          <a:xfrm>
            <a:off x="1486490" y="1614746"/>
            <a:ext cx="6196164" cy="669855"/>
            <a:chOff x="2876" y="139036"/>
            <a:chExt cx="6196164" cy="669855"/>
          </a:xfrm>
        </p:grpSpPr>
        <p:sp>
          <p:nvSpPr>
            <p:cNvPr id="444" name="Google Shape;444;p31"/>
            <p:cNvSpPr/>
            <p:nvPr/>
          </p:nvSpPr>
          <p:spPr>
            <a:xfrm>
              <a:off x="2876" y="139036"/>
              <a:ext cx="1674638" cy="669855"/>
            </a:xfrm>
            <a:prstGeom prst="chevron">
              <a:avLst>
                <a:gd fmla="val 5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1"/>
            <p:cNvSpPr txBox="1"/>
            <p:nvPr/>
          </p:nvSpPr>
          <p:spPr>
            <a:xfrm>
              <a:off x="337804" y="139036"/>
              <a:ext cx="1004783" cy="669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spcFirstLastPara="1" rIns="20000" wrap="square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Select modelling technique</a:t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1510051" y="139036"/>
              <a:ext cx="1674638" cy="669855"/>
            </a:xfrm>
            <a:prstGeom prst="chevron">
              <a:avLst>
                <a:gd fmla="val 50000" name="adj"/>
              </a:avLst>
            </a:prstGeom>
            <a:solidFill>
              <a:srgbClr val="E6BB2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1"/>
            <p:cNvSpPr txBox="1"/>
            <p:nvPr/>
          </p:nvSpPr>
          <p:spPr>
            <a:xfrm>
              <a:off x="1844979" y="139036"/>
              <a:ext cx="1004783" cy="669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spcFirstLastPara="1" rIns="20000" wrap="square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Generate test design</a:t>
              </a: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3017227" y="139036"/>
              <a:ext cx="1674638" cy="669855"/>
            </a:xfrm>
            <a:prstGeom prst="chevron">
              <a:avLst>
                <a:gd fmla="val 5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1"/>
            <p:cNvSpPr txBox="1"/>
            <p:nvPr/>
          </p:nvSpPr>
          <p:spPr>
            <a:xfrm>
              <a:off x="3352155" y="139036"/>
              <a:ext cx="1004783" cy="669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spcFirstLastPara="1" rIns="20000" wrap="square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Build model</a:t>
              </a: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4524402" y="139036"/>
              <a:ext cx="1674638" cy="669855"/>
            </a:xfrm>
            <a:prstGeom prst="chevron">
              <a:avLst>
                <a:gd fmla="val 5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1"/>
            <p:cNvSpPr txBox="1"/>
            <p:nvPr/>
          </p:nvSpPr>
          <p:spPr>
            <a:xfrm>
              <a:off x="4859330" y="139036"/>
              <a:ext cx="1004783" cy="669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spcFirstLastPara="1" rIns="20000" wrap="square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Assess model</a:t>
              </a:r>
              <a:endParaRPr/>
            </a:p>
          </p:txBody>
        </p:sp>
      </p:grpSp>
      <p:pic>
        <p:nvPicPr>
          <p:cNvPr id="452" name="Google Shape;452;p31"/>
          <p:cNvPicPr preferRelativeResize="0"/>
          <p:nvPr/>
        </p:nvPicPr>
        <p:blipFill rotWithShape="1">
          <a:blip r:embed="rId4">
            <a:alphaModFix/>
          </a:blip>
          <a:srcRect b="64040" l="10831" r="11540" t="0"/>
          <a:stretch/>
        </p:blipFill>
        <p:spPr>
          <a:xfrm>
            <a:off x="2432304" y="2423638"/>
            <a:ext cx="4114800" cy="947929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1"/>
          <p:cNvSpPr txBox="1"/>
          <p:nvPr/>
        </p:nvSpPr>
        <p:spPr>
          <a:xfrm>
            <a:off x="1640205" y="3432819"/>
            <a:ext cx="5698998" cy="1546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4313" lvl="1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actually building a model, </a:t>
            </a:r>
            <a:r>
              <a:rPr b="0" i="0" lang="en-US" sz="13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generate a procedure </a:t>
            </a: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mechanism </a:t>
            </a:r>
            <a:r>
              <a:rPr b="0" i="0" lang="en-US" sz="13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test the model’s quality and validity</a:t>
            </a:r>
            <a:endParaRPr/>
          </a:p>
          <a:p>
            <a:pPr indent="-128588" lvl="1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3" lvl="1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 In classification, it is common to use error rates as quality measures for data mining models.  Therefore, typically separate the dataset into train and test set, </a:t>
            </a:r>
            <a:r>
              <a:rPr b="0" i="0" lang="en-US" sz="13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build the model on the train set and estimate its quality on the separate test set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2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4 – Modelling</a:t>
            </a:r>
            <a:endParaRPr b="1" i="0" sz="3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0" name="Google Shape;460;p32"/>
          <p:cNvGrpSpPr/>
          <p:nvPr/>
        </p:nvGrpSpPr>
        <p:grpSpPr>
          <a:xfrm>
            <a:off x="1486490" y="1614746"/>
            <a:ext cx="6196164" cy="669855"/>
            <a:chOff x="2876" y="139036"/>
            <a:chExt cx="6196164" cy="669855"/>
          </a:xfrm>
        </p:grpSpPr>
        <p:sp>
          <p:nvSpPr>
            <p:cNvPr id="461" name="Google Shape;461;p32"/>
            <p:cNvSpPr/>
            <p:nvPr/>
          </p:nvSpPr>
          <p:spPr>
            <a:xfrm>
              <a:off x="2876" y="139036"/>
              <a:ext cx="1674638" cy="669855"/>
            </a:xfrm>
            <a:prstGeom prst="chevron">
              <a:avLst>
                <a:gd fmla="val 5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2"/>
            <p:cNvSpPr txBox="1"/>
            <p:nvPr/>
          </p:nvSpPr>
          <p:spPr>
            <a:xfrm>
              <a:off x="337804" y="139036"/>
              <a:ext cx="1004783" cy="669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spcFirstLastPara="1" rIns="20000" wrap="square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Select modelling technique</a:t>
              </a: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1510051" y="139036"/>
              <a:ext cx="1674638" cy="669855"/>
            </a:xfrm>
            <a:prstGeom prst="chevron">
              <a:avLst>
                <a:gd fmla="val 5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2"/>
            <p:cNvSpPr txBox="1"/>
            <p:nvPr/>
          </p:nvSpPr>
          <p:spPr>
            <a:xfrm>
              <a:off x="1844979" y="139036"/>
              <a:ext cx="1004783" cy="669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spcFirstLastPara="1" rIns="20000" wrap="square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Generate test design</a:t>
              </a: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3017227" y="139036"/>
              <a:ext cx="1674638" cy="669855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2"/>
            <p:cNvSpPr txBox="1"/>
            <p:nvPr/>
          </p:nvSpPr>
          <p:spPr>
            <a:xfrm>
              <a:off x="3352155" y="139036"/>
              <a:ext cx="1004783" cy="669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spcFirstLastPara="1" rIns="20000" wrap="square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Build model</a:t>
              </a: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4524402" y="139036"/>
              <a:ext cx="1674638" cy="669855"/>
            </a:xfrm>
            <a:prstGeom prst="chevron">
              <a:avLst>
                <a:gd fmla="val 5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2"/>
            <p:cNvSpPr txBox="1"/>
            <p:nvPr/>
          </p:nvSpPr>
          <p:spPr>
            <a:xfrm>
              <a:off x="4859330" y="139036"/>
              <a:ext cx="1004783" cy="669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spcFirstLastPara="1" rIns="20000" wrap="square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Assess model</a:t>
              </a:r>
              <a:endParaRPr/>
            </a:p>
          </p:txBody>
        </p:sp>
      </p:grpSp>
      <p:pic>
        <p:nvPicPr>
          <p:cNvPr id="469" name="Google Shape;469;p32"/>
          <p:cNvPicPr preferRelativeResize="0"/>
          <p:nvPr/>
        </p:nvPicPr>
        <p:blipFill rotWithShape="1">
          <a:blip r:embed="rId4">
            <a:alphaModFix/>
          </a:blip>
          <a:srcRect b="18675" l="10831" r="11540" t="0"/>
          <a:stretch/>
        </p:blipFill>
        <p:spPr>
          <a:xfrm>
            <a:off x="2432304" y="2323312"/>
            <a:ext cx="4114800" cy="214379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2"/>
          <p:cNvSpPr txBox="1"/>
          <p:nvPr/>
        </p:nvSpPr>
        <p:spPr>
          <a:xfrm>
            <a:off x="1455039" y="4616987"/>
            <a:ext cx="606933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run the modeling tool 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prepared dataset to create one or more models</a:t>
            </a:r>
            <a:endParaRPr/>
          </a:p>
        </p:txBody>
      </p:sp>
      <p:sp>
        <p:nvSpPr>
          <p:cNvPr id="471" name="Google Shape;471;p32"/>
          <p:cNvSpPr/>
          <p:nvPr/>
        </p:nvSpPr>
        <p:spPr>
          <a:xfrm>
            <a:off x="2439162" y="2955798"/>
            <a:ext cx="2900934" cy="1495044"/>
          </a:xfrm>
          <a:custGeom>
            <a:rect b="b" l="l" r="r" t="t"/>
            <a:pathLst>
              <a:path extrusionOk="0" h="1993392" w="3867912">
                <a:moveTo>
                  <a:pt x="0" y="0"/>
                </a:moveTo>
                <a:lnTo>
                  <a:pt x="3867912" y="45720"/>
                </a:lnTo>
                <a:lnTo>
                  <a:pt x="3858768" y="1993392"/>
                </a:lnTo>
                <a:lnTo>
                  <a:pt x="73152" y="195681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8575">
            <a:solidFill>
              <a:srgbClr val="F8C7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3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4 – Modelling</a:t>
            </a:r>
            <a:endParaRPr b="1" i="0" sz="3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8" name="Google Shape;478;p33"/>
          <p:cNvGrpSpPr/>
          <p:nvPr/>
        </p:nvGrpSpPr>
        <p:grpSpPr>
          <a:xfrm>
            <a:off x="1486490" y="1614746"/>
            <a:ext cx="6196164" cy="669855"/>
            <a:chOff x="2876" y="139036"/>
            <a:chExt cx="6196164" cy="669855"/>
          </a:xfrm>
        </p:grpSpPr>
        <p:sp>
          <p:nvSpPr>
            <p:cNvPr id="479" name="Google Shape;479;p33"/>
            <p:cNvSpPr/>
            <p:nvPr/>
          </p:nvSpPr>
          <p:spPr>
            <a:xfrm>
              <a:off x="2876" y="139036"/>
              <a:ext cx="1674638" cy="669855"/>
            </a:xfrm>
            <a:prstGeom prst="chevron">
              <a:avLst>
                <a:gd fmla="val 5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3"/>
            <p:cNvSpPr txBox="1"/>
            <p:nvPr/>
          </p:nvSpPr>
          <p:spPr>
            <a:xfrm>
              <a:off x="337804" y="139036"/>
              <a:ext cx="1004783" cy="669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spcFirstLastPara="1" rIns="20000" wrap="square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Select modelling technique</a:t>
              </a: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510051" y="139036"/>
              <a:ext cx="1674638" cy="669855"/>
            </a:xfrm>
            <a:prstGeom prst="chevron">
              <a:avLst>
                <a:gd fmla="val 5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3"/>
            <p:cNvSpPr txBox="1"/>
            <p:nvPr/>
          </p:nvSpPr>
          <p:spPr>
            <a:xfrm>
              <a:off x="1844979" y="139036"/>
              <a:ext cx="1004783" cy="669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spcFirstLastPara="1" rIns="20000" wrap="square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Generate test design</a:t>
              </a: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3017227" y="139036"/>
              <a:ext cx="1674638" cy="669855"/>
            </a:xfrm>
            <a:prstGeom prst="chevron">
              <a:avLst>
                <a:gd fmla="val 50000" name="adj"/>
              </a:avLst>
            </a:prstGeom>
            <a:solidFill>
              <a:srgbClr val="D8D8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3"/>
            <p:cNvSpPr txBox="1"/>
            <p:nvPr/>
          </p:nvSpPr>
          <p:spPr>
            <a:xfrm>
              <a:off x="3352155" y="139036"/>
              <a:ext cx="1004783" cy="669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spcFirstLastPara="1" rIns="20000" wrap="square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Build model</a:t>
              </a: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4524402" y="139036"/>
              <a:ext cx="1674638" cy="669855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3"/>
            <p:cNvSpPr txBox="1"/>
            <p:nvPr/>
          </p:nvSpPr>
          <p:spPr>
            <a:xfrm>
              <a:off x="4859330" y="139036"/>
              <a:ext cx="1004783" cy="669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60000" spcFirstLastPara="1" rIns="20000" wrap="square" tIns="2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Assess model</a:t>
              </a:r>
              <a:endParaRPr/>
            </a:p>
          </p:txBody>
        </p:sp>
      </p:grpSp>
      <p:pic>
        <p:nvPicPr>
          <p:cNvPr id="487" name="Google Shape;487;p33"/>
          <p:cNvPicPr preferRelativeResize="0"/>
          <p:nvPr/>
        </p:nvPicPr>
        <p:blipFill rotWithShape="1">
          <a:blip r:embed="rId4">
            <a:alphaModFix/>
          </a:blip>
          <a:srcRect b="3941" l="10831" r="11540" t="0"/>
          <a:stretch/>
        </p:blipFill>
        <p:spPr>
          <a:xfrm>
            <a:off x="3456408" y="2323312"/>
            <a:ext cx="4114800" cy="2532152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3"/>
          <p:cNvSpPr/>
          <p:nvPr/>
        </p:nvSpPr>
        <p:spPr>
          <a:xfrm>
            <a:off x="3886200" y="2996946"/>
            <a:ext cx="3710178" cy="1885950"/>
          </a:xfrm>
          <a:custGeom>
            <a:rect b="b" l="l" r="r" t="t"/>
            <a:pathLst>
              <a:path extrusionOk="0" h="2514600" w="4946904">
                <a:moveTo>
                  <a:pt x="3346704" y="0"/>
                </a:moveTo>
                <a:lnTo>
                  <a:pt x="3337560" y="1837944"/>
                </a:lnTo>
                <a:lnTo>
                  <a:pt x="36576" y="1856232"/>
                </a:lnTo>
                <a:lnTo>
                  <a:pt x="0" y="2478024"/>
                </a:lnTo>
                <a:lnTo>
                  <a:pt x="4946904" y="2514600"/>
                </a:lnTo>
                <a:lnTo>
                  <a:pt x="4873752" y="27432"/>
                </a:lnTo>
                <a:lnTo>
                  <a:pt x="3346704" y="0"/>
                </a:lnTo>
                <a:close/>
              </a:path>
            </a:pathLst>
          </a:cu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4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4 – Modelling</a:t>
            </a:r>
            <a:endParaRPr b="1" i="0" sz="3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34"/>
          <p:cNvSpPr txBox="1"/>
          <p:nvPr/>
        </p:nvSpPr>
        <p:spPr>
          <a:xfrm>
            <a:off x="594360" y="1447949"/>
            <a:ext cx="7825740" cy="346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28600" lvl="1" marL="228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interprets the models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according to his domain knowledge, the data mining success criteria and the desired test design</a:t>
            </a:r>
            <a:endParaRPr/>
          </a:p>
          <a:p>
            <a:pPr indent="-228600" lvl="1" marL="228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judges the success of the application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modeling and discovery techniques more technically</a:t>
            </a:r>
            <a:endParaRPr/>
          </a:p>
          <a:p>
            <a:pPr indent="-228600" lvl="1" marL="228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contacts business analysts and domain experts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later in order to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discuss the data mining results in the business context</a:t>
            </a:r>
            <a:endParaRPr/>
          </a:p>
          <a:p>
            <a:pPr indent="-228600" lvl="1" marL="228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consider models whereas the evaluation phase also takes into account all other results that were produced in the course of the project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1" name="Google Shape;50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35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5 – Evaluation</a:t>
            </a:r>
            <a:endParaRPr b="1" i="0" sz="3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5"/>
          <p:cNvSpPr/>
          <p:nvPr/>
        </p:nvSpPr>
        <p:spPr>
          <a:xfrm>
            <a:off x="4242950" y="1636622"/>
            <a:ext cx="4093330" cy="2558331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quadBezTo>
                  <a:pt x="20000" y="40000"/>
                  <a:pt x="101250" y="15000"/>
                </a:quadBezTo>
                <a:lnTo>
                  <a:pt x="100194" y="0"/>
                </a:lnTo>
                <a:lnTo>
                  <a:pt x="120000" y="24000"/>
                </a:lnTo>
                <a:lnTo>
                  <a:pt x="104419" y="60000"/>
                </a:lnTo>
                <a:lnTo>
                  <a:pt x="103363" y="45000"/>
                </a:lnTo>
                <a:quadBezTo>
                  <a:pt x="30000" y="55000"/>
                  <a:pt x="0" y="120000"/>
                </a:quadBezTo>
                <a:close/>
              </a:path>
            </a:pathLst>
          </a:custGeom>
          <a:solidFill>
            <a:srgbClr val="E0E5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5"/>
          <p:cNvSpPr/>
          <p:nvPr/>
        </p:nvSpPr>
        <p:spPr>
          <a:xfrm>
            <a:off x="5083181" y="3194600"/>
            <a:ext cx="94146" cy="94146"/>
          </a:xfrm>
          <a:prstGeom prst="ellipse">
            <a:avLst/>
          </a:prstGeom>
          <a:solidFill>
            <a:srgbClr val="A5B49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5"/>
          <p:cNvSpPr/>
          <p:nvPr/>
        </p:nvSpPr>
        <p:spPr>
          <a:xfrm>
            <a:off x="5200621" y="3344195"/>
            <a:ext cx="1117479" cy="608882"/>
          </a:xfrm>
          <a:custGeom>
            <a:rect b="b" l="l" r="r" t="t"/>
            <a:pathLst>
              <a:path extrusionOk="0" h="608882" w="536226">
                <a:moveTo>
                  <a:pt x="0" y="0"/>
                </a:moveTo>
                <a:lnTo>
                  <a:pt x="536226" y="0"/>
                </a:lnTo>
                <a:lnTo>
                  <a:pt x="536226" y="608882"/>
                </a:lnTo>
                <a:lnTo>
                  <a:pt x="0" y="60888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49875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 the result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35"/>
          <p:cNvSpPr/>
          <p:nvPr/>
        </p:nvSpPr>
        <p:spPr>
          <a:xfrm>
            <a:off x="5904674" y="2752822"/>
            <a:ext cx="147359" cy="147359"/>
          </a:xfrm>
          <a:prstGeom prst="ellipse">
            <a:avLst/>
          </a:prstGeom>
          <a:solidFill>
            <a:srgbClr val="A5B49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5"/>
          <p:cNvSpPr/>
          <p:nvPr/>
        </p:nvSpPr>
        <p:spPr>
          <a:xfrm>
            <a:off x="5978354" y="2826502"/>
            <a:ext cx="679492" cy="415985"/>
          </a:xfrm>
          <a:custGeom>
            <a:rect b="b" l="l" r="r" t="t"/>
            <a:pathLst>
              <a:path extrusionOk="0" h="1071940" w="679492">
                <a:moveTo>
                  <a:pt x="0" y="0"/>
                </a:moveTo>
                <a:lnTo>
                  <a:pt x="679492" y="0"/>
                </a:lnTo>
                <a:lnTo>
                  <a:pt x="679492" y="1071940"/>
                </a:lnTo>
                <a:lnTo>
                  <a:pt x="0" y="10719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78075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 process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5"/>
          <p:cNvSpPr/>
          <p:nvPr/>
        </p:nvSpPr>
        <p:spPr>
          <a:xfrm>
            <a:off x="7003817" y="2282948"/>
            <a:ext cx="196479" cy="196479"/>
          </a:xfrm>
          <a:prstGeom prst="ellipse">
            <a:avLst/>
          </a:prstGeom>
          <a:solidFill>
            <a:srgbClr val="A5B49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5"/>
          <p:cNvSpPr/>
          <p:nvPr/>
        </p:nvSpPr>
        <p:spPr>
          <a:xfrm>
            <a:off x="7102056" y="2381188"/>
            <a:ext cx="982763" cy="365840"/>
          </a:xfrm>
          <a:custGeom>
            <a:rect b="b" l="l" r="r" t="t"/>
            <a:pathLst>
              <a:path extrusionOk="0" h="1437782" w="790012">
                <a:moveTo>
                  <a:pt x="0" y="0"/>
                </a:moveTo>
                <a:lnTo>
                  <a:pt x="790012" y="0"/>
                </a:lnTo>
                <a:lnTo>
                  <a:pt x="790012" y="1437782"/>
                </a:lnTo>
                <a:lnTo>
                  <a:pt x="0" y="143778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10410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steps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0" name="Google Shape;51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411" y="1542691"/>
            <a:ext cx="3074639" cy="3146612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5"/>
          <p:cNvSpPr/>
          <p:nvPr/>
        </p:nvSpPr>
        <p:spPr>
          <a:xfrm>
            <a:off x="1879169" y="3783079"/>
            <a:ext cx="907677" cy="45047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dge 5 with solid fill" id="512" name="Google Shape;512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9578" y="3568319"/>
            <a:ext cx="3429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36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5 – Evaluation</a:t>
            </a:r>
            <a:endParaRPr b="1" i="0" sz="3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6"/>
          <p:cNvSpPr txBox="1"/>
          <p:nvPr/>
        </p:nvSpPr>
        <p:spPr>
          <a:xfrm>
            <a:off x="335280" y="1533501"/>
            <a:ext cx="8153400" cy="2564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7175" lvl="0" marL="39409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B2324B"/>
                </a:solidFill>
                <a:latin typeface="Arial"/>
                <a:ea typeface="Arial"/>
                <a:cs typeface="Arial"/>
                <a:sym typeface="Arial"/>
              </a:rPr>
              <a:t>Evaluate results</a:t>
            </a:r>
            <a:endParaRPr/>
          </a:p>
          <a:p>
            <a:pPr indent="-257175" lvl="1" marL="73699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assesses the degree to which the model meets the business objectives</a:t>
            </a:r>
            <a:endParaRPr/>
          </a:p>
          <a:p>
            <a:pPr indent="-257175" lvl="1" marL="736997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seeks to determine if there is some business reason why this model is deficient</a:t>
            </a:r>
            <a:endParaRPr/>
          </a:p>
          <a:p>
            <a:pPr indent="-257175" lvl="1" marL="736997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the model(s) on test applications in the real application if time and budget constraints permit</a:t>
            </a:r>
            <a:endParaRPr/>
          </a:p>
          <a:p>
            <a:pPr indent="-257175" lvl="1" marL="736997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assesses other data mining results generated</a:t>
            </a:r>
            <a:endParaRPr/>
          </a:p>
          <a:p>
            <a:pPr indent="-257175" lvl="1" marL="736997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unveil additional challenges, information or hints for future directions</a:t>
            </a:r>
            <a:endParaRPr b="0" i="0" sz="1800" u="none" cap="none" strike="noStrike">
              <a:solidFill>
                <a:srgbClr val="B232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37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5 – Evaluation</a:t>
            </a:r>
            <a:endParaRPr b="1" i="0" sz="3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7"/>
          <p:cNvSpPr txBox="1"/>
          <p:nvPr/>
        </p:nvSpPr>
        <p:spPr>
          <a:xfrm>
            <a:off x="470106" y="1533500"/>
            <a:ext cx="8353854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692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B2324B"/>
                </a:solidFill>
                <a:latin typeface="Arial"/>
                <a:ea typeface="Arial"/>
                <a:cs typeface="Arial"/>
                <a:sym typeface="Arial"/>
              </a:rPr>
              <a:t>2. Review process</a:t>
            </a:r>
            <a:endParaRPr/>
          </a:p>
          <a:p>
            <a:pPr indent="-257175" lvl="1" marL="73699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a more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thorough review of the data mining engagement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order to determine if there is any important factor or task that has somehow been overlooked</a:t>
            </a:r>
            <a:endParaRPr/>
          </a:p>
          <a:p>
            <a:pPr indent="-257175" lvl="1" marL="73699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review the quality assurance issues</a:t>
            </a:r>
            <a:endParaRPr/>
          </a:p>
          <a:p>
            <a:pPr indent="-257175" lvl="1" marL="73699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i.e. “Did we correctly build the model?”</a:t>
            </a:r>
            <a:endParaRPr/>
          </a:p>
          <a:p>
            <a:pPr indent="0" lvl="0" marL="13692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B232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38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5 – Evaluation</a:t>
            </a:r>
            <a:endParaRPr b="1" i="0" sz="3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8"/>
          <p:cNvSpPr txBox="1"/>
          <p:nvPr/>
        </p:nvSpPr>
        <p:spPr>
          <a:xfrm>
            <a:off x="470106" y="1533500"/>
            <a:ext cx="8353854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692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B2324B"/>
                </a:solidFill>
                <a:latin typeface="Arial"/>
                <a:ea typeface="Arial"/>
                <a:cs typeface="Arial"/>
                <a:sym typeface="Arial"/>
              </a:rPr>
              <a:t>3. Determine next steps</a:t>
            </a:r>
            <a:endParaRPr/>
          </a:p>
          <a:p>
            <a:pPr indent="-257175" lvl="1" marL="73699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decides how to proceed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this stage</a:t>
            </a:r>
            <a:endParaRPr/>
          </a:p>
          <a:p>
            <a:pPr indent="-257175" lvl="1" marL="73699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decides whether to finish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and move on to deployment if appropriate or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whether to initiate further iterations or set up new data mining projects</a:t>
            </a:r>
            <a:endParaRPr/>
          </a:p>
          <a:p>
            <a:pPr indent="-257175" lvl="1" marL="73699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analyses of remaining resources and budget that influences the decisions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9" name="Google Shape;5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9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5 – Evaluation</a:t>
            </a:r>
            <a:endParaRPr b="1" i="0" sz="3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39"/>
          <p:cNvSpPr/>
          <p:nvPr/>
        </p:nvSpPr>
        <p:spPr>
          <a:xfrm>
            <a:off x="4242950" y="1636622"/>
            <a:ext cx="4093330" cy="2558331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quadBezTo>
                  <a:pt x="20000" y="40000"/>
                  <a:pt x="101250" y="15000"/>
                </a:quadBezTo>
                <a:lnTo>
                  <a:pt x="100194" y="0"/>
                </a:lnTo>
                <a:lnTo>
                  <a:pt x="120000" y="24000"/>
                </a:lnTo>
                <a:lnTo>
                  <a:pt x="104419" y="60000"/>
                </a:lnTo>
                <a:lnTo>
                  <a:pt x="103363" y="45000"/>
                </a:lnTo>
                <a:quadBezTo>
                  <a:pt x="30000" y="55000"/>
                  <a:pt x="0" y="120000"/>
                </a:quadBezTo>
                <a:close/>
              </a:path>
            </a:pathLst>
          </a:custGeom>
          <a:solidFill>
            <a:srgbClr val="E0E5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9"/>
          <p:cNvSpPr/>
          <p:nvPr/>
        </p:nvSpPr>
        <p:spPr>
          <a:xfrm>
            <a:off x="4669755" y="3532832"/>
            <a:ext cx="94146" cy="94146"/>
          </a:xfrm>
          <a:prstGeom prst="ellipse">
            <a:avLst/>
          </a:prstGeom>
          <a:solidFill>
            <a:srgbClr val="A5B49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9"/>
          <p:cNvSpPr/>
          <p:nvPr/>
        </p:nvSpPr>
        <p:spPr>
          <a:xfrm>
            <a:off x="4787195" y="3682427"/>
            <a:ext cx="1117479" cy="608882"/>
          </a:xfrm>
          <a:custGeom>
            <a:rect b="b" l="l" r="r" t="t"/>
            <a:pathLst>
              <a:path extrusionOk="0" h="608882" w="536226">
                <a:moveTo>
                  <a:pt x="0" y="0"/>
                </a:moveTo>
                <a:lnTo>
                  <a:pt x="536226" y="0"/>
                </a:lnTo>
                <a:lnTo>
                  <a:pt x="536226" y="608882"/>
                </a:lnTo>
                <a:lnTo>
                  <a:pt x="0" y="60888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49875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 deployment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9"/>
          <p:cNvSpPr/>
          <p:nvPr/>
        </p:nvSpPr>
        <p:spPr>
          <a:xfrm>
            <a:off x="5311522" y="2938223"/>
            <a:ext cx="147359" cy="148646"/>
          </a:xfrm>
          <a:prstGeom prst="ellipse">
            <a:avLst/>
          </a:prstGeom>
          <a:solidFill>
            <a:srgbClr val="A5B49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9"/>
          <p:cNvSpPr/>
          <p:nvPr/>
        </p:nvSpPr>
        <p:spPr>
          <a:xfrm>
            <a:off x="5353995" y="3114733"/>
            <a:ext cx="1312778" cy="419618"/>
          </a:xfrm>
          <a:custGeom>
            <a:rect b="b" l="l" r="r" t="t"/>
            <a:pathLst>
              <a:path extrusionOk="0" h="1071940" w="679492">
                <a:moveTo>
                  <a:pt x="0" y="0"/>
                </a:moveTo>
                <a:lnTo>
                  <a:pt x="679492" y="0"/>
                </a:lnTo>
                <a:lnTo>
                  <a:pt x="679492" y="1071940"/>
                </a:lnTo>
                <a:lnTo>
                  <a:pt x="0" y="10719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78075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 monitoring and maintenance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9"/>
          <p:cNvSpPr/>
          <p:nvPr/>
        </p:nvSpPr>
        <p:spPr>
          <a:xfrm>
            <a:off x="5966455" y="2588430"/>
            <a:ext cx="196479" cy="196479"/>
          </a:xfrm>
          <a:prstGeom prst="ellipse">
            <a:avLst/>
          </a:prstGeom>
          <a:solidFill>
            <a:srgbClr val="A5B49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9"/>
          <p:cNvSpPr/>
          <p:nvPr/>
        </p:nvSpPr>
        <p:spPr>
          <a:xfrm>
            <a:off x="6064694" y="2686670"/>
            <a:ext cx="982763" cy="365840"/>
          </a:xfrm>
          <a:custGeom>
            <a:rect b="b" l="l" r="r" t="t"/>
            <a:pathLst>
              <a:path extrusionOk="0" h="1437782" w="790012">
                <a:moveTo>
                  <a:pt x="0" y="0"/>
                </a:moveTo>
                <a:lnTo>
                  <a:pt x="790012" y="0"/>
                </a:lnTo>
                <a:lnTo>
                  <a:pt x="790012" y="1437782"/>
                </a:lnTo>
                <a:lnTo>
                  <a:pt x="0" y="143778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10410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report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8" name="Google Shape;54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6850" y="1466207"/>
            <a:ext cx="3074639" cy="3146612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39"/>
          <p:cNvSpPr/>
          <p:nvPr/>
        </p:nvSpPr>
        <p:spPr>
          <a:xfrm>
            <a:off x="1062931" y="2814274"/>
            <a:ext cx="907677" cy="45047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dge 6 with solid fill" id="550" name="Google Shape;550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2931" y="2526690"/>
            <a:ext cx="3429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39"/>
          <p:cNvSpPr/>
          <p:nvPr/>
        </p:nvSpPr>
        <p:spPr>
          <a:xfrm>
            <a:off x="7063649" y="2250472"/>
            <a:ext cx="196479" cy="196479"/>
          </a:xfrm>
          <a:prstGeom prst="ellipse">
            <a:avLst/>
          </a:prstGeom>
          <a:solidFill>
            <a:srgbClr val="A5B49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9"/>
          <p:cNvSpPr/>
          <p:nvPr/>
        </p:nvSpPr>
        <p:spPr>
          <a:xfrm>
            <a:off x="7161888" y="2348712"/>
            <a:ext cx="982763" cy="365840"/>
          </a:xfrm>
          <a:custGeom>
            <a:rect b="b" l="l" r="r" t="t"/>
            <a:pathLst>
              <a:path extrusionOk="0" h="1437782" w="790012">
                <a:moveTo>
                  <a:pt x="0" y="0"/>
                </a:moveTo>
                <a:lnTo>
                  <a:pt x="790012" y="0"/>
                </a:lnTo>
                <a:lnTo>
                  <a:pt x="790012" y="1437782"/>
                </a:lnTo>
                <a:lnTo>
                  <a:pt x="0" y="143778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10410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 project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"/>
          <p:cNvSpPr txBox="1"/>
          <p:nvPr/>
        </p:nvSpPr>
        <p:spPr>
          <a:xfrm>
            <a:off x="628650" y="220903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Terminology</a:t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413359" y="1565276"/>
            <a:ext cx="8532603" cy="538200"/>
          </a:xfrm>
          <a:custGeom>
            <a:rect b="b" l="l" r="r" t="t"/>
            <a:pathLst>
              <a:path extrusionOk="0" h="538200" w="8532603">
                <a:moveTo>
                  <a:pt x="0" y="89702"/>
                </a:moveTo>
                <a:cubicBezTo>
                  <a:pt x="0" y="40161"/>
                  <a:pt x="40161" y="0"/>
                  <a:pt x="89702" y="0"/>
                </a:cubicBezTo>
                <a:lnTo>
                  <a:pt x="8442901" y="0"/>
                </a:lnTo>
                <a:cubicBezTo>
                  <a:pt x="8492442" y="0"/>
                  <a:pt x="8532603" y="40161"/>
                  <a:pt x="8532603" y="89702"/>
                </a:cubicBezTo>
                <a:lnTo>
                  <a:pt x="8532603" y="448498"/>
                </a:lnTo>
                <a:cubicBezTo>
                  <a:pt x="8532603" y="498039"/>
                  <a:pt x="8492442" y="538200"/>
                  <a:pt x="8442901" y="538200"/>
                </a:cubicBezTo>
                <a:lnTo>
                  <a:pt x="89702" y="538200"/>
                </a:lnTo>
                <a:cubicBezTo>
                  <a:pt x="40161" y="538200"/>
                  <a:pt x="0" y="498039"/>
                  <a:pt x="0" y="448498"/>
                </a:cubicBezTo>
                <a:lnTo>
                  <a:pt x="0" y="89702"/>
                </a:lnTo>
                <a:close/>
              </a:path>
            </a:pathLst>
          </a:custGeom>
          <a:solidFill>
            <a:srgbClr val="A5B49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3900" lIns="113900" spcFirstLastPara="1" rIns="113900" wrap="square" tIns="113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Warehouse</a:t>
            </a:r>
            <a:endParaRPr b="0" i="0" sz="2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413359" y="2103476"/>
            <a:ext cx="8532603" cy="535612"/>
          </a:xfrm>
          <a:custGeom>
            <a:rect b="b" l="l" r="r" t="t"/>
            <a:pathLst>
              <a:path extrusionOk="0" h="535612" w="8532603">
                <a:moveTo>
                  <a:pt x="0" y="0"/>
                </a:moveTo>
                <a:lnTo>
                  <a:pt x="8532603" y="0"/>
                </a:lnTo>
                <a:lnTo>
                  <a:pt x="8532603" y="535612"/>
                </a:lnTo>
                <a:lnTo>
                  <a:pt x="0" y="53561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9200" lIns="270900" spcFirstLastPara="1" rIns="163575" wrap="square" tIns="29200">
            <a:noAutofit/>
          </a:bodyPr>
          <a:lstStyle/>
          <a:p>
            <a:pPr indent="-171450" lvl="1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logical collection of information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gather from many operational databases. It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business analytics activities and Decision-making task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413359" y="2639088"/>
            <a:ext cx="8532603" cy="538200"/>
          </a:xfrm>
          <a:custGeom>
            <a:rect b="b" l="l" r="r" t="t"/>
            <a:pathLst>
              <a:path extrusionOk="0" h="538200" w="8532603">
                <a:moveTo>
                  <a:pt x="0" y="89702"/>
                </a:moveTo>
                <a:cubicBezTo>
                  <a:pt x="0" y="40161"/>
                  <a:pt x="40161" y="0"/>
                  <a:pt x="89702" y="0"/>
                </a:cubicBezTo>
                <a:lnTo>
                  <a:pt x="8442901" y="0"/>
                </a:lnTo>
                <a:cubicBezTo>
                  <a:pt x="8492442" y="0"/>
                  <a:pt x="8532603" y="40161"/>
                  <a:pt x="8532603" y="89702"/>
                </a:cubicBezTo>
                <a:lnTo>
                  <a:pt x="8532603" y="448498"/>
                </a:lnTo>
                <a:cubicBezTo>
                  <a:pt x="8532603" y="498039"/>
                  <a:pt x="8492442" y="538200"/>
                  <a:pt x="8442901" y="538200"/>
                </a:cubicBezTo>
                <a:lnTo>
                  <a:pt x="89702" y="538200"/>
                </a:lnTo>
                <a:cubicBezTo>
                  <a:pt x="40161" y="538200"/>
                  <a:pt x="0" y="498039"/>
                  <a:pt x="0" y="448498"/>
                </a:cubicBezTo>
                <a:lnTo>
                  <a:pt x="0" y="89702"/>
                </a:lnTo>
                <a:close/>
              </a:path>
            </a:pathLst>
          </a:custGeom>
          <a:solidFill>
            <a:srgbClr val="A5B49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3900" lIns="113900" spcFirstLastPara="1" rIns="113900" wrap="square" tIns="113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b="0" i="0" sz="2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413359" y="3177288"/>
            <a:ext cx="8532603" cy="535612"/>
          </a:xfrm>
          <a:custGeom>
            <a:rect b="b" l="l" r="r" t="t"/>
            <a:pathLst>
              <a:path extrusionOk="0" h="535612" w="8532603">
                <a:moveTo>
                  <a:pt x="0" y="0"/>
                </a:moveTo>
                <a:lnTo>
                  <a:pt x="8532603" y="0"/>
                </a:lnTo>
                <a:lnTo>
                  <a:pt x="8532603" y="535612"/>
                </a:lnTo>
                <a:lnTo>
                  <a:pt x="0" y="53561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9200" lIns="270900" spcFirstLastPara="1" rIns="163575" wrap="square" tIns="29200">
            <a:noAutofit/>
          </a:bodyPr>
          <a:lstStyle/>
          <a:p>
            <a:pPr indent="-171450" lvl="1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organized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grouping of information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 a specific structure that needs to be retrieved frequently.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413359" y="3712901"/>
            <a:ext cx="8532603" cy="538200"/>
          </a:xfrm>
          <a:custGeom>
            <a:rect b="b" l="l" r="r" t="t"/>
            <a:pathLst>
              <a:path extrusionOk="0" h="538200" w="8532603">
                <a:moveTo>
                  <a:pt x="0" y="89702"/>
                </a:moveTo>
                <a:cubicBezTo>
                  <a:pt x="0" y="40161"/>
                  <a:pt x="40161" y="0"/>
                  <a:pt x="89702" y="0"/>
                </a:cubicBezTo>
                <a:lnTo>
                  <a:pt x="8442901" y="0"/>
                </a:lnTo>
                <a:cubicBezTo>
                  <a:pt x="8492442" y="0"/>
                  <a:pt x="8532603" y="40161"/>
                  <a:pt x="8532603" y="89702"/>
                </a:cubicBezTo>
                <a:lnTo>
                  <a:pt x="8532603" y="448498"/>
                </a:lnTo>
                <a:cubicBezTo>
                  <a:pt x="8532603" y="498039"/>
                  <a:pt x="8492442" y="538200"/>
                  <a:pt x="8442901" y="538200"/>
                </a:cubicBezTo>
                <a:lnTo>
                  <a:pt x="89702" y="538200"/>
                </a:lnTo>
                <a:cubicBezTo>
                  <a:pt x="40161" y="538200"/>
                  <a:pt x="0" y="498039"/>
                  <a:pt x="0" y="448498"/>
                </a:cubicBezTo>
                <a:lnTo>
                  <a:pt x="0" y="89702"/>
                </a:lnTo>
                <a:close/>
              </a:path>
            </a:pathLst>
          </a:custGeom>
          <a:solidFill>
            <a:srgbClr val="A5B49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3900" lIns="113900" spcFirstLastPara="1" rIns="113900" wrap="square" tIns="113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Mart</a:t>
            </a:r>
            <a:endParaRPr b="0" i="0" sz="2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413359" y="4251101"/>
            <a:ext cx="8532603" cy="535612"/>
          </a:xfrm>
          <a:custGeom>
            <a:rect b="b" l="l" r="r" t="t"/>
            <a:pathLst>
              <a:path extrusionOk="0" h="535612" w="8532603">
                <a:moveTo>
                  <a:pt x="0" y="0"/>
                </a:moveTo>
                <a:lnTo>
                  <a:pt x="8532603" y="0"/>
                </a:lnTo>
                <a:lnTo>
                  <a:pt x="8532603" y="535612"/>
                </a:lnTo>
                <a:lnTo>
                  <a:pt x="0" y="53561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9200" lIns="270900" spcFirstLastPara="1" rIns="163575" wrap="square" tIns="29200">
            <a:noAutofit/>
          </a:bodyPr>
          <a:lstStyle/>
          <a:p>
            <a:pPr indent="-171450" lvl="1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Subsets of data warehouses that is highly focused and isolated for a specific population of users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40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 6 – Deployment</a:t>
            </a:r>
            <a:endParaRPr b="1" i="0" sz="3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40"/>
          <p:cNvSpPr txBox="1"/>
          <p:nvPr/>
        </p:nvSpPr>
        <p:spPr>
          <a:xfrm>
            <a:off x="201930" y="1230854"/>
            <a:ext cx="874014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Plan deployment</a:t>
            </a:r>
            <a:endParaRPr/>
          </a:p>
          <a:p>
            <a:pPr indent="-198835" lvl="1" marL="44183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order to deploy the data mining result(s) into the business,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takes the evaluation results and concludes a strategy for deployment</a:t>
            </a:r>
            <a:endParaRPr/>
          </a:p>
          <a:p>
            <a:pPr indent="-198835" lvl="1" marL="44183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document the procedure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later deployment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Plan monitoring and maintenance</a:t>
            </a:r>
            <a:endParaRPr/>
          </a:p>
          <a:p>
            <a:pPr indent="-198835" lvl="1" marL="44183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if the data mining results become part of the day-to-day business and its environment</a:t>
            </a:r>
            <a:endParaRPr/>
          </a:p>
          <a:p>
            <a:pPr indent="-198835" lvl="1" marL="44183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helps to avoid unnecessarily long periods of incorrect usage of data mining results</a:t>
            </a:r>
            <a:endParaRPr/>
          </a:p>
          <a:p>
            <a:pPr indent="-198835" lvl="1" marL="44183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 a detailed on monitoring process</a:t>
            </a:r>
            <a:endParaRPr/>
          </a:p>
          <a:p>
            <a:pPr indent="-198835" lvl="1" marL="44183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into account the specific type of deployment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41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 6 – Deployment</a:t>
            </a:r>
            <a:endParaRPr b="1" i="0" sz="3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1"/>
          <p:cNvSpPr txBox="1"/>
          <p:nvPr/>
        </p:nvSpPr>
        <p:spPr>
          <a:xfrm>
            <a:off x="378666" y="1436290"/>
            <a:ext cx="8506254" cy="27790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5763" lvl="0" marL="38576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 startAt="3"/>
            </a:pP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Produce final report</a:t>
            </a:r>
            <a:endParaRPr/>
          </a:p>
          <a:p>
            <a: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project leader and his team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write up a final report</a:t>
            </a:r>
            <a:endParaRPr/>
          </a:p>
          <a:p>
            <a: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be only a summary of the project and its experiences</a:t>
            </a:r>
            <a:endParaRPr/>
          </a:p>
          <a:p>
            <a: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be a final and comprehensive presentation of the data mining result(s)</a:t>
            </a:r>
            <a:endParaRPr b="0" i="0" sz="20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5763" lvl="0" marL="38576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 startAt="3"/>
            </a:pP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Review project</a:t>
            </a:r>
            <a:endParaRPr/>
          </a:p>
          <a:p>
            <a: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assess what went right and what went wrong, what was done well and what needs to be improved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2"/>
          <p:cNvSpPr txBox="1"/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>
                <a:solidFill>
                  <a:srgbClr val="FFFFFF"/>
                </a:solidFill>
              </a:rPr>
              <a:t>Related Videos / Reference</a:t>
            </a:r>
            <a:endParaRPr/>
          </a:p>
        </p:txBody>
      </p:sp>
      <p:sp>
        <p:nvSpPr>
          <p:cNvPr id="574" name="Google Shape;574;p42"/>
          <p:cNvSpPr txBox="1"/>
          <p:nvPr>
            <p:ph idx="1" type="body"/>
          </p:nvPr>
        </p:nvSpPr>
        <p:spPr>
          <a:xfrm>
            <a:off x="632975" y="1418978"/>
            <a:ext cx="8074798" cy="24720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IBM Report on CRISP-DM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https://www.ibm.com/docs/en/spss-modeler/saas?topic=dm-crisp-help-overview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Introduction to the CRISP-DM Methodology (Analytics &amp; Data Science) - Youtube Video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https://www.youtube.com/watch?v=q_okDS2RtzY</a:t>
            </a:r>
            <a:endParaRPr/>
          </a:p>
        </p:txBody>
      </p:sp>
      <p:sp>
        <p:nvSpPr>
          <p:cNvPr id="575" name="Google Shape;575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 txBox="1"/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>
                <a:solidFill>
                  <a:srgbClr val="FFFFFF"/>
                </a:solidFill>
              </a:rPr>
              <a:t>Communication between data</a:t>
            </a:r>
            <a:endParaRPr/>
          </a:p>
        </p:txBody>
      </p:sp>
      <p:sp>
        <p:nvSpPr>
          <p:cNvPr id="109" name="Google Shape;109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1294875"/>
            <a:ext cx="6568833" cy="374628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/>
          <p:nvPr/>
        </p:nvSpPr>
        <p:spPr>
          <a:xfrm>
            <a:off x="4136571" y="1328057"/>
            <a:ext cx="2231572" cy="371310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1049774" y="1383563"/>
            <a:ext cx="2771111" cy="371310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6694715" y="1430394"/>
            <a:ext cx="1106925" cy="371310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6"/>
          <p:cNvSpPr txBox="1"/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>
                <a:solidFill>
                  <a:srgbClr val="FFFFFF"/>
                </a:solidFill>
              </a:rPr>
              <a:t>Communication between data.. cont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0" name="Google Shape;120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45" y="1138194"/>
            <a:ext cx="5857561" cy="3340641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sp>
        <p:nvSpPr>
          <p:cNvPr id="122" name="Google Shape;122;p6"/>
          <p:cNvSpPr/>
          <p:nvPr/>
        </p:nvSpPr>
        <p:spPr>
          <a:xfrm>
            <a:off x="2282753" y="1820635"/>
            <a:ext cx="707572" cy="751115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76200">
            <a:solidFill>
              <a:srgbClr val="7491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5329431" y="1218869"/>
            <a:ext cx="3240000" cy="1194166"/>
          </a:xfrm>
          <a:custGeom>
            <a:rect b="b" l="l" r="r" t="t"/>
            <a:pathLst>
              <a:path extrusionOk="0" h="1194166" w="3240000">
                <a:moveTo>
                  <a:pt x="0" y="0"/>
                </a:moveTo>
                <a:lnTo>
                  <a:pt x="3240000" y="0"/>
                </a:lnTo>
                <a:lnTo>
                  <a:pt x="3240000" y="1194166"/>
                </a:lnTo>
                <a:lnTo>
                  <a:pt x="0" y="1194166"/>
                </a:lnTo>
                <a:lnTo>
                  <a:pt x="0" y="0"/>
                </a:lnTo>
                <a:close/>
              </a:path>
            </a:pathLst>
          </a:custGeom>
          <a:solidFill>
            <a:srgbClr val="A5B49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3500" lIns="63500" spcFirstLastPara="1" rIns="63500" wrap="square" tIns="635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 </a:t>
            </a:r>
            <a:r>
              <a:rPr b="0" i="0" lang="en-US" sz="2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Extract </a:t>
            </a: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from internal and external databases</a:t>
            </a:r>
            <a:endParaRPr b="0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5014431" y="2472744"/>
            <a:ext cx="3870000" cy="1194166"/>
          </a:xfrm>
          <a:custGeom>
            <a:rect b="b" l="l" r="r" t="t"/>
            <a:pathLst>
              <a:path extrusionOk="0" h="1194166" w="3870000">
                <a:moveTo>
                  <a:pt x="0" y="0"/>
                </a:moveTo>
                <a:lnTo>
                  <a:pt x="3870000" y="0"/>
                </a:lnTo>
                <a:lnTo>
                  <a:pt x="3870000" y="1194166"/>
                </a:lnTo>
                <a:lnTo>
                  <a:pt x="0" y="1194166"/>
                </a:lnTo>
                <a:lnTo>
                  <a:pt x="0" y="0"/>
                </a:lnTo>
                <a:close/>
              </a:path>
            </a:pathLst>
          </a:custGeom>
          <a:solidFill>
            <a:srgbClr val="A5B49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3500" lIns="63500" spcFirstLastPara="1" rIns="63500" wrap="square" tIns="635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T- </a:t>
            </a:r>
            <a:r>
              <a:rPr b="0" i="0" lang="en-US" sz="2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Transform</a:t>
            </a: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information using common set of enterprise definition </a:t>
            </a:r>
            <a:endParaRPr b="0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5666931" y="3726619"/>
            <a:ext cx="2565000" cy="1194166"/>
          </a:xfrm>
          <a:custGeom>
            <a:rect b="b" l="l" r="r" t="t"/>
            <a:pathLst>
              <a:path extrusionOk="0" h="1194166" w="2565000">
                <a:moveTo>
                  <a:pt x="0" y="0"/>
                </a:moveTo>
                <a:lnTo>
                  <a:pt x="2565000" y="0"/>
                </a:lnTo>
                <a:lnTo>
                  <a:pt x="2565000" y="1194166"/>
                </a:lnTo>
                <a:lnTo>
                  <a:pt x="0" y="1194166"/>
                </a:lnTo>
                <a:lnTo>
                  <a:pt x="0" y="0"/>
                </a:lnTo>
                <a:close/>
              </a:path>
            </a:pathLst>
          </a:custGeom>
          <a:solidFill>
            <a:srgbClr val="A5B49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3500" lIns="63500" spcFirstLastPara="1" rIns="63500" wrap="square" tIns="635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L-</a:t>
            </a:r>
            <a:r>
              <a:rPr b="0" i="0" lang="en-US" sz="2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Load </a:t>
            </a: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information into a data warehouse</a:t>
            </a:r>
            <a:endParaRPr b="0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 txBox="1"/>
          <p:nvPr/>
        </p:nvSpPr>
        <p:spPr>
          <a:xfrm>
            <a:off x="628650" y="220903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MULTI-DIMENSION INFORMATION</a:t>
            </a:r>
            <a:endParaRPr/>
          </a:p>
        </p:txBody>
      </p:sp>
      <p:pic>
        <p:nvPicPr>
          <p:cNvPr descr="Database+vs.+Data+Warehouse.jpg" id="132" name="Google Shape;132;p7"/>
          <p:cNvPicPr preferRelativeResize="0"/>
          <p:nvPr/>
        </p:nvPicPr>
        <p:blipFill rotWithShape="1">
          <a:blip r:embed="rId4">
            <a:alphaModFix/>
          </a:blip>
          <a:srcRect b="2121" l="13231" r="63186" t="62057"/>
          <a:stretch/>
        </p:blipFill>
        <p:spPr>
          <a:xfrm>
            <a:off x="343482" y="1333962"/>
            <a:ext cx="2299509" cy="261983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 txBox="1"/>
          <p:nvPr/>
        </p:nvSpPr>
        <p:spPr>
          <a:xfrm>
            <a:off x="343482" y="3845379"/>
            <a:ext cx="297628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 information (layers),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information (rows),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promotion information (columns)</a:t>
            </a:r>
            <a:endParaRPr/>
          </a:p>
        </p:txBody>
      </p:sp>
      <p:pic>
        <p:nvPicPr>
          <p:cNvPr descr="Database+vs.+Data+Warehouse.jpg" id="134" name="Google Shape;134;p7"/>
          <p:cNvPicPr preferRelativeResize="0"/>
          <p:nvPr/>
        </p:nvPicPr>
        <p:blipFill rotWithShape="1">
          <a:blip r:embed="rId4">
            <a:alphaModFix/>
          </a:blip>
          <a:srcRect b="3535" l="38044" r="37552" t="62263"/>
          <a:stretch/>
        </p:blipFill>
        <p:spPr>
          <a:xfrm>
            <a:off x="3482143" y="1546927"/>
            <a:ext cx="1864659" cy="196001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 txBox="1"/>
          <p:nvPr/>
        </p:nvSpPr>
        <p:spPr>
          <a:xfrm>
            <a:off x="3319764" y="3719906"/>
            <a:ext cx="267775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slice of information displaying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Promotion II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 products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 stores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descr="Database+vs.+Data+Warehouse.jpg" id="136" name="Google Shape;136;p7"/>
          <p:cNvPicPr preferRelativeResize="0"/>
          <p:nvPr/>
        </p:nvPicPr>
        <p:blipFill rotWithShape="1">
          <a:blip r:embed="rId4">
            <a:alphaModFix/>
          </a:blip>
          <a:srcRect b="3535" l="61611" r="13986" t="62263"/>
          <a:stretch/>
        </p:blipFill>
        <p:spPr>
          <a:xfrm>
            <a:off x="6185954" y="1429392"/>
            <a:ext cx="1864659" cy="196001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 txBox="1"/>
          <p:nvPr/>
        </p:nvSpPr>
        <p:spPr>
          <a:xfrm>
            <a:off x="5997522" y="3719906"/>
            <a:ext cx="297628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slice of information displaying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Promotion II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Product B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Store 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 txBox="1"/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>
                <a:solidFill>
                  <a:srgbClr val="FFFFFF"/>
                </a:solidFill>
              </a:rPr>
              <a:t>Comparison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4" name="Google Shape;144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45" name="Google Shape;145;p8"/>
          <p:cNvGraphicFramePr/>
          <p:nvPr/>
        </p:nvGraphicFramePr>
        <p:xfrm>
          <a:off x="326572" y="13258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{D46792D3-70A9-4356-8721-7C39831505C8}</a:tableStyleId>
              </a:tblPr>
              <a:tblGrid>
                <a:gridCol w="1616100"/>
                <a:gridCol w="3033725"/>
                <a:gridCol w="4026075"/>
              </a:tblGrid>
              <a:tr h="28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Database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Data Warehouse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Purpose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For data retrieval, updating and management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For data analysis and decision making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Systems / Application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OLTP (OnLine Transaction Processing System)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Analytical Software. i.e. data mining tools, reporting tools and OLAP (OnLine Analytical Processing) tools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44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Format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cap="none" strike="noStrike"/>
                        <a:t>Normalised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cap="none" strike="noStrike"/>
                        <a:t>Relational database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cap="none" strike="noStrike"/>
                        <a:t>Lowest level of granularity (i.e. individual transactions)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cap="none" strike="noStrike"/>
                        <a:t>Denormalised and integrated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cap="none" strike="noStrike"/>
                        <a:t>Multi-dimensional arrays or relational format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cap="none" strike="noStrike"/>
                        <a:t>Subject-oriented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cap="none" strike="noStrike"/>
                        <a:t>Granularity level depends on subject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Time Frame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Current / Real time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Historical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 txBox="1"/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>
                <a:solidFill>
                  <a:srgbClr val="FFFFFF"/>
                </a:solidFill>
              </a:rPr>
              <a:t>NORMALISED VS DENORMALISED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1222053" y="677626"/>
            <a:ext cx="1363806" cy="1740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6093805" y="729224"/>
            <a:ext cx="1363806" cy="1740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662" y="1312187"/>
            <a:ext cx="5298141" cy="1974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9405" y="2948577"/>
            <a:ext cx="5228800" cy="197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shiernee saw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0.17.1.1417</vt:lpwstr>
  </property>
</Properties>
</file>