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60" r:id="rId2"/>
    <p:sldId id="256" r:id="rId3"/>
    <p:sldId id="258" r:id="rId4"/>
    <p:sldId id="259" r:id="rId5"/>
    <p:sldId id="261" r:id="rId6"/>
  </p:sldIdLst>
  <p:sldSz cx="9144000" cy="5143500" type="screen16x9"/>
  <p:notesSz cx="6858000" cy="9144000"/>
  <p:embeddedFontLst>
    <p:embeddedFont>
      <p:font typeface="Open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DCDCDC"/>
    <a:srgbClr val="ED7D31"/>
    <a:srgbClr val="0A0A0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622" autoAdjust="0"/>
  </p:normalViewPr>
  <p:slideViewPr>
    <p:cSldViewPr snapToGrid="0">
      <p:cViewPr varScale="1">
        <p:scale>
          <a:sx n="160" d="100"/>
          <a:sy n="160" d="100"/>
        </p:scale>
        <p:origin x="51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KarHo\OneDrive\Learning\Development\Python\Udacity%20-%20Programming%20for%20Data%20Science%20with%20Python\2%20Introduction%20to%20SQL\8_Project+Investigate+a+Relational+Database\Submission\8_12-Workspace-Question-Set%231_1.xlsb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KarHo\OneDrive\Learning\Development\Python\Udacity%20-%20Programming%20for%20Data%20Science%20with%20Python\2%20Introduction%20to%20SQL\8_Project+Investigate+a+Relational+Database\Submission\8_12-Workspace-Question-Set%231_3.xlsb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KarHo\OneDrive\Learning\Development\Python\Udacity%20-%20Programming%20for%20Data%20Science%20with%20Python\2%20Introduction%20to%20SQL\8_Project+Investigate+a+Relational+Database\Submission\8_12-Workspace-Question-Set%232_1.xlsb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KarHo\OneDrive\Learning\Development\Python\Udacity%20-%20Programming%20for%20Data%20Science%20with%20Python\2%20Introduction%20to%20SQL\8_Project+Investigate+a+Relational+Database\Submission\8_12-Workspace-Question-Set%232_3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[8_12-Workspace-Question-Set#1_1.xlsb]Sheet3!PivotTable25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b="1">
                <a:solidFill>
                  <a:schemeClr val="bg1"/>
                </a:solidFill>
              </a:rPr>
              <a:t>Count of Title &amp; Count of Rented Frequency by Genre: Family Movies*</a:t>
            </a:r>
          </a:p>
        </c:rich>
      </c:tx>
      <c:overlay val="0"/>
      <c:spPr>
        <a:solidFill>
          <a:schemeClr val="tx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00206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00206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rgbClr val="00206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Count of title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Sheet3!$A$4:$A$10</c:f>
              <c:strCache>
                <c:ptCount val="6"/>
                <c:pt idx="0">
                  <c:v>Animation</c:v>
                </c:pt>
                <c:pt idx="1">
                  <c:v>Family</c:v>
                </c:pt>
                <c:pt idx="2">
                  <c:v>Children</c:v>
                </c:pt>
                <c:pt idx="3">
                  <c:v>Comedy</c:v>
                </c:pt>
                <c:pt idx="4">
                  <c:v>Classics</c:v>
                </c:pt>
                <c:pt idx="5">
                  <c:v>Music</c:v>
                </c:pt>
              </c:strCache>
            </c:strRef>
          </c:cat>
          <c:val>
            <c:numRef>
              <c:f>Sheet3!$B$4:$B$10</c:f>
              <c:numCache>
                <c:formatCode>General</c:formatCode>
                <c:ptCount val="6"/>
                <c:pt idx="0">
                  <c:v>64</c:v>
                </c:pt>
                <c:pt idx="1">
                  <c:v>67</c:v>
                </c:pt>
                <c:pt idx="2">
                  <c:v>58</c:v>
                </c:pt>
                <c:pt idx="3">
                  <c:v>56</c:v>
                </c:pt>
                <c:pt idx="4">
                  <c:v>54</c:v>
                </c:pt>
                <c:pt idx="5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35-49D1-A2CF-1AD6BDE1F1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04279231"/>
        <c:axId val="1204292543"/>
      </c:barChart>
      <c:lineChart>
        <c:grouping val="standard"/>
        <c:varyColors val="0"/>
        <c:ser>
          <c:idx val="1"/>
          <c:order val="1"/>
          <c:tx>
            <c:strRef>
              <c:f>Sheet3!$C$3</c:f>
              <c:strCache>
                <c:ptCount val="1"/>
                <c:pt idx="0">
                  <c:v>Sum of rent_count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Sheet3!$A$4:$A$10</c:f>
              <c:strCache>
                <c:ptCount val="6"/>
                <c:pt idx="0">
                  <c:v>Animation</c:v>
                </c:pt>
                <c:pt idx="1">
                  <c:v>Family</c:v>
                </c:pt>
                <c:pt idx="2">
                  <c:v>Children</c:v>
                </c:pt>
                <c:pt idx="3">
                  <c:v>Comedy</c:v>
                </c:pt>
                <c:pt idx="4">
                  <c:v>Classics</c:v>
                </c:pt>
                <c:pt idx="5">
                  <c:v>Music</c:v>
                </c:pt>
              </c:strCache>
            </c:strRef>
          </c:cat>
          <c:val>
            <c:numRef>
              <c:f>Sheet3!$C$4:$C$10</c:f>
              <c:numCache>
                <c:formatCode>General</c:formatCode>
                <c:ptCount val="6"/>
                <c:pt idx="0">
                  <c:v>1166</c:v>
                </c:pt>
                <c:pt idx="1">
                  <c:v>1096</c:v>
                </c:pt>
                <c:pt idx="2">
                  <c:v>945</c:v>
                </c:pt>
                <c:pt idx="3">
                  <c:v>941</c:v>
                </c:pt>
                <c:pt idx="4">
                  <c:v>939</c:v>
                </c:pt>
                <c:pt idx="5">
                  <c:v>830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35-49D1-A2CF-1AD6BDE1F1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4292127"/>
        <c:axId val="1204296703"/>
      </c:lineChart>
      <c:catAx>
        <c:axId val="1204292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04296703"/>
        <c:crosses val="autoZero"/>
        <c:auto val="1"/>
        <c:lblAlgn val="ctr"/>
        <c:lblOffset val="100"/>
        <c:noMultiLvlLbl val="0"/>
      </c:catAx>
      <c:valAx>
        <c:axId val="1204296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0" i="0" u="none" strike="noStrike" baseline="0">
                    <a:solidFill>
                      <a:schemeClr val="bg1"/>
                    </a:solidFill>
                    <a:effectLst/>
                  </a:rPr>
                  <a:t>Count of Rented Frequency </a:t>
                </a:r>
                <a:endParaRPr lang="en-US" b="0">
                  <a:solidFill>
                    <a:schemeClr val="bg1"/>
                  </a:solidFill>
                </a:endParaRPr>
              </a:p>
            </c:rich>
          </c:tx>
          <c:overlay val="0"/>
          <c:spPr>
            <a:solidFill>
              <a:schemeClr val="tx1"/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04292127"/>
        <c:crosses val="autoZero"/>
        <c:crossBetween val="between"/>
      </c:valAx>
      <c:valAx>
        <c:axId val="1204292543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0" i="0" u="none" strike="noStrike" baseline="0">
                    <a:solidFill>
                      <a:schemeClr val="bg1"/>
                    </a:solidFill>
                    <a:effectLst/>
                  </a:rPr>
                  <a:t>Count of Title </a:t>
                </a:r>
                <a:endParaRPr lang="en-US" b="0">
                  <a:solidFill>
                    <a:schemeClr val="bg1"/>
                  </a:solidFill>
                </a:endParaRPr>
              </a:p>
            </c:rich>
          </c:tx>
          <c:overlay val="0"/>
          <c:spPr>
            <a:solidFill>
              <a:schemeClr val="tx1"/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04279231"/>
        <c:crosses val="max"/>
        <c:crossBetween val="between"/>
      </c:valAx>
      <c:catAx>
        <c:axId val="120427923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0429254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[8_12-Workspace-Question-Set#1_3.xlsb]Sheet1!PivotTable41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000" b="1" dirty="0">
                <a:solidFill>
                  <a:schemeClr val="bg1"/>
                </a:solidFill>
              </a:rPr>
              <a:t>Number of Titles per Quartile^ by Genre: Family Movies*</a:t>
            </a:r>
          </a:p>
        </c:rich>
      </c:tx>
      <c:overlay val="0"/>
      <c:spPr>
        <a:solidFill>
          <a:srgbClr val="00000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solidFill>
                <a:schemeClr val="accent1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6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6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6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6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6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6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2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2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2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2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2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2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3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3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3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3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3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3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3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3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3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3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3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3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solidFill>
                <a:schemeClr val="accent1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6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6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6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6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6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6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6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6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6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6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6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2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2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2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2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2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2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3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3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3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3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3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3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3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3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3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3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3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3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solidFill>
                <a:schemeClr val="accent1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6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6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6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6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6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6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6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6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6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6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6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6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2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2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2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2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2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2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3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3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3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3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3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3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3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3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3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3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3"/>
          </a:solidFill>
          <a:ln>
            <a:noFill/>
          </a:ln>
          <a:effectLst/>
        </c:spPr>
        <c:dLbl>
          <c:idx val="0"/>
          <c:spPr>
            <a:noFill/>
            <a:ln>
              <a:solidFill>
                <a:schemeClr val="accent3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955-4751-85C7-57E8A192C4CB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955-4751-85C7-57E8A192C4CB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955-4751-85C7-57E8A192C4CB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955-4751-85C7-57E8A192C4CB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955-4751-85C7-57E8A192C4CB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955-4751-85C7-57E8A192C4CB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955-4751-85C7-57E8A192C4CB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955-4751-85C7-57E8A192C4CB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955-4751-85C7-57E8A192C4CB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955-4751-85C7-57E8A192C4CB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955-4751-85C7-57E8A192C4CB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955-4751-85C7-57E8A192C4CB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955-4751-85C7-57E8A192C4CB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955-4751-85C7-57E8A192C4CB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955-4751-85C7-57E8A192C4CB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955-4751-85C7-57E8A192C4CB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955-4751-85C7-57E8A192C4CB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955-4751-85C7-57E8A192C4CB}"/>
              </c:ext>
            </c:extLst>
          </c:dPt>
          <c:dLbls>
            <c:dLbl>
              <c:idx val="6"/>
              <c:spPr>
                <a:noFill/>
                <a:ln>
                  <a:solidFill>
                    <a:schemeClr val="accent6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F955-4751-85C7-57E8A192C4CB}"/>
                </c:ext>
              </c:extLst>
            </c:dLbl>
            <c:dLbl>
              <c:idx val="7"/>
              <c:spPr>
                <a:noFill/>
                <a:ln>
                  <a:solidFill>
                    <a:schemeClr val="accent6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955-4751-85C7-57E8A192C4CB}"/>
                </c:ext>
              </c:extLst>
            </c:dLbl>
            <c:dLbl>
              <c:idx val="8"/>
              <c:spPr>
                <a:noFill/>
                <a:ln>
                  <a:solidFill>
                    <a:schemeClr val="accent6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955-4751-85C7-57E8A192C4CB}"/>
                </c:ext>
              </c:extLst>
            </c:dLbl>
            <c:dLbl>
              <c:idx val="9"/>
              <c:spPr>
                <a:noFill/>
                <a:ln>
                  <a:solidFill>
                    <a:schemeClr val="accent6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F955-4751-85C7-57E8A192C4CB}"/>
                </c:ext>
              </c:extLst>
            </c:dLbl>
            <c:dLbl>
              <c:idx val="10"/>
              <c:spPr>
                <a:noFill/>
                <a:ln>
                  <a:solidFill>
                    <a:schemeClr val="accent6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F955-4751-85C7-57E8A192C4CB}"/>
                </c:ext>
              </c:extLst>
            </c:dLbl>
            <c:dLbl>
              <c:idx val="11"/>
              <c:spPr>
                <a:noFill/>
                <a:ln>
                  <a:solidFill>
                    <a:schemeClr val="accent6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F955-4751-85C7-57E8A192C4CB}"/>
                </c:ext>
              </c:extLst>
            </c:dLbl>
            <c:dLbl>
              <c:idx val="12"/>
              <c:spPr>
                <a:noFill/>
                <a:ln>
                  <a:solidFill>
                    <a:schemeClr val="accent2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F955-4751-85C7-57E8A192C4CB}"/>
                </c:ext>
              </c:extLst>
            </c:dLbl>
            <c:dLbl>
              <c:idx val="13"/>
              <c:spPr>
                <a:noFill/>
                <a:ln>
                  <a:solidFill>
                    <a:schemeClr val="accent2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F955-4751-85C7-57E8A192C4CB}"/>
                </c:ext>
              </c:extLst>
            </c:dLbl>
            <c:dLbl>
              <c:idx val="14"/>
              <c:spPr>
                <a:noFill/>
                <a:ln>
                  <a:solidFill>
                    <a:schemeClr val="accent2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F955-4751-85C7-57E8A192C4CB}"/>
                </c:ext>
              </c:extLst>
            </c:dLbl>
            <c:dLbl>
              <c:idx val="15"/>
              <c:spPr>
                <a:noFill/>
                <a:ln>
                  <a:solidFill>
                    <a:schemeClr val="accent2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F955-4751-85C7-57E8A192C4CB}"/>
                </c:ext>
              </c:extLst>
            </c:dLbl>
            <c:dLbl>
              <c:idx val="16"/>
              <c:spPr>
                <a:noFill/>
                <a:ln>
                  <a:solidFill>
                    <a:schemeClr val="accent2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F955-4751-85C7-57E8A192C4CB}"/>
                </c:ext>
              </c:extLst>
            </c:dLbl>
            <c:dLbl>
              <c:idx val="17"/>
              <c:spPr>
                <a:noFill/>
                <a:ln>
                  <a:solidFill>
                    <a:schemeClr val="accent2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7-F955-4751-85C7-57E8A192C4CB}"/>
                </c:ext>
              </c:extLst>
            </c:dLbl>
            <c:dLbl>
              <c:idx val="18"/>
              <c:spPr>
                <a:noFill/>
                <a:ln>
                  <a:solidFill>
                    <a:schemeClr val="accent3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9-F955-4751-85C7-57E8A192C4CB}"/>
                </c:ext>
              </c:extLst>
            </c:dLbl>
            <c:dLbl>
              <c:idx val="19"/>
              <c:spPr>
                <a:noFill/>
                <a:ln>
                  <a:solidFill>
                    <a:schemeClr val="accent3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B-F955-4751-85C7-57E8A192C4CB}"/>
                </c:ext>
              </c:extLst>
            </c:dLbl>
            <c:dLbl>
              <c:idx val="20"/>
              <c:spPr>
                <a:noFill/>
                <a:ln>
                  <a:solidFill>
                    <a:schemeClr val="accent3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D-F955-4751-85C7-57E8A192C4CB}"/>
                </c:ext>
              </c:extLst>
            </c:dLbl>
            <c:dLbl>
              <c:idx val="21"/>
              <c:spPr>
                <a:noFill/>
                <a:ln>
                  <a:solidFill>
                    <a:schemeClr val="accent3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F-F955-4751-85C7-57E8A192C4CB}"/>
                </c:ext>
              </c:extLst>
            </c:dLbl>
            <c:dLbl>
              <c:idx val="22"/>
              <c:spPr>
                <a:noFill/>
                <a:ln>
                  <a:solidFill>
                    <a:schemeClr val="accent3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1-F955-4751-85C7-57E8A192C4CB}"/>
                </c:ext>
              </c:extLst>
            </c:dLbl>
            <c:dLbl>
              <c:idx val="23"/>
              <c:spPr>
                <a:noFill/>
                <a:ln>
                  <a:solidFill>
                    <a:schemeClr val="accent3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3-F955-4751-85C7-57E8A192C4CB}"/>
                </c:ext>
              </c:extLst>
            </c:dLbl>
            <c:spPr>
              <a:noFill/>
              <a:ln>
                <a:solidFill>
                  <a:schemeClr val="accent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Sheet1!$A$4:$B$32</c:f>
              <c:multiLvlStrCache>
                <c:ptCount val="24"/>
                <c:lvl>
                  <c:pt idx="0">
                    <c:v>Animation</c:v>
                  </c:pt>
                  <c:pt idx="1">
                    <c:v>Children</c:v>
                  </c:pt>
                  <c:pt idx="2">
                    <c:v>Classics</c:v>
                  </c:pt>
                  <c:pt idx="3">
                    <c:v>Comedy</c:v>
                  </c:pt>
                  <c:pt idx="4">
                    <c:v>Family</c:v>
                  </c:pt>
                  <c:pt idx="5">
                    <c:v>Music</c:v>
                  </c:pt>
                  <c:pt idx="6">
                    <c:v>Animation</c:v>
                  </c:pt>
                  <c:pt idx="7">
                    <c:v>Children</c:v>
                  </c:pt>
                  <c:pt idx="8">
                    <c:v>Classics</c:v>
                  </c:pt>
                  <c:pt idx="9">
                    <c:v>Comedy</c:v>
                  </c:pt>
                  <c:pt idx="10">
                    <c:v>Family</c:v>
                  </c:pt>
                  <c:pt idx="11">
                    <c:v>Music</c:v>
                  </c:pt>
                  <c:pt idx="12">
                    <c:v>Animation</c:v>
                  </c:pt>
                  <c:pt idx="13">
                    <c:v>Children</c:v>
                  </c:pt>
                  <c:pt idx="14">
                    <c:v>Classics</c:v>
                  </c:pt>
                  <c:pt idx="15">
                    <c:v>Comedy</c:v>
                  </c:pt>
                  <c:pt idx="16">
                    <c:v>Family</c:v>
                  </c:pt>
                  <c:pt idx="17">
                    <c:v>Music</c:v>
                  </c:pt>
                  <c:pt idx="18">
                    <c:v>Animation</c:v>
                  </c:pt>
                  <c:pt idx="19">
                    <c:v>Children</c:v>
                  </c:pt>
                  <c:pt idx="20">
                    <c:v>Classics</c:v>
                  </c:pt>
                  <c:pt idx="21">
                    <c:v>Comedy</c:v>
                  </c:pt>
                  <c:pt idx="22">
                    <c:v>Family</c:v>
                  </c:pt>
                  <c:pt idx="23">
                    <c:v>Music</c:v>
                  </c:pt>
                </c:lvl>
                <c:lvl>
                  <c:pt idx="0">
                    <c:v>1</c:v>
                  </c:pt>
                  <c:pt idx="6">
                    <c:v>2</c:v>
                  </c:pt>
                  <c:pt idx="12">
                    <c:v>3</c:v>
                  </c:pt>
                  <c:pt idx="18">
                    <c:v>4</c:v>
                  </c:pt>
                </c:lvl>
              </c:multiLvlStrCache>
            </c:multiLvlStrRef>
          </c:cat>
          <c:val>
            <c:numRef>
              <c:f>Sheet1!$C$4:$C$32</c:f>
              <c:numCache>
                <c:formatCode>General</c:formatCode>
                <c:ptCount val="24"/>
                <c:pt idx="0">
                  <c:v>22</c:v>
                </c:pt>
                <c:pt idx="1">
                  <c:v>14</c:v>
                </c:pt>
                <c:pt idx="2">
                  <c:v>14</c:v>
                </c:pt>
                <c:pt idx="3">
                  <c:v>17</c:v>
                </c:pt>
                <c:pt idx="4">
                  <c:v>15</c:v>
                </c:pt>
                <c:pt idx="5">
                  <c:v>9</c:v>
                </c:pt>
                <c:pt idx="6">
                  <c:v>12</c:v>
                </c:pt>
                <c:pt idx="7">
                  <c:v>18</c:v>
                </c:pt>
                <c:pt idx="8">
                  <c:v>14</c:v>
                </c:pt>
                <c:pt idx="9">
                  <c:v>15</c:v>
                </c:pt>
                <c:pt idx="10">
                  <c:v>17</c:v>
                </c:pt>
                <c:pt idx="11">
                  <c:v>14</c:v>
                </c:pt>
                <c:pt idx="12">
                  <c:v>15</c:v>
                </c:pt>
                <c:pt idx="13">
                  <c:v>14</c:v>
                </c:pt>
                <c:pt idx="14">
                  <c:v>13</c:v>
                </c:pt>
                <c:pt idx="15">
                  <c:v>13</c:v>
                </c:pt>
                <c:pt idx="16">
                  <c:v>20</c:v>
                </c:pt>
                <c:pt idx="17">
                  <c:v>15</c:v>
                </c:pt>
                <c:pt idx="18">
                  <c:v>17</c:v>
                </c:pt>
                <c:pt idx="19">
                  <c:v>14</c:v>
                </c:pt>
                <c:pt idx="20">
                  <c:v>16</c:v>
                </c:pt>
                <c:pt idx="21">
                  <c:v>13</c:v>
                </c:pt>
                <c:pt idx="22">
                  <c:v>17</c:v>
                </c:pt>
                <c:pt idx="2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F955-4751-85C7-57E8A192C4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3561071"/>
        <c:axId val="1103561487"/>
      </c:barChart>
      <c:catAx>
        <c:axId val="1103561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03561487"/>
        <c:crosses val="autoZero"/>
        <c:auto val="1"/>
        <c:lblAlgn val="ctr"/>
        <c:lblOffset val="100"/>
        <c:noMultiLvlLbl val="0"/>
      </c:catAx>
      <c:valAx>
        <c:axId val="1103561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03561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b="1">
                <a:solidFill>
                  <a:schemeClr val="bg1"/>
                </a:solidFill>
              </a:rPr>
              <a:t>Rental Count by Month-Year by Store</a:t>
            </a:r>
          </a:p>
        </c:rich>
      </c:tx>
      <c:overlay val="0"/>
      <c:spPr>
        <a:solidFill>
          <a:srgbClr val="00000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'8_12-Workspace-Question-Set#2_1'!$F$1</c:f>
              <c:strCache>
                <c:ptCount val="1"/>
                <c:pt idx="0">
                  <c:v>rental_count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8E5-4A2F-8252-D1CF6A99530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8E5-4A2F-8252-D1CF6A99530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8E5-4A2F-8252-D1CF6A99530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8E5-4A2F-8252-D1CF6A99530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8E5-4A2F-8252-D1CF6A99530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8E5-4A2F-8252-D1CF6A99530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8E5-4A2F-8252-D1CF6A99530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08E5-4A2F-8252-D1CF6A995309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08E5-4A2F-8252-D1CF6A995309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08E5-4A2F-8252-D1CF6A9953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'8_12-Workspace-Question-Set#2_1'!$E$2:$E$11</c:f>
              <c:strCache>
                <c:ptCount val="10"/>
                <c:pt idx="0">
                  <c:v>7-2005_store 2</c:v>
                </c:pt>
                <c:pt idx="1">
                  <c:v>7-2005_store 1</c:v>
                </c:pt>
                <c:pt idx="2">
                  <c:v>8-2005_store 1</c:v>
                </c:pt>
                <c:pt idx="3">
                  <c:v>8-2005_store 2</c:v>
                </c:pt>
                <c:pt idx="4">
                  <c:v>6-2005_store 1</c:v>
                </c:pt>
                <c:pt idx="5">
                  <c:v>6-2005_store 2</c:v>
                </c:pt>
                <c:pt idx="6">
                  <c:v>5-2005_store 2</c:v>
                </c:pt>
                <c:pt idx="7">
                  <c:v>5-2005_store 1</c:v>
                </c:pt>
                <c:pt idx="8">
                  <c:v>2-2006_store 2</c:v>
                </c:pt>
                <c:pt idx="9">
                  <c:v>2-2006_store 1</c:v>
                </c:pt>
              </c:strCache>
            </c:strRef>
          </c:cat>
          <c:val>
            <c:numRef>
              <c:f>'8_12-Workspace-Question-Set#2_1'!$F$2:$F$11</c:f>
              <c:numCache>
                <c:formatCode>General</c:formatCode>
                <c:ptCount val="10"/>
                <c:pt idx="0">
                  <c:v>3367</c:v>
                </c:pt>
                <c:pt idx="1">
                  <c:v>3342</c:v>
                </c:pt>
                <c:pt idx="2">
                  <c:v>2892</c:v>
                </c:pt>
                <c:pt idx="3">
                  <c:v>2794</c:v>
                </c:pt>
                <c:pt idx="4">
                  <c:v>1163</c:v>
                </c:pt>
                <c:pt idx="5">
                  <c:v>1148</c:v>
                </c:pt>
                <c:pt idx="6">
                  <c:v>598</c:v>
                </c:pt>
                <c:pt idx="7">
                  <c:v>558</c:v>
                </c:pt>
                <c:pt idx="8">
                  <c:v>97</c:v>
                </c:pt>
                <c:pt idx="9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8E5-4A2F-8252-D1CF6A9953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7852879"/>
        <c:axId val="1297854127"/>
      </c:barChart>
      <c:catAx>
        <c:axId val="1297852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97854127"/>
        <c:crosses val="autoZero"/>
        <c:auto val="1"/>
        <c:lblAlgn val="ctr"/>
        <c:lblOffset val="100"/>
        <c:noMultiLvlLbl val="0"/>
      </c:catAx>
      <c:valAx>
        <c:axId val="1297854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97852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000" b="1" dirty="0">
                <a:solidFill>
                  <a:schemeClr val="bg1"/>
                </a:solidFill>
              </a:rPr>
              <a:t>Month-over-Month Differences in Payment among </a:t>
            </a:r>
          </a:p>
          <a:p>
            <a:pPr>
              <a:defRPr sz="1000" b="1">
                <a:solidFill>
                  <a:schemeClr val="bg1"/>
                </a:solidFill>
              </a:defRPr>
            </a:pPr>
            <a:r>
              <a:rPr lang="en-US" sz="1000" b="1" dirty="0">
                <a:solidFill>
                  <a:schemeClr val="bg1"/>
                </a:solidFill>
              </a:rPr>
              <a:t>Top 10 Paying Customers</a:t>
            </a:r>
          </a:p>
        </c:rich>
      </c:tx>
      <c:overlay val="0"/>
      <c:spPr>
        <a:solidFill>
          <a:srgbClr val="00000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'8_12-Workspace-Question-Set#2_3'!$G$2</c:f>
              <c:strCache>
                <c:ptCount val="1"/>
                <c:pt idx="0">
                  <c:v>lead_diff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'8_12-Workspace-Question-Set#2_3'!$B$3:$C$36</c:f>
              <c:multiLvlStrCache>
                <c:ptCount val="34"/>
                <c:lvl>
                  <c:pt idx="0">
                    <c:v>Ana Bradley</c:v>
                  </c:pt>
                  <c:pt idx="1">
                    <c:v>Ana Bradley</c:v>
                  </c:pt>
                  <c:pt idx="2">
                    <c:v>Ana Bradley</c:v>
                  </c:pt>
                  <c:pt idx="3">
                    <c:v>Ana Bradley</c:v>
                  </c:pt>
                  <c:pt idx="4">
                    <c:v>Clara Shaw</c:v>
                  </c:pt>
                  <c:pt idx="5">
                    <c:v>Clara Shaw</c:v>
                  </c:pt>
                  <c:pt idx="6">
                    <c:v>Clara Shaw</c:v>
                  </c:pt>
                  <c:pt idx="7">
                    <c:v>Curtis Irby</c:v>
                  </c:pt>
                  <c:pt idx="8">
                    <c:v>Curtis Irby</c:v>
                  </c:pt>
                  <c:pt idx="9">
                    <c:v>Curtis Irby</c:v>
                  </c:pt>
                  <c:pt idx="10">
                    <c:v>Curtis Irby</c:v>
                  </c:pt>
                  <c:pt idx="11">
                    <c:v>Eleanor Hunt</c:v>
                  </c:pt>
                  <c:pt idx="12">
                    <c:v>Eleanor Hunt</c:v>
                  </c:pt>
                  <c:pt idx="13">
                    <c:v>Eleanor Hunt</c:v>
                  </c:pt>
                  <c:pt idx="14">
                    <c:v>Karl Seal</c:v>
                  </c:pt>
                  <c:pt idx="15">
                    <c:v>Karl Seal</c:v>
                  </c:pt>
                  <c:pt idx="16">
                    <c:v>Karl Seal</c:v>
                  </c:pt>
                  <c:pt idx="17">
                    <c:v>Marcia Dean</c:v>
                  </c:pt>
                  <c:pt idx="18">
                    <c:v>Marcia Dean</c:v>
                  </c:pt>
                  <c:pt idx="19">
                    <c:v>Marcia Dean</c:v>
                  </c:pt>
                  <c:pt idx="20">
                    <c:v>Marcia Dean</c:v>
                  </c:pt>
                  <c:pt idx="21">
                    <c:v>Marion Snyder</c:v>
                  </c:pt>
                  <c:pt idx="22">
                    <c:v>Marion Snyder</c:v>
                  </c:pt>
                  <c:pt idx="23">
                    <c:v>Marion Snyder</c:v>
                  </c:pt>
                  <c:pt idx="24">
                    <c:v>Marion Snyder</c:v>
                  </c:pt>
                  <c:pt idx="25">
                    <c:v>Mike Way</c:v>
                  </c:pt>
                  <c:pt idx="26">
                    <c:v>Mike Way</c:v>
                  </c:pt>
                  <c:pt idx="27">
                    <c:v>Mike Way</c:v>
                  </c:pt>
                  <c:pt idx="28">
                    <c:v>Rhonda Kennedy</c:v>
                  </c:pt>
                  <c:pt idx="29">
                    <c:v>Rhonda Kennedy</c:v>
                  </c:pt>
                  <c:pt idx="30">
                    <c:v>Rhonda Kennedy</c:v>
                  </c:pt>
                  <c:pt idx="31">
                    <c:v>Tommy Collazo</c:v>
                  </c:pt>
                  <c:pt idx="32">
                    <c:v>Tommy Collazo</c:v>
                  </c:pt>
                  <c:pt idx="33">
                    <c:v>Tommy Collazo</c:v>
                  </c:pt>
                </c:lvl>
                <c:lvl>
                  <c:pt idx="0">
                    <c:v>Feb</c:v>
                  </c:pt>
                  <c:pt idx="1">
                    <c:v>Mar</c:v>
                  </c:pt>
                  <c:pt idx="2">
                    <c:v>Apr</c:v>
                  </c:pt>
                  <c:pt idx="3">
                    <c:v>May</c:v>
                  </c:pt>
                  <c:pt idx="4">
                    <c:v>Feb</c:v>
                  </c:pt>
                  <c:pt idx="5">
                    <c:v>Mar</c:v>
                  </c:pt>
                  <c:pt idx="6">
                    <c:v>Apr</c:v>
                  </c:pt>
                  <c:pt idx="7">
                    <c:v>Feb</c:v>
                  </c:pt>
                  <c:pt idx="8">
                    <c:v>Mar</c:v>
                  </c:pt>
                  <c:pt idx="9">
                    <c:v>Apr</c:v>
                  </c:pt>
                  <c:pt idx="10">
                    <c:v>May</c:v>
                  </c:pt>
                  <c:pt idx="11">
                    <c:v>Feb</c:v>
                  </c:pt>
                  <c:pt idx="12">
                    <c:v>Mar</c:v>
                  </c:pt>
                  <c:pt idx="13">
                    <c:v>Apr</c:v>
                  </c:pt>
                  <c:pt idx="14">
                    <c:v>Feb</c:v>
                  </c:pt>
                  <c:pt idx="15">
                    <c:v>Mar</c:v>
                  </c:pt>
                  <c:pt idx="16">
                    <c:v>Apr</c:v>
                  </c:pt>
                  <c:pt idx="17">
                    <c:v>Feb</c:v>
                  </c:pt>
                  <c:pt idx="18">
                    <c:v>Mar</c:v>
                  </c:pt>
                  <c:pt idx="19">
                    <c:v>Apr</c:v>
                  </c:pt>
                  <c:pt idx="20">
                    <c:v>May</c:v>
                  </c:pt>
                  <c:pt idx="21">
                    <c:v>Feb</c:v>
                  </c:pt>
                  <c:pt idx="22">
                    <c:v>Mar</c:v>
                  </c:pt>
                  <c:pt idx="23">
                    <c:v>Apr</c:v>
                  </c:pt>
                  <c:pt idx="24">
                    <c:v>May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Feb</c:v>
                  </c:pt>
                  <c:pt idx="29">
                    <c:v>Mar</c:v>
                  </c:pt>
                  <c:pt idx="30">
                    <c:v>Apr</c:v>
                  </c:pt>
                  <c:pt idx="31">
                    <c:v>Feb</c:v>
                  </c:pt>
                  <c:pt idx="32">
                    <c:v>Mar</c:v>
                  </c:pt>
                  <c:pt idx="33">
                    <c:v>Apr</c:v>
                  </c:pt>
                </c:lvl>
              </c:multiLvlStrCache>
            </c:multiLvlStrRef>
          </c:cat>
          <c:val>
            <c:numRef>
              <c:f>'8_12-Workspace-Question-Set#2_3'!$G$3:$G$36</c:f>
              <c:numCache>
                <c:formatCode>0</c:formatCode>
                <c:ptCount val="34"/>
                <c:pt idx="0">
                  <c:v>51.88</c:v>
                </c:pt>
                <c:pt idx="1">
                  <c:v>1.04</c:v>
                </c:pt>
                <c:pt idx="2">
                  <c:v>-69.89</c:v>
                </c:pt>
                <c:pt idx="3">
                  <c:v>0</c:v>
                </c:pt>
                <c:pt idx="4">
                  <c:v>49.9</c:v>
                </c:pt>
                <c:pt idx="5">
                  <c:v>20.98</c:v>
                </c:pt>
                <c:pt idx="6">
                  <c:v>0</c:v>
                </c:pt>
                <c:pt idx="7">
                  <c:v>63.89</c:v>
                </c:pt>
                <c:pt idx="8">
                  <c:v>-31.97</c:v>
                </c:pt>
                <c:pt idx="9">
                  <c:v>-51.87</c:v>
                </c:pt>
                <c:pt idx="10">
                  <c:v>0</c:v>
                </c:pt>
                <c:pt idx="11">
                  <c:v>64.87</c:v>
                </c:pt>
                <c:pt idx="12">
                  <c:v>12.96</c:v>
                </c:pt>
                <c:pt idx="13">
                  <c:v>0</c:v>
                </c:pt>
                <c:pt idx="14">
                  <c:v>34.96</c:v>
                </c:pt>
                <c:pt idx="15">
                  <c:v>12.93</c:v>
                </c:pt>
                <c:pt idx="16">
                  <c:v>0</c:v>
                </c:pt>
                <c:pt idx="17">
                  <c:v>15.98</c:v>
                </c:pt>
                <c:pt idx="18">
                  <c:v>19.899999999999999</c:v>
                </c:pt>
                <c:pt idx="19">
                  <c:v>-72.81</c:v>
                </c:pt>
                <c:pt idx="20">
                  <c:v>0</c:v>
                </c:pt>
                <c:pt idx="21">
                  <c:v>13.96</c:v>
                </c:pt>
                <c:pt idx="22">
                  <c:v>26.94</c:v>
                </c:pt>
                <c:pt idx="23">
                  <c:v>-80.83</c:v>
                </c:pt>
                <c:pt idx="24">
                  <c:v>0</c:v>
                </c:pt>
                <c:pt idx="25">
                  <c:v>28.91</c:v>
                </c:pt>
                <c:pt idx="26">
                  <c:v>-2.97</c:v>
                </c:pt>
                <c:pt idx="27">
                  <c:v>0</c:v>
                </c:pt>
                <c:pt idx="28">
                  <c:v>54.89</c:v>
                </c:pt>
                <c:pt idx="29">
                  <c:v>21.96</c:v>
                </c:pt>
                <c:pt idx="30">
                  <c:v>0</c:v>
                </c:pt>
                <c:pt idx="31">
                  <c:v>41.95</c:v>
                </c:pt>
                <c:pt idx="32">
                  <c:v>21.94</c:v>
                </c:pt>
                <c:pt idx="33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0000"/>
                  </a:solidFill>
                  <a:ln>
                    <a:noFill/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5B03-4A8E-B49E-8BDAAF61C3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6715375"/>
        <c:axId val="726879279"/>
      </c:barChart>
      <c:catAx>
        <c:axId val="1196715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26879279"/>
        <c:crosses val="autoZero"/>
        <c:auto val="1"/>
        <c:lblAlgn val="ctr"/>
        <c:lblOffset val="100"/>
        <c:noMultiLvlLbl val="0"/>
      </c:catAx>
      <c:valAx>
        <c:axId val="726879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96715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41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9C24D0-FFBC-C955-8FF1-D498D33A13BE}"/>
              </a:ext>
            </a:extLst>
          </p:cNvPr>
          <p:cNvSpPr txBox="1"/>
          <p:nvPr userDrawn="1"/>
        </p:nvSpPr>
        <p:spPr>
          <a:xfrm>
            <a:off x="311700" y="4663217"/>
            <a:ext cx="135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0" dirty="0"/>
              <a:t>Prepared for: Udacity</a:t>
            </a:r>
          </a:p>
          <a:p>
            <a:r>
              <a:rPr lang="en-US" sz="800" i="0" dirty="0"/>
              <a:t>Prepared by: Kar Hooi, L.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AE8C199F-37B1-F08D-F362-E685D4558D6A}"/>
              </a:ext>
            </a:extLst>
          </p:cNvPr>
          <p:cNvSpPr txBox="1">
            <a:spLocks/>
          </p:cNvSpPr>
          <p:nvPr/>
        </p:nvSpPr>
        <p:spPr>
          <a:xfrm>
            <a:off x="1031420" y="1328392"/>
            <a:ext cx="6862899" cy="85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Your project will include: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A set of slides in </a:t>
            </a:r>
            <a:r>
              <a:rPr lang="en-US" sz="1200" u="sng" dirty="0"/>
              <a:t>PDF</a:t>
            </a:r>
            <a:r>
              <a:rPr lang="en-US" sz="1200" dirty="0"/>
              <a:t> with a question, visualization, and small summary on each slide.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A set of files in </a:t>
            </a:r>
            <a:r>
              <a:rPr lang="en-US" sz="1200" u="sng" dirty="0"/>
              <a:t>SQL</a:t>
            </a:r>
            <a:r>
              <a:rPr lang="en-US" sz="1200" dirty="0"/>
              <a:t> with your queries needed to answer each of the four questions.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C9C44-46BD-4693-D08D-70348A7A903F}"/>
              </a:ext>
            </a:extLst>
          </p:cNvPr>
          <p:cNvSpPr txBox="1"/>
          <p:nvPr/>
        </p:nvSpPr>
        <p:spPr>
          <a:xfrm>
            <a:off x="1031420" y="2632710"/>
            <a:ext cx="79479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Remember: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questions you ask are up to you.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All four</a:t>
            </a:r>
            <a:r>
              <a:rPr lang="en-US" sz="1200" dirty="0"/>
              <a:t> of your final submitted queries should contain a </a:t>
            </a:r>
            <a:r>
              <a:rPr lang="en-US" sz="1200" b="1" dirty="0"/>
              <a:t>JOIN</a:t>
            </a:r>
            <a:r>
              <a:rPr lang="en-US" sz="1200" dirty="0"/>
              <a:t> and </a:t>
            </a:r>
            <a:r>
              <a:rPr lang="en-US" sz="1200" b="1" dirty="0"/>
              <a:t>AGGREGATION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At least two</a:t>
            </a:r>
            <a:r>
              <a:rPr lang="en-US" sz="1200" dirty="0"/>
              <a:t> of your final submitted queries should contain either a </a:t>
            </a:r>
            <a:r>
              <a:rPr lang="en-US" sz="1200" b="1" dirty="0"/>
              <a:t>subquery</a:t>
            </a:r>
            <a:r>
              <a:rPr lang="en-US" sz="1200" dirty="0"/>
              <a:t> OR a </a:t>
            </a:r>
            <a:r>
              <a:rPr lang="en-US" sz="1200" b="1" dirty="0"/>
              <a:t>CTE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At least one</a:t>
            </a:r>
            <a:r>
              <a:rPr lang="en-US" sz="1200" dirty="0"/>
              <a:t> of your final submitted queries should contain a </a:t>
            </a:r>
            <a:r>
              <a:rPr lang="en-US" sz="1200" b="1" dirty="0"/>
              <a:t>Window Function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At least one</a:t>
            </a:r>
            <a:r>
              <a:rPr lang="en-US" sz="1200" dirty="0"/>
              <a:t> column generated by the Window Function should be included in one of your final visualization.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9D111D-4E2E-E1D2-0A17-73E7D5D7EF8F}"/>
              </a:ext>
            </a:extLst>
          </p:cNvPr>
          <p:cNvSpPr txBox="1"/>
          <p:nvPr/>
        </p:nvSpPr>
        <p:spPr>
          <a:xfrm>
            <a:off x="743712" y="381209"/>
            <a:ext cx="65469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Project: Investigate a Relational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402043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latin typeface="+mj-lt"/>
                <a:ea typeface="Open Sans"/>
                <a:cs typeface="Open Sans"/>
                <a:sym typeface="Open Sans"/>
              </a:rPr>
              <a:t>Animation category </a:t>
            </a:r>
            <a:r>
              <a:rPr lang="en-US" sz="2000" dirty="0">
                <a:latin typeface="+mj-lt"/>
                <a:ea typeface="Open Sans"/>
                <a:cs typeface="Open Sans"/>
                <a:sym typeface="Open Sans"/>
              </a:rPr>
              <a:t>was the </a:t>
            </a:r>
            <a:r>
              <a:rPr lang="en-US" sz="2000" b="1" dirty="0">
                <a:latin typeface="+mj-lt"/>
                <a:ea typeface="Open Sans"/>
                <a:cs typeface="Open Sans"/>
                <a:sym typeface="Open Sans"/>
              </a:rPr>
              <a:t>most popular </a:t>
            </a:r>
            <a:r>
              <a:rPr lang="en-US" sz="2000" dirty="0">
                <a:latin typeface="+mj-lt"/>
                <a:ea typeface="Open Sans"/>
                <a:cs typeface="Open Sans"/>
                <a:sym typeface="Open Sans"/>
              </a:rPr>
              <a:t>one for being rented the most at 1,166 times as compared to </a:t>
            </a:r>
            <a:r>
              <a:rPr lang="en-US" sz="2000" b="1" dirty="0">
                <a:latin typeface="+mj-lt"/>
                <a:ea typeface="Open Sans"/>
                <a:cs typeface="Open Sans"/>
                <a:sym typeface="Open Sans"/>
              </a:rPr>
              <a:t>Music</a:t>
            </a:r>
            <a:r>
              <a:rPr lang="en-US" sz="2000" dirty="0">
                <a:latin typeface="+mj-lt"/>
                <a:ea typeface="Open Sans"/>
                <a:cs typeface="Open Sans"/>
                <a:sym typeface="Open Sans"/>
              </a:rPr>
              <a:t> which had the </a:t>
            </a:r>
            <a:r>
              <a:rPr lang="en-US" sz="2000" b="1" dirty="0">
                <a:latin typeface="+mj-lt"/>
                <a:ea typeface="Open Sans"/>
                <a:cs typeface="Open Sans"/>
                <a:sym typeface="Open Sans"/>
              </a:rPr>
              <a:t>lowest rentals</a:t>
            </a:r>
            <a:r>
              <a:rPr lang="en-US" sz="2000" dirty="0">
                <a:latin typeface="+mj-lt"/>
                <a:ea typeface="Open Sans"/>
                <a:cs typeface="Open Sans"/>
                <a:sym typeface="Open Sans"/>
              </a:rPr>
              <a:t> at 830 times of all. </a:t>
            </a: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many titles were being rented out in total for each category of family movies*?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9FCEAC-4C4C-7A8B-E6E9-3CBAB9FDEA9B}"/>
              </a:ext>
            </a:extLst>
          </p:cNvPr>
          <p:cNvSpPr txBox="1"/>
          <p:nvPr/>
        </p:nvSpPr>
        <p:spPr>
          <a:xfrm>
            <a:off x="354300" y="983914"/>
            <a:ext cx="26869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Ref: 8_12-Workspace-Question-Set#1_1.sql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96EBBD6-1F84-0401-F32F-C0FE8DD46B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462746"/>
              </p:ext>
            </p:extLst>
          </p:nvPr>
        </p:nvGraphicFramePr>
        <p:xfrm>
          <a:off x="354301" y="1418449"/>
          <a:ext cx="4550700" cy="2741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DCB9EFC-B1B9-BCFA-E1EE-03F1A2CE5A0B}"/>
              </a:ext>
            </a:extLst>
          </p:cNvPr>
          <p:cNvSpPr txBox="1"/>
          <p:nvPr/>
        </p:nvSpPr>
        <p:spPr>
          <a:xfrm>
            <a:off x="354299" y="4241116"/>
            <a:ext cx="4469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*Family Movies: Animation, Children, Classics, Comedy, Family and Music.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+mj-lt"/>
                <a:ea typeface="Open Sans"/>
                <a:cs typeface="Open Sans"/>
                <a:sym typeface="Open Sans"/>
              </a:rPr>
              <a:t>Looking at the quartiles in terms of rental duration across all family movies* categories –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latin typeface="+mj-lt"/>
                <a:ea typeface="Open Sans"/>
                <a:cs typeface="Open Sans"/>
                <a:sym typeface="Open Sans"/>
              </a:rPr>
              <a:t>Animation genre </a:t>
            </a:r>
            <a:r>
              <a:rPr lang="en" dirty="0">
                <a:latin typeface="+mj-lt"/>
                <a:ea typeface="Open Sans"/>
                <a:cs typeface="Open Sans"/>
                <a:sym typeface="Open Sans"/>
              </a:rPr>
              <a:t>had relatively </a:t>
            </a:r>
            <a:r>
              <a:rPr lang="en" b="1" dirty="0">
                <a:latin typeface="+mj-lt"/>
                <a:ea typeface="Open Sans"/>
                <a:cs typeface="Open Sans"/>
                <a:sym typeface="Open Sans"/>
              </a:rPr>
              <a:t>lower rental duration </a:t>
            </a:r>
            <a:r>
              <a:rPr lang="en" dirty="0">
                <a:latin typeface="+mj-lt"/>
                <a:ea typeface="Open Sans"/>
                <a:cs typeface="Open Sans"/>
                <a:sym typeface="Open Sans"/>
              </a:rPr>
              <a:t>in general and hence dominating the first quarter w/ most tiltes; whereas movies from the </a:t>
            </a:r>
            <a:r>
              <a:rPr lang="en" b="1" dirty="0">
                <a:latin typeface="+mj-lt"/>
                <a:ea typeface="Open Sans"/>
                <a:cs typeface="Open Sans"/>
                <a:sym typeface="Open Sans"/>
              </a:rPr>
              <a:t>Family category</a:t>
            </a:r>
            <a:r>
              <a:rPr lang="en" dirty="0">
                <a:latin typeface="+mj-lt"/>
                <a:ea typeface="Open Sans"/>
                <a:cs typeface="Open Sans"/>
                <a:sym typeface="Open Sans"/>
              </a:rPr>
              <a:t> seemed to have </a:t>
            </a:r>
            <a:r>
              <a:rPr lang="en" b="1" dirty="0">
                <a:latin typeface="+mj-lt"/>
                <a:ea typeface="Open Sans"/>
                <a:cs typeface="Open Sans"/>
                <a:sym typeface="Open Sans"/>
              </a:rPr>
              <a:t>higher duration of rental</a:t>
            </a:r>
            <a:r>
              <a:rPr lang="en" dirty="0">
                <a:latin typeface="+mj-lt"/>
                <a:ea typeface="Open Sans"/>
                <a:cs typeface="Open Sans"/>
                <a:sym typeface="Open Sans"/>
              </a:rPr>
              <a:t> on average w/ more titles in the third and forth quarters. </a:t>
            </a:r>
            <a:endParaRPr dirty="0">
              <a:latin typeface="+mj-lt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were the movie title counts for each quartile^ among the cateogry of family movies*?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27D94-54E7-257C-E1CC-4A4770BAE22C}"/>
              </a:ext>
            </a:extLst>
          </p:cNvPr>
          <p:cNvSpPr txBox="1"/>
          <p:nvPr/>
        </p:nvSpPr>
        <p:spPr>
          <a:xfrm>
            <a:off x="354300" y="983914"/>
            <a:ext cx="268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Ref: 8_12-Workspace-Question-Set#1_2.sql</a:t>
            </a:r>
          </a:p>
          <a:p>
            <a:r>
              <a:rPr lang="en-US" sz="1000" dirty="0">
                <a:solidFill>
                  <a:srgbClr val="0000FF"/>
                </a:solidFill>
              </a:rPr>
              <a:t>Ref: 8_12-Workspace-Question-Set#1_3.sql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F64190A-DB83-3526-6298-D7C1BA7EBE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0029093"/>
              </p:ext>
            </p:extLst>
          </p:nvPr>
        </p:nvGraphicFramePr>
        <p:xfrm>
          <a:off x="354300" y="1418450"/>
          <a:ext cx="4550700" cy="2741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DE7BCCF-B649-0E9B-1E62-2A98F858F698}"/>
              </a:ext>
            </a:extLst>
          </p:cNvPr>
          <p:cNvSpPr txBox="1"/>
          <p:nvPr/>
        </p:nvSpPr>
        <p:spPr>
          <a:xfrm>
            <a:off x="354300" y="4090940"/>
            <a:ext cx="4469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^Quartile: Based on duration of rental from lowest to highest.</a:t>
            </a:r>
          </a:p>
          <a:p>
            <a:r>
              <a:rPr lang="en-US" sz="1000" dirty="0">
                <a:solidFill>
                  <a:schemeClr val="tx1"/>
                </a:solidFill>
              </a:rPr>
              <a:t>*Family Movies: Animation, Children, Classics, Comedy, Family and Music.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F18363-F583-C1C7-B826-FD185669DAD2}"/>
              </a:ext>
            </a:extLst>
          </p:cNvPr>
          <p:cNvSpPr/>
          <p:nvPr/>
        </p:nvSpPr>
        <p:spPr>
          <a:xfrm>
            <a:off x="647873" y="1802001"/>
            <a:ext cx="201568" cy="216969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420312-D4E0-E5BF-A6CD-107832110FE2}"/>
              </a:ext>
            </a:extLst>
          </p:cNvPr>
          <p:cNvSpPr/>
          <p:nvPr/>
        </p:nvSpPr>
        <p:spPr>
          <a:xfrm>
            <a:off x="3380969" y="1802001"/>
            <a:ext cx="201568" cy="216969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78839C-8F68-2A4D-3AB2-2AFE9CA20EFB}"/>
              </a:ext>
            </a:extLst>
          </p:cNvPr>
          <p:cNvSpPr/>
          <p:nvPr/>
        </p:nvSpPr>
        <p:spPr>
          <a:xfrm>
            <a:off x="4405901" y="1802001"/>
            <a:ext cx="201568" cy="216969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>
                <a:latin typeface="+mj-lt"/>
                <a:ea typeface="Open Sans"/>
                <a:cs typeface="Open Sans"/>
                <a:sym typeface="Open Sans"/>
              </a:rPr>
              <a:t>Generally, the rental counts were quite consistent between store 1 and store 2 w/ no material differences during each time unit.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latin typeface="+mj-lt"/>
                <a:ea typeface="Open Sans"/>
                <a:cs typeface="Open Sans"/>
                <a:sym typeface="Open Sans"/>
              </a:rPr>
              <a:t>July of year 2005 </a:t>
            </a:r>
            <a:r>
              <a:rPr lang="en-US" dirty="0">
                <a:latin typeface="+mj-lt"/>
                <a:ea typeface="Open Sans"/>
                <a:cs typeface="Open Sans"/>
                <a:sym typeface="Open Sans"/>
              </a:rPr>
              <a:t>had the </a:t>
            </a:r>
            <a:r>
              <a:rPr lang="en-US" b="1" dirty="0">
                <a:latin typeface="+mj-lt"/>
                <a:ea typeface="Open Sans"/>
                <a:cs typeface="Open Sans"/>
                <a:sym typeface="Open Sans"/>
              </a:rPr>
              <a:t>highest rental counts</a:t>
            </a:r>
            <a:r>
              <a:rPr lang="en-US" dirty="0">
                <a:latin typeface="+mj-lt"/>
                <a:ea typeface="Open Sans"/>
                <a:cs typeface="Open Sans"/>
                <a:sym typeface="Open Sans"/>
              </a:rPr>
              <a:t> of all across both stores, followed by the subsequent month in August; </a:t>
            </a:r>
            <a:r>
              <a:rPr lang="en-US" b="1" dirty="0">
                <a:latin typeface="+mj-lt"/>
                <a:ea typeface="Open Sans"/>
                <a:cs typeface="Open Sans"/>
                <a:sym typeface="Open Sans"/>
              </a:rPr>
              <a:t>February in 2006 </a:t>
            </a:r>
            <a:r>
              <a:rPr lang="en-US" dirty="0">
                <a:latin typeface="+mj-lt"/>
                <a:ea typeface="Open Sans"/>
                <a:cs typeface="Open Sans"/>
                <a:sym typeface="Open Sans"/>
              </a:rPr>
              <a:t>seemed to be </a:t>
            </a:r>
            <a:r>
              <a:rPr lang="en-US" b="1" dirty="0">
                <a:latin typeface="+mj-lt"/>
                <a:ea typeface="Open Sans"/>
                <a:cs typeface="Open Sans"/>
                <a:sym typeface="Open Sans"/>
              </a:rPr>
              <a:t>extremely quiet </a:t>
            </a:r>
            <a:r>
              <a:rPr lang="en-US" dirty="0">
                <a:latin typeface="+mj-lt"/>
                <a:ea typeface="Open Sans"/>
                <a:cs typeface="Open Sans"/>
                <a:sym typeface="Open Sans"/>
              </a:rPr>
              <a:t>w/ less than 100 rentals from each store. </a:t>
            </a:r>
          </a:p>
        </p:txBody>
      </p:sp>
      <p:sp>
        <p:nvSpPr>
          <p:cNvPr id="76" name="Google Shape;76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were the rental counts per store?</a:t>
            </a:r>
            <a:endParaRPr sz="3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8FD9F-BBE1-B337-A3A2-5E1AC2B9BE1F}"/>
              </a:ext>
            </a:extLst>
          </p:cNvPr>
          <p:cNvSpPr txBox="1"/>
          <p:nvPr/>
        </p:nvSpPr>
        <p:spPr>
          <a:xfrm>
            <a:off x="354300" y="983914"/>
            <a:ext cx="26869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Ref: 8_13-Workspace-Question-Set#2_1.sql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EEE7695-F327-5417-71A9-DDEACEDD0B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084968"/>
              </p:ext>
            </p:extLst>
          </p:nvPr>
        </p:nvGraphicFramePr>
        <p:xfrm>
          <a:off x="354300" y="1418448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4A4D176E-CC6A-C873-4E50-0A9CCF707108}"/>
              </a:ext>
            </a:extLst>
          </p:cNvPr>
          <p:cNvGrpSpPr/>
          <p:nvPr/>
        </p:nvGrpSpPr>
        <p:grpSpPr>
          <a:xfrm>
            <a:off x="3759687" y="1878443"/>
            <a:ext cx="706571" cy="460771"/>
            <a:chOff x="3799880" y="1948781"/>
            <a:chExt cx="706571" cy="46077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D430DA-2A01-845D-E2D4-C68BAF7D3B3F}"/>
                </a:ext>
              </a:extLst>
            </p:cNvPr>
            <p:cNvSpPr txBox="1"/>
            <p:nvPr/>
          </p:nvSpPr>
          <p:spPr>
            <a:xfrm>
              <a:off x="3911416" y="1948781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Store 1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BB4810E-141B-18F5-0A0B-9DA8B3DC39BD}"/>
                </a:ext>
              </a:extLst>
            </p:cNvPr>
            <p:cNvSpPr/>
            <p:nvPr/>
          </p:nvSpPr>
          <p:spPr>
            <a:xfrm>
              <a:off x="3799880" y="1980451"/>
              <a:ext cx="182880" cy="18288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A6C041-B7E3-3507-F14F-47469417A937}"/>
                </a:ext>
              </a:extLst>
            </p:cNvPr>
            <p:cNvSpPr txBox="1"/>
            <p:nvPr/>
          </p:nvSpPr>
          <p:spPr>
            <a:xfrm>
              <a:off x="3911416" y="2163331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</a:rPr>
                <a:t>Store 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F2A1DF-FFAE-7CE3-D2BD-B416A0A35D0D}"/>
                </a:ext>
              </a:extLst>
            </p:cNvPr>
            <p:cNvSpPr/>
            <p:nvPr/>
          </p:nvSpPr>
          <p:spPr>
            <a:xfrm>
              <a:off x="3799880" y="2195001"/>
              <a:ext cx="182880" cy="18288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latin typeface="+mj-lt"/>
                <a:ea typeface="Open Sans"/>
                <a:cs typeface="Open Sans"/>
                <a:sym typeface="Open Sans"/>
              </a:rPr>
              <a:t>Looking across all the top 10 paying customers, </a:t>
            </a:r>
            <a:r>
              <a:rPr lang="en-US" sz="1600" b="1" dirty="0">
                <a:latin typeface="+mj-lt"/>
                <a:ea typeface="Open Sans"/>
                <a:cs typeface="Open Sans"/>
                <a:sym typeface="Open Sans"/>
              </a:rPr>
              <a:t>Eleanor Hunt </a:t>
            </a:r>
            <a:r>
              <a:rPr lang="en-US" sz="1600" dirty="0">
                <a:latin typeface="+mj-lt"/>
                <a:ea typeface="Open Sans"/>
                <a:cs typeface="Open Sans"/>
                <a:sym typeface="Open Sans"/>
              </a:rPr>
              <a:t>had the </a:t>
            </a:r>
            <a:r>
              <a:rPr lang="en-US" sz="1600" b="1" dirty="0">
                <a:latin typeface="+mj-lt"/>
                <a:ea typeface="Open Sans"/>
                <a:cs typeface="Open Sans"/>
                <a:sym typeface="Open Sans"/>
              </a:rPr>
              <a:t>biggest positive lead difference </a:t>
            </a:r>
            <a:r>
              <a:rPr lang="en-US" sz="1600" dirty="0">
                <a:latin typeface="+mj-lt"/>
                <a:ea typeface="Open Sans"/>
                <a:cs typeface="Open Sans"/>
                <a:sym typeface="Open Sans"/>
              </a:rPr>
              <a:t>of $65 in Mar-07 v. the prior month.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latin typeface="+mj-lt"/>
                <a:ea typeface="Open Sans"/>
                <a:cs typeface="Open Sans"/>
                <a:sym typeface="Open Sans"/>
              </a:rPr>
              <a:t>On the other hand, </a:t>
            </a:r>
            <a:r>
              <a:rPr lang="en-US" sz="1600" b="1" dirty="0">
                <a:latin typeface="+mj-lt"/>
                <a:ea typeface="Open Sans"/>
                <a:cs typeface="Open Sans"/>
                <a:sym typeface="Open Sans"/>
              </a:rPr>
              <a:t>Marion Snyder </a:t>
            </a:r>
            <a:r>
              <a:rPr lang="en-US" sz="1600" dirty="0">
                <a:latin typeface="+mj-lt"/>
                <a:ea typeface="Open Sans"/>
                <a:cs typeface="Open Sans"/>
                <a:sym typeface="Open Sans"/>
              </a:rPr>
              <a:t>had the </a:t>
            </a:r>
            <a:r>
              <a:rPr lang="en-US" sz="1600" b="1" dirty="0">
                <a:latin typeface="+mj-lt"/>
                <a:ea typeface="Open Sans"/>
                <a:cs typeface="Open Sans"/>
                <a:sym typeface="Open Sans"/>
              </a:rPr>
              <a:t>biggest negative lead</a:t>
            </a:r>
            <a:r>
              <a:rPr lang="en-US" sz="1600" dirty="0">
                <a:latin typeface="+mj-lt"/>
                <a:ea typeface="Open Sans"/>
                <a:cs typeface="Open Sans"/>
                <a:sym typeface="Open Sans"/>
              </a:rPr>
              <a:t> </a:t>
            </a:r>
            <a:r>
              <a:rPr lang="en-US" sz="1600" b="1" dirty="0">
                <a:latin typeface="+mj-lt"/>
                <a:ea typeface="Open Sans"/>
                <a:cs typeface="Open Sans"/>
                <a:sym typeface="Open Sans"/>
              </a:rPr>
              <a:t>difference</a:t>
            </a:r>
            <a:r>
              <a:rPr lang="en-US" sz="1600" dirty="0">
                <a:latin typeface="+mj-lt"/>
                <a:ea typeface="Open Sans"/>
                <a:cs typeface="Open Sans"/>
                <a:sym typeface="Open Sans"/>
              </a:rPr>
              <a:t> of -$81 in May-07 v. the month before.</a:t>
            </a:r>
          </a:p>
        </p:txBody>
      </p:sp>
      <p:sp>
        <p:nvSpPr>
          <p:cNvPr id="76" name="Google Shape;76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were the MoM lead differences in payment among the top 10 paying customers?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8FD9F-BBE1-B337-A3A2-5E1AC2B9BE1F}"/>
              </a:ext>
            </a:extLst>
          </p:cNvPr>
          <p:cNvSpPr txBox="1"/>
          <p:nvPr/>
        </p:nvSpPr>
        <p:spPr>
          <a:xfrm>
            <a:off x="354300" y="983914"/>
            <a:ext cx="268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Ref: 8_13-Workspace-Question-Set#2_2.sql</a:t>
            </a:r>
          </a:p>
          <a:p>
            <a:r>
              <a:rPr lang="en-US" sz="1000" dirty="0">
                <a:solidFill>
                  <a:srgbClr val="0000FF"/>
                </a:solidFill>
              </a:rPr>
              <a:t>Ref</a:t>
            </a:r>
            <a:r>
              <a:rPr lang="en-US" sz="1000">
                <a:solidFill>
                  <a:srgbClr val="0000FF"/>
                </a:solidFill>
              </a:rPr>
              <a:t>: 8_13-Workspace-Question-Set</a:t>
            </a:r>
            <a:r>
              <a:rPr lang="en-US" sz="1000" dirty="0">
                <a:solidFill>
                  <a:srgbClr val="0000FF"/>
                </a:solidFill>
              </a:rPr>
              <a:t>#2_3.sql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A13D3CE-6CFD-6756-36EC-2BE07466A9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36285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D529608-E680-7C37-DDBC-C4373B1F36C3}"/>
              </a:ext>
            </a:extLst>
          </p:cNvPr>
          <p:cNvSpPr/>
          <p:nvPr/>
        </p:nvSpPr>
        <p:spPr>
          <a:xfrm>
            <a:off x="1962163" y="1883991"/>
            <a:ext cx="125158" cy="2573600"/>
          </a:xfrm>
          <a:prstGeom prst="rect">
            <a:avLst/>
          </a:prstGeom>
          <a:noFill/>
          <a:ln w="127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F04B78-8F44-E71D-6C2C-2C5EC5F5C7FC}"/>
              </a:ext>
            </a:extLst>
          </p:cNvPr>
          <p:cNvSpPr/>
          <p:nvPr/>
        </p:nvSpPr>
        <p:spPr>
          <a:xfrm>
            <a:off x="3423533" y="1883991"/>
            <a:ext cx="125158" cy="257360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878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545</Words>
  <Application>Microsoft Office PowerPoint</Application>
  <PresentationFormat>On-screen Show (16:9)</PresentationFormat>
  <Paragraphs>57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Open Sans</vt:lpstr>
      <vt:lpstr>Simple Light</vt:lpstr>
      <vt:lpstr>PowerPoint Presentation</vt:lpstr>
      <vt:lpstr>How many titles were being rented out in total for each category of family movies*?</vt:lpstr>
      <vt:lpstr>What were the movie title counts for each quartile^ among the cateogry of family movies*?</vt:lpstr>
      <vt:lpstr>What were the rental counts per store?</vt:lpstr>
      <vt:lpstr>What were the MoM lead differences in payment among the top 10 paying customers?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Kar Hooi L.</dc:creator>
  <cp:lastModifiedBy>Kar Hooi L.</cp:lastModifiedBy>
  <cp:revision>37</cp:revision>
  <dcterms:modified xsi:type="dcterms:W3CDTF">2022-09-07T07:58:57Z</dcterms:modified>
</cp:coreProperties>
</file>