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42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352" r:id="rId12"/>
    <p:sldId id="353" r:id="rId13"/>
    <p:sldId id="354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367" r:id="rId22"/>
    <p:sldId id="368" r:id="rId23"/>
    <p:sldId id="370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1" r:id="rId33"/>
    <p:sldId id="383" r:id="rId34"/>
    <p:sldId id="384" r:id="rId35"/>
    <p:sldId id="388" r:id="rId36"/>
    <p:sldId id="389" r:id="rId37"/>
    <p:sldId id="390" r:id="rId38"/>
    <p:sldId id="386" r:id="rId39"/>
    <p:sldId id="391" r:id="rId40"/>
    <p:sldId id="387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 autoAdjust="0"/>
    <p:restoredTop sz="94624"/>
  </p:normalViewPr>
  <p:slideViewPr>
    <p:cSldViewPr snapToGrid="0">
      <p:cViewPr varScale="1">
        <p:scale>
          <a:sx n="148" d="100"/>
          <a:sy n="148" d="100"/>
        </p:scale>
        <p:origin x="1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49:26.10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49:33.98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0:34.75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22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3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00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Lai%2C+S" TargetMode="External"/><Relationship Id="rId3" Type="http://schemas.openxmlformats.org/officeDocument/2006/relationships/hyperlink" Target="https://arxiv.org/abs/2008.04821" TargetMode="External"/><Relationship Id="rId7" Type="http://schemas.openxmlformats.org/officeDocument/2006/relationships/hyperlink" Target="https://arxiv.org/search/cs?searchtype=author&amp;query=Chen%2C+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search/cs?searchtype=author&amp;query=Yang%2C+S" TargetMode="External"/><Relationship Id="rId5" Type="http://schemas.openxmlformats.org/officeDocument/2006/relationships/hyperlink" Target="https://arxiv.org/search/cs?searchtype=author&amp;query=Chang%2C+Y" TargetMode="External"/><Relationship Id="rId4" Type="http://schemas.openxmlformats.org/officeDocument/2006/relationships/hyperlink" Target="https://arxiv.org/search/cs?searchtype=author&amp;query=Wang%2C+C" TargetMode="Externa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Yang%2C+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arxiv.org/search/cs?searchtype=author&amp;query=Chang%2C+Y" TargetMode="External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search/cs?searchtype=author&amp;query=Wang%2C+C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arxiv.org/abs/2008.04821" TargetMode="External"/><Relationship Id="rId10" Type="http://schemas.openxmlformats.org/officeDocument/2006/relationships/hyperlink" Target="https://arxiv.org/search/cs?searchtype=author&amp;query=Lai%2C+S" TargetMode="External"/><Relationship Id="rId4" Type="http://schemas.microsoft.com/office/2007/relationships/hdphoto" Target="../media/hdphoto2.wdp"/><Relationship Id="rId9" Type="http://schemas.openxmlformats.org/officeDocument/2006/relationships/hyperlink" Target="https://arxiv.org/search/cs?searchtype=author&amp;query=Chen%2C+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Lai%2C+S" TargetMode="External"/><Relationship Id="rId3" Type="http://schemas.openxmlformats.org/officeDocument/2006/relationships/hyperlink" Target="https://arxiv.org/abs/2008.04821" TargetMode="External"/><Relationship Id="rId7" Type="http://schemas.openxmlformats.org/officeDocument/2006/relationships/hyperlink" Target="https://arxiv.org/search/cs?searchtype=author&amp;query=Chen%2C+D" TargetMode="External"/><Relationship Id="rId12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search/cs?searchtype=author&amp;query=Yang%2C+S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arxiv.org/search/cs?searchtype=author&amp;query=Chang%2C+Y" TargetMode="External"/><Relationship Id="rId10" Type="http://schemas.openxmlformats.org/officeDocument/2006/relationships/image" Target="../media/image5.svg"/><Relationship Id="rId4" Type="http://schemas.openxmlformats.org/officeDocument/2006/relationships/hyperlink" Target="https://arxiv.org/search/cs?searchtype=author&amp;query=Wang%2C+C" TargetMode="Externa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Lai%2C+S" TargetMode="External"/><Relationship Id="rId3" Type="http://schemas.openxmlformats.org/officeDocument/2006/relationships/hyperlink" Target="https://arxiv.org/abs/2008.04821" TargetMode="External"/><Relationship Id="rId7" Type="http://schemas.openxmlformats.org/officeDocument/2006/relationships/hyperlink" Target="https://arxiv.org/search/cs?searchtype=author&amp;query=Chen%2C+D" TargetMode="External"/><Relationship Id="rId12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search/cs?searchtype=author&amp;query=Yang%2C+S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arxiv.org/search/cs?searchtype=author&amp;query=Chang%2C+Y" TargetMode="External"/><Relationship Id="rId10" Type="http://schemas.openxmlformats.org/officeDocument/2006/relationships/image" Target="../media/image5.svg"/><Relationship Id="rId4" Type="http://schemas.openxmlformats.org/officeDocument/2006/relationships/hyperlink" Target="https://arxiv.org/search/cs?searchtype=author&amp;query=Wang%2C+C" TargetMode="External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sv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4.png"/><Relationship Id="rId7" Type="http://schemas.openxmlformats.org/officeDocument/2006/relationships/customXml" Target="../ink/ink13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12.xml"/><Relationship Id="rId10" Type="http://schemas.openxmlformats.org/officeDocument/2006/relationships/customXml" Target="../ink/ink16.xml"/><Relationship Id="rId4" Type="http://schemas.openxmlformats.org/officeDocument/2006/relationships/customXml" Target="../ink/ink11.xml"/><Relationship Id="rId9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0C3D4-8836-47D6-8D49-EB14B56BBEB8}"/>
              </a:ext>
            </a:extLst>
          </p:cNvPr>
          <p:cNvSpPr txBox="1"/>
          <p:nvPr/>
        </p:nvSpPr>
        <p:spPr>
          <a:xfrm>
            <a:off x="7139361" y="4012115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Visual recognition and retrieval systems are widely used in out lives.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9F155-D5AA-490C-8EAE-B8052C5D517B}"/>
              </a:ext>
            </a:extLst>
          </p:cNvPr>
          <p:cNvSpPr txBox="1"/>
          <p:nvPr/>
        </p:nvSpPr>
        <p:spPr>
          <a:xfrm>
            <a:off x="6988655" y="4435614"/>
            <a:ext cx="1809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 err="1">
                <a:effectLst/>
                <a:latin typeface="Lucida Grande"/>
                <a:hlinkClick r:id="rId5"/>
              </a:rPr>
              <a:t>Ya</a:t>
            </a:r>
            <a:r>
              <a:rPr lang="en-US" sz="1000" b="0" i="0" u="none" strike="noStrike" dirty="0">
                <a:effectLst/>
                <a:latin typeface="Lucida Grande"/>
                <a:hlinkClick r:id="rId5"/>
              </a:rPr>
              <a:t>-Liang Chang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6"/>
              </a:rPr>
              <a:t>Shang-Ta Yang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7"/>
              </a:rPr>
              <a:t>Dong Chen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8"/>
              </a:rPr>
              <a:t>Shang-Hong Lai</a:t>
            </a:r>
            <a:endParaRPr lang="en-US" sz="10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524F56-E8AE-42EC-8097-68E385213A03}"/>
              </a:ext>
            </a:extLst>
          </p:cNvPr>
          <p:cNvGrpSpPr/>
          <p:nvPr/>
        </p:nvGrpSpPr>
        <p:grpSpPr>
          <a:xfrm>
            <a:off x="2237484" y="2681293"/>
            <a:ext cx="660911" cy="1255381"/>
            <a:chOff x="1427597" y="2959862"/>
            <a:chExt cx="660911" cy="125538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090432C-5130-4E40-ABDD-203A8F56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597" y="2959862"/>
              <a:ext cx="660911" cy="125538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AC8638-4CCE-4CAD-9715-CD734F3E4F0B}"/>
                </a:ext>
              </a:extLst>
            </p:cNvPr>
            <p:cNvSpPr txBox="1"/>
            <p:nvPr/>
          </p:nvSpPr>
          <p:spPr>
            <a:xfrm>
              <a:off x="1490663" y="3162300"/>
              <a:ext cx="550405" cy="89535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I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B50068-8E2D-4D02-8CC8-117D190A0F57}"/>
              </a:ext>
            </a:extLst>
          </p:cNvPr>
          <p:cNvGrpSpPr/>
          <p:nvPr/>
        </p:nvGrpSpPr>
        <p:grpSpPr>
          <a:xfrm>
            <a:off x="2300550" y="3006564"/>
            <a:ext cx="550405" cy="772517"/>
            <a:chOff x="1450750" y="1276313"/>
            <a:chExt cx="2162065" cy="3074026"/>
          </a:xfrm>
        </p:grpSpPr>
        <p:sp>
          <p:nvSpPr>
            <p:cNvPr id="40" name="Google Shape;1740;p76">
              <a:extLst>
                <a:ext uri="{FF2B5EF4-FFF2-40B4-BE49-F238E27FC236}">
                  <a16:creationId xmlns:a16="http://schemas.microsoft.com/office/drawing/2014/main" id="{867B681B-77F8-49EE-8837-FF8111D304C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4;p76">
              <a:extLst>
                <a:ext uri="{FF2B5EF4-FFF2-40B4-BE49-F238E27FC236}">
                  <a16:creationId xmlns:a16="http://schemas.microsoft.com/office/drawing/2014/main" id="{0BE11F43-DC32-4075-B577-ABAFF0957E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5;p76">
              <a:extLst>
                <a:ext uri="{FF2B5EF4-FFF2-40B4-BE49-F238E27FC236}">
                  <a16:creationId xmlns:a16="http://schemas.microsoft.com/office/drawing/2014/main" id="{31BD6411-FFFA-4D22-95E6-AB52A824780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6;p76">
              <a:extLst>
                <a:ext uri="{FF2B5EF4-FFF2-40B4-BE49-F238E27FC236}">
                  <a16:creationId xmlns:a16="http://schemas.microsoft.com/office/drawing/2014/main" id="{3E88F09A-5FE5-44FD-9363-5B10F49F3B8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7;p76">
              <a:extLst>
                <a:ext uri="{FF2B5EF4-FFF2-40B4-BE49-F238E27FC236}">
                  <a16:creationId xmlns:a16="http://schemas.microsoft.com/office/drawing/2014/main" id="{AE6D71D1-B53E-46E0-9248-E6DD39625A6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8;p76">
              <a:extLst>
                <a:ext uri="{FF2B5EF4-FFF2-40B4-BE49-F238E27FC236}">
                  <a16:creationId xmlns:a16="http://schemas.microsoft.com/office/drawing/2014/main" id="{D3F2B971-CCB3-4C60-B1FA-CE84A1EA1EB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9;p76">
              <a:extLst>
                <a:ext uri="{FF2B5EF4-FFF2-40B4-BE49-F238E27FC236}">
                  <a16:creationId xmlns:a16="http://schemas.microsoft.com/office/drawing/2014/main" id="{5AF1BA10-D2F6-4521-99C8-1BE4A12EA860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0;p76">
              <a:extLst>
                <a:ext uri="{FF2B5EF4-FFF2-40B4-BE49-F238E27FC236}">
                  <a16:creationId xmlns:a16="http://schemas.microsoft.com/office/drawing/2014/main" id="{B759C848-D860-4A5A-99A1-C124C61A7F0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1;p76">
              <a:extLst>
                <a:ext uri="{FF2B5EF4-FFF2-40B4-BE49-F238E27FC236}">
                  <a16:creationId xmlns:a16="http://schemas.microsoft.com/office/drawing/2014/main" id="{EDCC9D4D-0BEF-4828-99B3-5C4C2267C04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2;p76">
              <a:extLst>
                <a:ext uri="{FF2B5EF4-FFF2-40B4-BE49-F238E27FC236}">
                  <a16:creationId xmlns:a16="http://schemas.microsoft.com/office/drawing/2014/main" id="{AEC2B09B-AB86-4953-BA7F-2803C9E5A39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3;p76">
              <a:extLst>
                <a:ext uri="{FF2B5EF4-FFF2-40B4-BE49-F238E27FC236}">
                  <a16:creationId xmlns:a16="http://schemas.microsoft.com/office/drawing/2014/main" id="{6C90607A-CC59-4A84-ABDF-F9525DA52B8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4;p76">
              <a:extLst>
                <a:ext uri="{FF2B5EF4-FFF2-40B4-BE49-F238E27FC236}">
                  <a16:creationId xmlns:a16="http://schemas.microsoft.com/office/drawing/2014/main" id="{1B88C068-0C43-4234-BC22-8BBCD1146764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5;p76">
              <a:extLst>
                <a:ext uri="{FF2B5EF4-FFF2-40B4-BE49-F238E27FC236}">
                  <a16:creationId xmlns:a16="http://schemas.microsoft.com/office/drawing/2014/main" id="{2D16516A-93E9-459F-AFBE-E630DFB55C5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6;p76">
              <a:extLst>
                <a:ext uri="{FF2B5EF4-FFF2-40B4-BE49-F238E27FC236}">
                  <a16:creationId xmlns:a16="http://schemas.microsoft.com/office/drawing/2014/main" id="{3CBBDD24-BB3A-45E5-83D5-6C4A3712A3C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7;p76">
              <a:extLst>
                <a:ext uri="{FF2B5EF4-FFF2-40B4-BE49-F238E27FC236}">
                  <a16:creationId xmlns:a16="http://schemas.microsoft.com/office/drawing/2014/main" id="{C2B42B3E-C323-47DC-B337-58290B479AF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8;p76">
              <a:extLst>
                <a:ext uri="{FF2B5EF4-FFF2-40B4-BE49-F238E27FC236}">
                  <a16:creationId xmlns:a16="http://schemas.microsoft.com/office/drawing/2014/main" id="{4092DF29-9307-4F2B-B394-9FB8CED6E3E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9;p76">
              <a:extLst>
                <a:ext uri="{FF2B5EF4-FFF2-40B4-BE49-F238E27FC236}">
                  <a16:creationId xmlns:a16="http://schemas.microsoft.com/office/drawing/2014/main" id="{3B45B594-8486-4F8C-AB96-6F2C86639FF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0;p76">
              <a:extLst>
                <a:ext uri="{FF2B5EF4-FFF2-40B4-BE49-F238E27FC236}">
                  <a16:creationId xmlns:a16="http://schemas.microsoft.com/office/drawing/2014/main" id="{36AD11BA-8D78-4622-A3CE-EE0B7CBD40E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1;p76">
              <a:extLst>
                <a:ext uri="{FF2B5EF4-FFF2-40B4-BE49-F238E27FC236}">
                  <a16:creationId xmlns:a16="http://schemas.microsoft.com/office/drawing/2014/main" id="{0D5DE84F-333B-4D31-BCF2-9B281880D768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2;p76">
              <a:extLst>
                <a:ext uri="{FF2B5EF4-FFF2-40B4-BE49-F238E27FC236}">
                  <a16:creationId xmlns:a16="http://schemas.microsoft.com/office/drawing/2014/main" id="{CF6F3D9A-AD96-49BA-B27C-2331A484EFB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3;p76">
              <a:extLst>
                <a:ext uri="{FF2B5EF4-FFF2-40B4-BE49-F238E27FC236}">
                  <a16:creationId xmlns:a16="http://schemas.microsoft.com/office/drawing/2014/main" id="{86D6FEE9-9C5B-4356-A793-91843CA603B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4;p76">
              <a:extLst>
                <a:ext uri="{FF2B5EF4-FFF2-40B4-BE49-F238E27FC236}">
                  <a16:creationId xmlns:a16="http://schemas.microsoft.com/office/drawing/2014/main" id="{E06DB558-B610-453A-8835-8A6DE8F2EE7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5;p76">
              <a:extLst>
                <a:ext uri="{FF2B5EF4-FFF2-40B4-BE49-F238E27FC236}">
                  <a16:creationId xmlns:a16="http://schemas.microsoft.com/office/drawing/2014/main" id="{E526A611-8353-4BD3-94A2-B4DF7EAED3F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718206-AE7E-4735-9E1A-62C68327A183}"/>
              </a:ext>
            </a:extLst>
          </p:cNvPr>
          <p:cNvGrpSpPr/>
          <p:nvPr/>
        </p:nvGrpSpPr>
        <p:grpSpPr>
          <a:xfrm>
            <a:off x="2412095" y="3101725"/>
            <a:ext cx="105901" cy="92830"/>
            <a:chOff x="2026216" y="3802856"/>
            <a:chExt cx="105901" cy="9283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50A4EC-5A12-4320-B1B2-09220F03E35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4F6FDC-8796-4B9F-BD24-828C36541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4BC22C-CB22-42BF-BCD7-A8AE4999E539}"/>
              </a:ext>
            </a:extLst>
          </p:cNvPr>
          <p:cNvGrpSpPr/>
          <p:nvPr/>
        </p:nvGrpSpPr>
        <p:grpSpPr>
          <a:xfrm rot="5400000">
            <a:off x="2654536" y="3111741"/>
            <a:ext cx="105901" cy="92830"/>
            <a:chOff x="2026216" y="3802856"/>
            <a:chExt cx="105901" cy="9283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DA21BB-E8CD-4723-8298-1A64EA3886A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EC0F00-0430-4E44-8F54-714315302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A34577-82FE-411B-9869-9138F80CA290}"/>
              </a:ext>
            </a:extLst>
          </p:cNvPr>
          <p:cNvGrpSpPr/>
          <p:nvPr/>
        </p:nvGrpSpPr>
        <p:grpSpPr>
          <a:xfrm rot="10800000">
            <a:off x="2648226" y="3354097"/>
            <a:ext cx="105901" cy="92830"/>
            <a:chOff x="2026216" y="3802856"/>
            <a:chExt cx="105901" cy="9283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6B54BD-6180-4B31-99F8-86F7E04181F0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D467EE-7B96-434C-8676-72700B3CA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F36F0B-A2D3-4040-B91F-F5AD63B91B32}"/>
              </a:ext>
            </a:extLst>
          </p:cNvPr>
          <p:cNvGrpSpPr/>
          <p:nvPr/>
        </p:nvGrpSpPr>
        <p:grpSpPr>
          <a:xfrm rot="16200000">
            <a:off x="2422658" y="3350417"/>
            <a:ext cx="105901" cy="92830"/>
            <a:chOff x="2026216" y="3802856"/>
            <a:chExt cx="105901" cy="9283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BBB80D-46F3-4A8B-B75C-AAB27CBC83B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216" y="3802856"/>
              <a:ext cx="1059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895C2A-14CC-4A43-933E-3658E2130E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349" y="3803611"/>
              <a:ext cx="1999" cy="920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3041677" y="2731766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A4F8925-CF6F-4989-A7FF-8924ADBB1613}"/>
              </a:ext>
            </a:extLst>
          </p:cNvPr>
          <p:cNvGrpSpPr/>
          <p:nvPr/>
        </p:nvGrpSpPr>
        <p:grpSpPr>
          <a:xfrm>
            <a:off x="4646584" y="333126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8351E18-2709-42DD-BD9C-7504F9C2A7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E7A9F84-4CA3-45AA-94E8-7B94A3AA388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49CFD60-D574-4E2E-AD24-CEFDC237F6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D3F7653-3D1C-4805-996B-9013F898F04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741206" y="3062670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0C3D4-8836-47D6-8D49-EB14B56BBEB8}"/>
              </a:ext>
            </a:extLst>
          </p:cNvPr>
          <p:cNvSpPr txBox="1"/>
          <p:nvPr/>
        </p:nvSpPr>
        <p:spPr>
          <a:xfrm>
            <a:off x="7139361" y="4012115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Link to article</a:t>
            </a:r>
            <a:endParaRPr lang="en-IL" dirty="0"/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373659" y="1737556"/>
            <a:ext cx="6203181" cy="101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Many recognition and retrieval models are based on Deep Neural Networks (</a:t>
            </a:r>
            <a:r>
              <a:rPr lang="en-US" sz="1400" b="1" dirty="0"/>
              <a:t>DNN</a:t>
            </a:r>
            <a:r>
              <a:rPr lang="en-US" sz="1400" dirty="0"/>
              <a:t>).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A person’s image is fed to the net which </a:t>
            </a:r>
            <a:r>
              <a:rPr lang="en-US" sz="1400" b="1" dirty="0"/>
              <a:t>outputs</a:t>
            </a:r>
            <a:r>
              <a:rPr lang="en-US" sz="1400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embedding</a:t>
            </a:r>
            <a:r>
              <a:rPr lang="en-US" sz="1400" dirty="0"/>
              <a:t> vector queries the </a:t>
            </a:r>
            <a:r>
              <a:rPr lang="en-US" sz="1400" b="1" dirty="0"/>
              <a:t>gallery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9F155-D5AA-490C-8EAE-B8052C5D517B}"/>
              </a:ext>
            </a:extLst>
          </p:cNvPr>
          <p:cNvSpPr txBox="1"/>
          <p:nvPr/>
        </p:nvSpPr>
        <p:spPr>
          <a:xfrm>
            <a:off x="6988655" y="4435614"/>
            <a:ext cx="1809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6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6"/>
              </a:rPr>
              <a:t>-Yi Wang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 err="1">
                <a:effectLst/>
                <a:latin typeface="Lucida Grande"/>
                <a:hlinkClick r:id="rId7"/>
              </a:rPr>
              <a:t>Ya</a:t>
            </a:r>
            <a:r>
              <a:rPr lang="en-US" sz="1000" b="0" i="0" u="none" strike="noStrike" dirty="0">
                <a:effectLst/>
                <a:latin typeface="Lucida Grande"/>
                <a:hlinkClick r:id="rId7"/>
              </a:rPr>
              <a:t>-Liang Chang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8"/>
              </a:rPr>
              <a:t>Shang-Ta Yang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9"/>
              </a:rPr>
              <a:t>Dong Chen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10"/>
              </a:rPr>
              <a:t>Shang-Hong Lai</a:t>
            </a:r>
            <a:endParaRPr lang="en-US" sz="10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66" name="Graphic 65" descr="Hierarchy outline">
            <a:extLst>
              <a:ext uri="{FF2B5EF4-FFF2-40B4-BE49-F238E27FC236}">
                <a16:creationId xmlns:a16="http://schemas.microsoft.com/office/drawing/2014/main" id="{B6609899-73A0-49F8-9F37-DE68C2C590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3230201" y="3227580"/>
            <a:ext cx="903475" cy="90347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</p:cNvCxnSpPr>
          <p:nvPr/>
        </p:nvCxnSpPr>
        <p:spPr>
          <a:xfrm flipV="1">
            <a:off x="4133676" y="3679316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2241116" y="3679317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3091416" y="2893959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505413" y="274835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613485" y="3171348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1913282" y="3384375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425897" y="410375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4391964" y="4403317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29148" y="3702465"/>
            <a:ext cx="392024" cy="4012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650597" y="364896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339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0C3D4-8836-47D6-8D49-EB14B56BBEB8}"/>
              </a:ext>
            </a:extLst>
          </p:cNvPr>
          <p:cNvSpPr txBox="1"/>
          <p:nvPr/>
        </p:nvSpPr>
        <p:spPr>
          <a:xfrm>
            <a:off x="7139361" y="4012115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02258" y="1915122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DNN</a:t>
            </a:r>
            <a:r>
              <a:rPr lang="en-US" sz="1400" dirty="0"/>
              <a:t> architectures progress fast and create a diverse embedding models.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9F155-D5AA-490C-8EAE-B8052C5D517B}"/>
              </a:ext>
            </a:extLst>
          </p:cNvPr>
          <p:cNvSpPr txBox="1"/>
          <p:nvPr/>
        </p:nvSpPr>
        <p:spPr>
          <a:xfrm>
            <a:off x="6988655" y="4435614"/>
            <a:ext cx="1809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 err="1">
                <a:effectLst/>
                <a:latin typeface="Lucida Grande"/>
                <a:hlinkClick r:id="rId5"/>
              </a:rPr>
              <a:t>Ya</a:t>
            </a:r>
            <a:r>
              <a:rPr lang="en-US" sz="1000" b="0" i="0" u="none" strike="noStrike" dirty="0">
                <a:effectLst/>
                <a:latin typeface="Lucida Grande"/>
                <a:hlinkClick r:id="rId5"/>
              </a:rPr>
              <a:t>-Liang Chang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6"/>
              </a:rPr>
              <a:t>Shang-Ta Yang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7"/>
              </a:rPr>
              <a:t>Dong Chen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8"/>
              </a:rPr>
              <a:t>Shang-Hong Lai</a:t>
            </a:r>
            <a:endParaRPr lang="en-US" sz="10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5C6C77-CD26-400F-99F1-E26F4A656B0E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4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195D98E-5635-468D-86F2-E1CEB8F963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A18E95A-A2C8-4E9C-8F95-C9E7FC4647B6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8BFD6D9-A490-416D-AD8D-CAD854DC4AA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4CB7A13-B46F-47F9-8448-4BAB1F618AF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861B6ED-205F-4BD2-B98B-94FBDB08295D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EBAE822-372F-4725-8B4F-019CFDDC7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4AB2D2B-2AA2-4BFB-8770-365042905A4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BC48552-2A7D-4787-91A3-C249973EB5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480C08A-1899-408A-BADE-C858134F4482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39389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DF676B-D427-4B27-BAAF-0203AD03BADF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21911F-2283-4E70-A97C-69C74C39E7C4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CBB80D4C-095E-44F5-9DD9-328BFA7A31F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57369CF-A061-459F-AD27-2B5412A8C54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A58A2A-0F74-4BFF-865E-8D001F856181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43510796-AB0F-4C95-B4DE-CAC5ED07D49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B07DF11F-4B40-4435-A401-06FBFB034C9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18CA034-0E50-41D8-82B5-3D268F72C07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9216B8E3-1AEE-4D6F-8A28-B5E5532D024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9C5F56C2-D1B5-4E59-8F19-07F2E453F6C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9ABEFC25-6124-4365-87C0-3EE809AA3AF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0BA00F2D-C839-4D52-A8CA-77D87826ECD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F25A4F08-AA29-41F9-A0A6-43FEB30AF452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1DCC2369-7FA8-4521-984E-63E61FC54327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3277EC2B-A4D5-4F96-965E-7858933E3E0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8B0A94D5-0A67-404C-9F44-B28ADCCC282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EEF9DFD9-A09E-4AE3-ADA0-6AB72163F423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500864C8-63E2-4C20-82A8-17AD0FE6EDF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5B65DFD2-6691-4F8C-B56A-2C6D99A140A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FEEB529-B74C-43D3-84FE-2A40C314B8E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DBA1042D-092C-4B06-A899-B472587ECF9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E9582B7B-64BD-4215-BD24-074078819D5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E68AD4C4-42B0-45DB-BAA0-01531B1A6D8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15441346-7D06-46AE-A67B-3E23FC1EF3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BDEBF108-98CE-42B6-81E2-93BCD69B4EA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2136714" y="416467"/>
            <a:ext cx="6005100" cy="677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 Article Reference: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700114" y="93133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 for Cross Model Compatibility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0C3D4-8836-47D6-8D49-EB14B56BBEB8}"/>
              </a:ext>
            </a:extLst>
          </p:cNvPr>
          <p:cNvSpPr txBox="1"/>
          <p:nvPr/>
        </p:nvSpPr>
        <p:spPr>
          <a:xfrm>
            <a:off x="7139361" y="4012115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2510504" y="1732074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Addressing</a:t>
            </a:r>
            <a:r>
              <a:rPr lang="en-US" sz="1400" dirty="0"/>
              <a:t> the queries in the new architecture w.r.t to the </a:t>
            </a:r>
            <a:r>
              <a:rPr lang="en-US" sz="1400" b="1" dirty="0"/>
              <a:t>old</a:t>
            </a:r>
            <a:r>
              <a:rPr lang="en-US" sz="1400" dirty="0"/>
              <a:t> architecture gallery is what is called the Cross Model Compatibility </a:t>
            </a:r>
            <a:r>
              <a:rPr lang="en-US" sz="1400" b="1" dirty="0"/>
              <a:t>(CMC</a:t>
            </a:r>
            <a:r>
              <a:rPr lang="en-US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9F155-D5AA-490C-8EAE-B8052C5D517B}"/>
              </a:ext>
            </a:extLst>
          </p:cNvPr>
          <p:cNvSpPr txBox="1"/>
          <p:nvPr/>
        </p:nvSpPr>
        <p:spPr>
          <a:xfrm>
            <a:off x="6988655" y="4435614"/>
            <a:ext cx="1809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 err="1">
                <a:effectLst/>
                <a:latin typeface="Lucida Grande"/>
                <a:hlinkClick r:id="rId5"/>
              </a:rPr>
              <a:t>Ya</a:t>
            </a:r>
            <a:r>
              <a:rPr lang="en-US" sz="1000" b="0" i="0" u="none" strike="noStrike" dirty="0">
                <a:effectLst/>
                <a:latin typeface="Lucida Grande"/>
                <a:hlinkClick r:id="rId5"/>
              </a:rPr>
              <a:t>-Liang Chang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6"/>
              </a:rPr>
              <a:t>Shang-Ta Yang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7"/>
              </a:rPr>
              <a:t>Dong Chen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sz="1000" b="0" i="0" u="none" strike="noStrike" dirty="0">
                <a:effectLst/>
                <a:latin typeface="Lucida Grande"/>
                <a:hlinkClick r:id="rId8"/>
              </a:rPr>
              <a:t>Shang-Hong Lai</a:t>
            </a:r>
            <a:endParaRPr lang="en-US" sz="10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B4808-E5F6-4B52-9E9E-48A536346E03}"/>
              </a:ext>
            </a:extLst>
          </p:cNvPr>
          <p:cNvCxnSpPr>
            <a:cxnSpLocks/>
            <a:stCxn id="149" idx="0"/>
          </p:cNvCxnSpPr>
          <p:nvPr/>
        </p:nvCxnSpPr>
        <p:spPr>
          <a:xfrm>
            <a:off x="3934447" y="3179802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D10517-D060-4229-8628-527C46B0538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B09F9D-D972-47D6-A2E6-EF685CF143CB}"/>
              </a:ext>
            </a:extLst>
          </p:cNvPr>
          <p:cNvSpPr txBox="1"/>
          <p:nvPr/>
        </p:nvSpPr>
        <p:spPr>
          <a:xfrm>
            <a:off x="2948854" y="2414913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ED6CF7-1F39-413A-971A-ACFD6ED204B4}"/>
              </a:ext>
            </a:extLst>
          </p:cNvPr>
          <p:cNvSpPr txBox="1"/>
          <p:nvPr/>
        </p:nvSpPr>
        <p:spPr>
          <a:xfrm>
            <a:off x="4136839" y="2273273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8BCE23-0990-488D-A1E7-873C8A381778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72" name="Google Shape;1505;p70">
              <a:extLst>
                <a:ext uri="{FF2B5EF4-FFF2-40B4-BE49-F238E27FC236}">
                  <a16:creationId xmlns:a16="http://schemas.microsoft.com/office/drawing/2014/main" id="{A26F6648-CDF9-4727-AAC4-F9C21FE22ABB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73" name="Google Shape;1506;p70">
                <a:extLst>
                  <a:ext uri="{FF2B5EF4-FFF2-40B4-BE49-F238E27FC236}">
                    <a16:creationId xmlns:a16="http://schemas.microsoft.com/office/drawing/2014/main" id="{A8347BA0-2262-489F-8FC6-8332DEF0A7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7;p70">
                <a:extLst>
                  <a:ext uri="{FF2B5EF4-FFF2-40B4-BE49-F238E27FC236}">
                    <a16:creationId xmlns:a16="http://schemas.microsoft.com/office/drawing/2014/main" id="{B91A729A-E127-407D-A0E2-01EF3D570DBC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08;p70">
                <a:extLst>
                  <a:ext uri="{FF2B5EF4-FFF2-40B4-BE49-F238E27FC236}">
                    <a16:creationId xmlns:a16="http://schemas.microsoft.com/office/drawing/2014/main" id="{771F55D4-C25F-437E-975C-F18AC6FC3999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09;p70">
                <a:extLst>
                  <a:ext uri="{FF2B5EF4-FFF2-40B4-BE49-F238E27FC236}">
                    <a16:creationId xmlns:a16="http://schemas.microsoft.com/office/drawing/2014/main" id="{B93FB74B-8644-44C5-8195-FE09434BA2D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10;p70">
                <a:extLst>
                  <a:ext uri="{FF2B5EF4-FFF2-40B4-BE49-F238E27FC236}">
                    <a16:creationId xmlns:a16="http://schemas.microsoft.com/office/drawing/2014/main" id="{87F4AFB9-27A8-40B6-A70B-153DD386DCE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11;p70">
                <a:extLst>
                  <a:ext uri="{FF2B5EF4-FFF2-40B4-BE49-F238E27FC236}">
                    <a16:creationId xmlns:a16="http://schemas.microsoft.com/office/drawing/2014/main" id="{E9238E01-B91E-4148-A09B-01DD1CA1A2D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12;p70">
                <a:extLst>
                  <a:ext uri="{FF2B5EF4-FFF2-40B4-BE49-F238E27FC236}">
                    <a16:creationId xmlns:a16="http://schemas.microsoft.com/office/drawing/2014/main" id="{377CAE1D-DDB6-452C-89C8-AC0B2A23CA5D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13;p70">
                <a:extLst>
                  <a:ext uri="{FF2B5EF4-FFF2-40B4-BE49-F238E27FC236}">
                    <a16:creationId xmlns:a16="http://schemas.microsoft.com/office/drawing/2014/main" id="{617EDEA9-C973-4821-B414-27CA45BF068D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14;p70">
                <a:extLst>
                  <a:ext uri="{FF2B5EF4-FFF2-40B4-BE49-F238E27FC236}">
                    <a16:creationId xmlns:a16="http://schemas.microsoft.com/office/drawing/2014/main" id="{E021F822-39A3-426B-96DE-31C9199E4191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15;p70">
                <a:extLst>
                  <a:ext uri="{FF2B5EF4-FFF2-40B4-BE49-F238E27FC236}">
                    <a16:creationId xmlns:a16="http://schemas.microsoft.com/office/drawing/2014/main" id="{33D8139E-3957-41E5-A85C-DD43DCC1476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16;p70">
                <a:extLst>
                  <a:ext uri="{FF2B5EF4-FFF2-40B4-BE49-F238E27FC236}">
                    <a16:creationId xmlns:a16="http://schemas.microsoft.com/office/drawing/2014/main" id="{0B6D26AD-4F50-425B-8ADF-F5A9145FA6E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17;p70">
                <a:extLst>
                  <a:ext uri="{FF2B5EF4-FFF2-40B4-BE49-F238E27FC236}">
                    <a16:creationId xmlns:a16="http://schemas.microsoft.com/office/drawing/2014/main" id="{78CBC447-CEEB-4BC6-9C0C-A10E44B59E1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18;p70">
                <a:extLst>
                  <a:ext uri="{FF2B5EF4-FFF2-40B4-BE49-F238E27FC236}">
                    <a16:creationId xmlns:a16="http://schemas.microsoft.com/office/drawing/2014/main" id="{22D0D7C4-E10C-4CEB-889B-BC3BD0884BE0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19;p70">
                <a:extLst>
                  <a:ext uri="{FF2B5EF4-FFF2-40B4-BE49-F238E27FC236}">
                    <a16:creationId xmlns:a16="http://schemas.microsoft.com/office/drawing/2014/main" id="{6F87CB70-C512-4096-AD39-EDFFBDEAA066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20;p70">
                <a:extLst>
                  <a:ext uri="{FF2B5EF4-FFF2-40B4-BE49-F238E27FC236}">
                    <a16:creationId xmlns:a16="http://schemas.microsoft.com/office/drawing/2014/main" id="{A35AFF64-8388-43B0-B1AC-8A534A31385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21;p70">
                <a:extLst>
                  <a:ext uri="{FF2B5EF4-FFF2-40B4-BE49-F238E27FC236}">
                    <a16:creationId xmlns:a16="http://schemas.microsoft.com/office/drawing/2014/main" id="{9AA5056D-9ED6-4CF9-9E85-C5A6C61C591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22;p70">
                <a:extLst>
                  <a:ext uri="{FF2B5EF4-FFF2-40B4-BE49-F238E27FC236}">
                    <a16:creationId xmlns:a16="http://schemas.microsoft.com/office/drawing/2014/main" id="{62C7585C-A4C9-4832-A6C6-7AB60246654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23;p70">
                <a:extLst>
                  <a:ext uri="{FF2B5EF4-FFF2-40B4-BE49-F238E27FC236}">
                    <a16:creationId xmlns:a16="http://schemas.microsoft.com/office/drawing/2014/main" id="{7FC78759-E79E-4997-81D8-3783F1888E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24;p70">
                <a:extLst>
                  <a:ext uri="{FF2B5EF4-FFF2-40B4-BE49-F238E27FC236}">
                    <a16:creationId xmlns:a16="http://schemas.microsoft.com/office/drawing/2014/main" id="{F4C80568-A93B-4726-B0AB-55FD3FBB660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8D25E87A-0958-488E-9BE2-2F887501808B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3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5B3C69D-EC35-4060-9B78-09619FE29B9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2818D-5C5E-4DD8-8379-5100BFE534A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8;p70">
                <a:extLst>
                  <a:ext uri="{FF2B5EF4-FFF2-40B4-BE49-F238E27FC236}">
                    <a16:creationId xmlns:a16="http://schemas.microsoft.com/office/drawing/2014/main" id="{78B4822C-84D1-4A2C-BCB1-7D97A7ABE9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624;p126">
            <a:extLst>
              <a:ext uri="{FF2B5EF4-FFF2-40B4-BE49-F238E27FC236}">
                <a16:creationId xmlns:a16="http://schemas.microsoft.com/office/drawing/2014/main" id="{9A27E94B-42B6-4EDA-864B-EC7D71E6995E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97" name="Google Shape;2625;p126">
              <a:extLst>
                <a:ext uri="{FF2B5EF4-FFF2-40B4-BE49-F238E27FC236}">
                  <a16:creationId xmlns:a16="http://schemas.microsoft.com/office/drawing/2014/main" id="{C425D166-302C-44DD-9E2A-823651B7DB4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26;p126">
              <a:extLst>
                <a:ext uri="{FF2B5EF4-FFF2-40B4-BE49-F238E27FC236}">
                  <a16:creationId xmlns:a16="http://schemas.microsoft.com/office/drawing/2014/main" id="{980B3977-60F8-4965-B28D-518040EDF0C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27;p126">
              <a:extLst>
                <a:ext uri="{FF2B5EF4-FFF2-40B4-BE49-F238E27FC236}">
                  <a16:creationId xmlns:a16="http://schemas.microsoft.com/office/drawing/2014/main" id="{2CBC14D2-F10B-4A49-A3E9-28EDE0FF5D8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28;p126">
              <a:extLst>
                <a:ext uri="{FF2B5EF4-FFF2-40B4-BE49-F238E27FC236}">
                  <a16:creationId xmlns:a16="http://schemas.microsoft.com/office/drawing/2014/main" id="{0096E16E-FF3E-4D60-B737-B5A45E61E10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29;p126">
              <a:extLst>
                <a:ext uri="{FF2B5EF4-FFF2-40B4-BE49-F238E27FC236}">
                  <a16:creationId xmlns:a16="http://schemas.microsoft.com/office/drawing/2014/main" id="{EA332A27-F54B-4638-9CFB-CF1318DF7D1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30;p126">
              <a:extLst>
                <a:ext uri="{FF2B5EF4-FFF2-40B4-BE49-F238E27FC236}">
                  <a16:creationId xmlns:a16="http://schemas.microsoft.com/office/drawing/2014/main" id="{BBE9D864-363E-44C1-ADAA-84D39241C990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31;p126">
              <a:extLst>
                <a:ext uri="{FF2B5EF4-FFF2-40B4-BE49-F238E27FC236}">
                  <a16:creationId xmlns:a16="http://schemas.microsoft.com/office/drawing/2014/main" id="{74D234D5-5E14-41AF-824D-0F516FDC3F8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32;p126">
              <a:extLst>
                <a:ext uri="{FF2B5EF4-FFF2-40B4-BE49-F238E27FC236}">
                  <a16:creationId xmlns:a16="http://schemas.microsoft.com/office/drawing/2014/main" id="{9A4E2D01-0288-4E6F-A4C1-645BC74AF90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33;p126">
              <a:extLst>
                <a:ext uri="{FF2B5EF4-FFF2-40B4-BE49-F238E27FC236}">
                  <a16:creationId xmlns:a16="http://schemas.microsoft.com/office/drawing/2014/main" id="{D93F150F-2A92-4626-AE23-1AFBCAB7E3E0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34;p126">
              <a:extLst>
                <a:ext uri="{FF2B5EF4-FFF2-40B4-BE49-F238E27FC236}">
                  <a16:creationId xmlns:a16="http://schemas.microsoft.com/office/drawing/2014/main" id="{4BC830E7-8480-4F50-A92F-EA66A42BDD9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35;p126">
              <a:extLst>
                <a:ext uri="{FF2B5EF4-FFF2-40B4-BE49-F238E27FC236}">
                  <a16:creationId xmlns:a16="http://schemas.microsoft.com/office/drawing/2014/main" id="{73C7A4F3-F275-465E-B31A-384FED160C4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36;p126">
              <a:extLst>
                <a:ext uri="{FF2B5EF4-FFF2-40B4-BE49-F238E27FC236}">
                  <a16:creationId xmlns:a16="http://schemas.microsoft.com/office/drawing/2014/main" id="{C29A5D04-3F08-4383-8C2E-7DE9D9D184A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37;p126">
              <a:extLst>
                <a:ext uri="{FF2B5EF4-FFF2-40B4-BE49-F238E27FC236}">
                  <a16:creationId xmlns:a16="http://schemas.microsoft.com/office/drawing/2014/main" id="{CB63B1CD-43FC-4908-A1BB-D28D4D8F775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38;p126">
              <a:extLst>
                <a:ext uri="{FF2B5EF4-FFF2-40B4-BE49-F238E27FC236}">
                  <a16:creationId xmlns:a16="http://schemas.microsoft.com/office/drawing/2014/main" id="{3CD3D04C-C5CA-4FD3-8104-DB9F9E6C2CF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9;p126">
              <a:extLst>
                <a:ext uri="{FF2B5EF4-FFF2-40B4-BE49-F238E27FC236}">
                  <a16:creationId xmlns:a16="http://schemas.microsoft.com/office/drawing/2014/main" id="{E63681F0-F2D3-4AFC-90AA-3D2E5BC45D41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40;p126">
              <a:extLst>
                <a:ext uri="{FF2B5EF4-FFF2-40B4-BE49-F238E27FC236}">
                  <a16:creationId xmlns:a16="http://schemas.microsoft.com/office/drawing/2014/main" id="{2F7F319E-8295-4726-811D-A41FBC954BA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41;p126">
              <a:extLst>
                <a:ext uri="{FF2B5EF4-FFF2-40B4-BE49-F238E27FC236}">
                  <a16:creationId xmlns:a16="http://schemas.microsoft.com/office/drawing/2014/main" id="{76D86495-F197-4E18-97B0-59155641DEA8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2;p126">
              <a:extLst>
                <a:ext uri="{FF2B5EF4-FFF2-40B4-BE49-F238E27FC236}">
                  <a16:creationId xmlns:a16="http://schemas.microsoft.com/office/drawing/2014/main" id="{ECEA2F81-EDF1-4FEB-A37F-85889F0F7DA1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B1DF6A1-D56E-48C3-80EF-D04DD75290A1}"/>
              </a:ext>
            </a:extLst>
          </p:cNvPr>
          <p:cNvSpPr/>
          <p:nvPr/>
        </p:nvSpPr>
        <p:spPr>
          <a:xfrm>
            <a:off x="5973748" y="343382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7F3814-7455-47BE-97D2-5BBC11619454}"/>
              </a:ext>
            </a:extLst>
          </p:cNvPr>
          <p:cNvSpPr txBox="1"/>
          <p:nvPr/>
        </p:nvSpPr>
        <p:spPr>
          <a:xfrm>
            <a:off x="5433060" y="402318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AC09A7-9BB3-453D-82C9-33C5ABC068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88914" y="3188053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F19390-97BB-41B1-8D3D-D29098525C15}"/>
              </a:ext>
            </a:extLst>
          </p:cNvPr>
          <p:cNvSpPr txBox="1"/>
          <p:nvPr/>
        </p:nvSpPr>
        <p:spPr>
          <a:xfrm>
            <a:off x="5937023" y="2890647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797B14-A679-4185-9283-7E7882181B30}"/>
              </a:ext>
            </a:extLst>
          </p:cNvPr>
          <p:cNvSpPr txBox="1"/>
          <p:nvPr/>
        </p:nvSpPr>
        <p:spPr>
          <a:xfrm>
            <a:off x="2935527" y="4390832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B15C324-EF9F-461A-8F97-8AF4BC6F6BB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3926267" y="406414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A020ED9-2C71-4320-80EC-A4D6AB026D52}"/>
              </a:ext>
            </a:extLst>
          </p:cNvPr>
          <p:cNvSpPr txBox="1"/>
          <p:nvPr/>
        </p:nvSpPr>
        <p:spPr>
          <a:xfrm>
            <a:off x="4055839" y="431099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9" name="Graphic 148" descr="Hierarchy outline">
            <a:extLst>
              <a:ext uri="{FF2B5EF4-FFF2-40B4-BE49-F238E27FC236}">
                <a16:creationId xmlns:a16="http://schemas.microsoft.com/office/drawing/2014/main" id="{04AEB29A-09A5-4E52-9B6F-8FB451D332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AC476D4E-1ECC-4D0C-B8CA-61A19B219D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04A14229-DCBA-40F2-BF0C-AD6814207CD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12169" y="3776730"/>
            <a:ext cx="961579" cy="287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0" name="Google Shape;11238;p139">
            <a:extLst>
              <a:ext uri="{FF2B5EF4-FFF2-40B4-BE49-F238E27FC236}">
                <a16:creationId xmlns:a16="http://schemas.microsoft.com/office/drawing/2014/main" id="{0E649FD2-324B-47FC-ABFB-93FC5ECAE429}"/>
              </a:ext>
            </a:extLst>
          </p:cNvPr>
          <p:cNvGrpSpPr/>
          <p:nvPr/>
        </p:nvGrpSpPr>
        <p:grpSpPr>
          <a:xfrm>
            <a:off x="5074298" y="3327458"/>
            <a:ext cx="555642" cy="555642"/>
            <a:chOff x="892750" y="4993750"/>
            <a:chExt cx="483125" cy="483125"/>
          </a:xfrm>
        </p:grpSpPr>
        <p:sp>
          <p:nvSpPr>
            <p:cNvPr id="145" name="Google Shape;11239;p139">
              <a:extLst>
                <a:ext uri="{FF2B5EF4-FFF2-40B4-BE49-F238E27FC236}">
                  <a16:creationId xmlns:a16="http://schemas.microsoft.com/office/drawing/2014/main" id="{65BE2CD4-A8AE-4A16-861A-AA8FA73E9D77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11240;p139">
              <a:extLst>
                <a:ext uri="{FF2B5EF4-FFF2-40B4-BE49-F238E27FC236}">
                  <a16:creationId xmlns:a16="http://schemas.microsoft.com/office/drawing/2014/main" id="{1B051D32-B921-4B6E-A84C-44D79477ED9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1241;p139">
              <a:extLst>
                <a:ext uri="{FF2B5EF4-FFF2-40B4-BE49-F238E27FC236}">
                  <a16:creationId xmlns:a16="http://schemas.microsoft.com/office/drawing/2014/main" id="{D672CAAD-A76D-48B5-9AE5-BE4C0BAD7351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E8DADFC-26A5-4769-A440-6FBC6CE47E16}"/>
              </a:ext>
            </a:extLst>
          </p:cNvPr>
          <p:cNvGrpSpPr/>
          <p:nvPr/>
        </p:nvGrpSpPr>
        <p:grpSpPr>
          <a:xfrm>
            <a:off x="4369915" y="2845152"/>
            <a:ext cx="727482" cy="685801"/>
            <a:chOff x="6455297" y="3663303"/>
            <a:chExt cx="1114148" cy="1050313"/>
          </a:xfrm>
        </p:grpSpPr>
        <p:pic>
          <p:nvPicPr>
            <p:cNvPr id="153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C1F0AD7-FC09-4359-AAAD-51EBD726C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0AE8472-1CD4-4617-B4EF-181511DDD5E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FF66FA6-7F89-41BD-923E-CF5C4270CFF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A7821A-8B84-4B9A-9E68-F3E6E39D966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4F7FD5F-3FFD-40A2-B5A0-09C76DAC8546}"/>
              </a:ext>
            </a:extLst>
          </p:cNvPr>
          <p:cNvGrpSpPr/>
          <p:nvPr/>
        </p:nvGrpSpPr>
        <p:grpSpPr>
          <a:xfrm>
            <a:off x="4380709" y="3699681"/>
            <a:ext cx="727482" cy="685801"/>
            <a:chOff x="6455297" y="3663303"/>
            <a:chExt cx="1114148" cy="1050313"/>
          </a:xfrm>
        </p:grpSpPr>
        <p:pic>
          <p:nvPicPr>
            <p:cNvPr id="15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282A67F-3B68-43E1-9CFE-07F5E9F6CE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3381D0B-C1FE-4B55-A30D-D4CAECE69D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3AB5E78-8EAC-430C-A964-BE1CCF95300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40E12AA-6995-4C62-97BC-45AA2594E8F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74385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privacy issues</a:t>
            </a:r>
          </a:p>
        </p:txBody>
      </p: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92666EC7-7CA1-4C1D-8FB9-798D5E8F4ADC}"/>
              </a:ext>
            </a:extLst>
          </p:cNvPr>
          <p:cNvCxnSpPr>
            <a:cxnSpLocks/>
          </p:cNvCxnSpPr>
          <p:nvPr/>
        </p:nvCxnSpPr>
        <p:spPr>
          <a:xfrm>
            <a:off x="2508019" y="2287877"/>
            <a:ext cx="4921510" cy="99318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2AD5B38-4584-4520-877F-5583AB223771}"/>
              </a:ext>
            </a:extLst>
          </p:cNvPr>
          <p:cNvCxnSpPr>
            <a:cxnSpLocks/>
          </p:cNvCxnSpPr>
          <p:nvPr/>
        </p:nvCxnSpPr>
        <p:spPr>
          <a:xfrm flipV="1">
            <a:off x="2496947" y="2290809"/>
            <a:ext cx="4955125" cy="86991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and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#2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IL" sz="2100" dirty="0">
              <a:solidFill>
                <a:schemeClr val="accent5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622915" y="2248077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improving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upon it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#1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0DDFEA8-63EE-4C6E-8B05-9964A922B255}"/>
              </a:ext>
            </a:extLst>
          </p:cNvPr>
          <p:cNvSpPr txBox="1"/>
          <p:nvPr/>
        </p:nvSpPr>
        <p:spPr>
          <a:xfrm>
            <a:off x="4274252" y="3842120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IL" sz="2100" dirty="0">
              <a:solidFill>
                <a:schemeClr val="accent5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0607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Project Definition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Work Done</a:t>
            </a:r>
            <a:endParaRPr lang="en-IL"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Future Work</a:t>
            </a:r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449960" y="1556087"/>
            <a:ext cx="7652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All images are of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aligned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The two existing recognition networks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not limited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58829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24366" y="1556087"/>
            <a:ext cx="6529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Fitting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our needs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Memory limitations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: Image dataset is VERY big.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Long training time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5FE9AAE1-EF95-4049-8596-2A65001D21F8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281DFB6F-6A15-415D-83BB-60A2ABB2EE5E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8F091CE-1F6D-4708-A1E2-FAD24AC76BF4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D63BF-CDF6-4C04-AF69-F2088F23C182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2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Time Assessment</a:t>
            </a:r>
            <a:endParaRPr lang="he-IL" sz="2000" b="1" dirty="0"/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AEB860C0-0C05-4B0E-A591-B280923D39B0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2660B04A-FC08-4D26-A09F-7D161860A8F0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E11D3FD6-C56D-431C-83B1-0D16CFFEAF07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85841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Task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Assessed Date</a:t>
                      </a:r>
                      <a:endParaRPr lang="en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Extract Embedded Vectors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01/12/21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DataLoader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07/12/21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Identity Network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14/12/21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Network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21/12/21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Loss &amp; Reg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05/01/22 – 01/03/22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Interpolate Vectors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05/01/22 – 01/04/22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9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208806" y="1974849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432617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 </a:t>
            </a:r>
            <a:r>
              <a:rPr lang="en-US" sz="2000" dirty="0" err="1"/>
              <a:t>ResNet</a:t>
            </a:r>
            <a:r>
              <a:rPr lang="en-US" sz="2000" dirty="0"/>
              <a:t> 18 &amp; </a:t>
            </a:r>
            <a:r>
              <a:rPr lang="en-US" sz="2000" dirty="0" err="1"/>
              <a:t>ResNet</a:t>
            </a:r>
            <a:r>
              <a:rPr lang="en-US" sz="2000" dirty="0"/>
              <a:t> 50 on </a:t>
            </a:r>
            <a:r>
              <a:rPr lang="en-US" sz="2000" b="1" dirty="0"/>
              <a:t>MS1M-ArcFace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legacy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improved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4" y="1084670"/>
            <a:ext cx="6307487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Take the entire dataset and create a </a:t>
            </a:r>
            <a:r>
              <a:rPr lang="en" b="1" dirty="0"/>
              <a:t>new</a:t>
            </a:r>
            <a:r>
              <a:rPr lang="en" dirty="0"/>
              <a:t> dataset of embedding vectors.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These will serve as </a:t>
            </a:r>
            <a:r>
              <a:rPr lang="en" b="1" dirty="0"/>
              <a:t>datasets</a:t>
            </a:r>
            <a:r>
              <a:rPr lang="en" dirty="0"/>
              <a:t> for training the ebedding transformer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91164" y="4384609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Background</a:t>
            </a:r>
            <a:endParaRPr sz="4400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208806" y="1974849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Future Work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293">
            <a:extLst>
              <a:ext uri="{FF2B5EF4-FFF2-40B4-BE49-F238E27FC236}">
                <a16:creationId xmlns:a16="http://schemas.microsoft.com/office/drawing/2014/main" id="{90A4981A-E577-4EDD-A3F6-BFD90BD6DAF3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Extracting Feature Tensors</a:t>
            </a:r>
            <a:endParaRPr lang="he-IL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6F45C-5FF8-403E-A2A9-AEFF85576304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64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accent2"/>
                    </a:solidFill>
                    <a:latin typeface="Manjari"/>
                  </a:rPr>
                  <a:t>To measure the performance of our new topology we used </a:t>
                </a:r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) </a:t>
                </a:r>
                <a:r>
                  <a:rPr lang="en-US" dirty="0">
                    <a:solidFill>
                      <a:schemeClr val="accent2"/>
                    </a:solidFill>
                    <a:latin typeface="Manjari"/>
                  </a:rPr>
                  <a:t>and </a:t>
                </a:r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6F45C-5FF8-403E-A2A9-AEFF8557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641138"/>
              </a:xfrm>
              <a:prstGeom prst="rect">
                <a:avLst/>
              </a:prstGeom>
              <a:blipFill>
                <a:blip r:embed="rId2"/>
                <a:stretch>
                  <a:fillRect l="-209" t="-1961" r="-1044" b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49151B3F-6678-4497-8C12-3579F6ACD4EA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31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181F088C-E184-4B30-893B-A8845F6722C6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33" name="Google Shape;11828;p141">
            <a:extLst>
              <a:ext uri="{FF2B5EF4-FFF2-40B4-BE49-F238E27FC236}">
                <a16:creationId xmlns:a16="http://schemas.microsoft.com/office/drawing/2014/main" id="{0D16C858-B260-4F77-B8BC-AA765A032CE9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34" name="Google Shape;11829;p141">
              <a:extLst>
                <a:ext uri="{FF2B5EF4-FFF2-40B4-BE49-F238E27FC236}">
                  <a16:creationId xmlns:a16="http://schemas.microsoft.com/office/drawing/2014/main" id="{30BA98E7-1E5F-46DD-BEDB-0D0D81CA9BE9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1830;p141">
              <a:extLst>
                <a:ext uri="{FF2B5EF4-FFF2-40B4-BE49-F238E27FC236}">
                  <a16:creationId xmlns:a16="http://schemas.microsoft.com/office/drawing/2014/main" id="{BEB2724F-9EC0-4A59-9960-C7D4CCD48672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31;p141">
              <a:extLst>
                <a:ext uri="{FF2B5EF4-FFF2-40B4-BE49-F238E27FC236}">
                  <a16:creationId xmlns:a16="http://schemas.microsoft.com/office/drawing/2014/main" id="{D96B863C-0F06-4C70-A79D-D3605C697C62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32;p141">
              <a:extLst>
                <a:ext uri="{FF2B5EF4-FFF2-40B4-BE49-F238E27FC236}">
                  <a16:creationId xmlns:a16="http://schemas.microsoft.com/office/drawing/2014/main" id="{5E1C4262-4CC1-47E2-A4D1-E43E48BD7827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33;p141">
              <a:extLst>
                <a:ext uri="{FF2B5EF4-FFF2-40B4-BE49-F238E27FC236}">
                  <a16:creationId xmlns:a16="http://schemas.microsoft.com/office/drawing/2014/main" id="{83A2DB60-775D-4C7D-A76F-64C969F8990C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Flowchart: Manual Operation 121">
            <a:extLst>
              <a:ext uri="{FF2B5EF4-FFF2-40B4-BE49-F238E27FC236}">
                <a16:creationId xmlns:a16="http://schemas.microsoft.com/office/drawing/2014/main" id="{64DE9B46-E8B2-4D0F-A722-BDAFD3A56DB7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388DDB5-9049-4205-AA2B-1E8FA5CF1328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sp>
        <p:nvSpPr>
          <p:cNvPr id="99" name="Google Shape;1364;p58">
            <a:extLst>
              <a:ext uri="{FF2B5EF4-FFF2-40B4-BE49-F238E27FC236}">
                <a16:creationId xmlns:a16="http://schemas.microsoft.com/office/drawing/2014/main" id="{B0B52245-9859-4B99-9B72-6001C7FA9AD3}"/>
              </a:ext>
            </a:extLst>
          </p:cNvPr>
          <p:cNvSpPr/>
          <p:nvPr/>
        </p:nvSpPr>
        <p:spPr>
          <a:xfrm>
            <a:off x="711320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C315588-5F85-4827-84CE-D159A8DC1334}"/>
              </a:ext>
            </a:extLst>
          </p:cNvPr>
          <p:cNvCxnSpPr>
            <a:cxnSpLocks/>
            <a:endCxn id="26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329B10F-1D58-47FE-AFD3-7DFC90090679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02" name="Google Shape;1740;p76">
              <a:extLst>
                <a:ext uri="{FF2B5EF4-FFF2-40B4-BE49-F238E27FC236}">
                  <a16:creationId xmlns:a16="http://schemas.microsoft.com/office/drawing/2014/main" id="{4A6401A6-A310-4C38-8DC3-74036151CBAB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76">
              <a:extLst>
                <a:ext uri="{FF2B5EF4-FFF2-40B4-BE49-F238E27FC236}">
                  <a16:creationId xmlns:a16="http://schemas.microsoft.com/office/drawing/2014/main" id="{8DE9563D-1C12-4A38-B4C5-28C6AF41C8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76">
              <a:extLst>
                <a:ext uri="{FF2B5EF4-FFF2-40B4-BE49-F238E27FC236}">
                  <a16:creationId xmlns:a16="http://schemas.microsoft.com/office/drawing/2014/main" id="{4B317DD3-DCE6-454E-A6F3-3410F0206D29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76">
              <a:extLst>
                <a:ext uri="{FF2B5EF4-FFF2-40B4-BE49-F238E27FC236}">
                  <a16:creationId xmlns:a16="http://schemas.microsoft.com/office/drawing/2014/main" id="{0791F76F-6C9F-4B11-90B4-D1827BE296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76">
              <a:extLst>
                <a:ext uri="{FF2B5EF4-FFF2-40B4-BE49-F238E27FC236}">
                  <a16:creationId xmlns:a16="http://schemas.microsoft.com/office/drawing/2014/main" id="{28CDC29F-07F2-4DFE-B70A-7F827CC31E53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76">
              <a:extLst>
                <a:ext uri="{FF2B5EF4-FFF2-40B4-BE49-F238E27FC236}">
                  <a16:creationId xmlns:a16="http://schemas.microsoft.com/office/drawing/2014/main" id="{B22F8072-55A9-4210-9802-32D6371DD3C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76">
              <a:extLst>
                <a:ext uri="{FF2B5EF4-FFF2-40B4-BE49-F238E27FC236}">
                  <a16:creationId xmlns:a16="http://schemas.microsoft.com/office/drawing/2014/main" id="{E78C281D-A88D-4F3D-902C-64329024A2EF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76">
              <a:extLst>
                <a:ext uri="{FF2B5EF4-FFF2-40B4-BE49-F238E27FC236}">
                  <a16:creationId xmlns:a16="http://schemas.microsoft.com/office/drawing/2014/main" id="{8A90D780-B967-47EB-85D1-32D21463F4B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76">
              <a:extLst>
                <a:ext uri="{FF2B5EF4-FFF2-40B4-BE49-F238E27FC236}">
                  <a16:creationId xmlns:a16="http://schemas.microsoft.com/office/drawing/2014/main" id="{FABAF6BB-5835-4269-A638-2060A5E01DB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76">
              <a:extLst>
                <a:ext uri="{FF2B5EF4-FFF2-40B4-BE49-F238E27FC236}">
                  <a16:creationId xmlns:a16="http://schemas.microsoft.com/office/drawing/2014/main" id="{358B3316-1E56-4A12-9010-52A0AC52163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53;p76">
              <a:extLst>
                <a:ext uri="{FF2B5EF4-FFF2-40B4-BE49-F238E27FC236}">
                  <a16:creationId xmlns:a16="http://schemas.microsoft.com/office/drawing/2014/main" id="{272423AC-6576-42A1-A984-82EF079A115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54;p76">
              <a:extLst>
                <a:ext uri="{FF2B5EF4-FFF2-40B4-BE49-F238E27FC236}">
                  <a16:creationId xmlns:a16="http://schemas.microsoft.com/office/drawing/2014/main" id="{63AE851C-C18A-49C7-9656-7824F44241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55;p76">
              <a:extLst>
                <a:ext uri="{FF2B5EF4-FFF2-40B4-BE49-F238E27FC236}">
                  <a16:creationId xmlns:a16="http://schemas.microsoft.com/office/drawing/2014/main" id="{3B685F02-15C7-4078-8BE2-6A5A7D3944E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56;p76">
              <a:extLst>
                <a:ext uri="{FF2B5EF4-FFF2-40B4-BE49-F238E27FC236}">
                  <a16:creationId xmlns:a16="http://schemas.microsoft.com/office/drawing/2014/main" id="{A5748812-5184-40ED-AD44-3588EF4729C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57;p76">
              <a:extLst>
                <a:ext uri="{FF2B5EF4-FFF2-40B4-BE49-F238E27FC236}">
                  <a16:creationId xmlns:a16="http://schemas.microsoft.com/office/drawing/2014/main" id="{6E15CE3A-B463-481A-87A1-28E2804BAB24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8;p76">
              <a:extLst>
                <a:ext uri="{FF2B5EF4-FFF2-40B4-BE49-F238E27FC236}">
                  <a16:creationId xmlns:a16="http://schemas.microsoft.com/office/drawing/2014/main" id="{14CF7213-50FA-468D-8490-E9E5668CE224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9;p76">
              <a:extLst>
                <a:ext uri="{FF2B5EF4-FFF2-40B4-BE49-F238E27FC236}">
                  <a16:creationId xmlns:a16="http://schemas.microsoft.com/office/drawing/2014/main" id="{1BFA4DC1-55DF-49EF-8E32-AA34906927A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60;p76">
              <a:extLst>
                <a:ext uri="{FF2B5EF4-FFF2-40B4-BE49-F238E27FC236}">
                  <a16:creationId xmlns:a16="http://schemas.microsoft.com/office/drawing/2014/main" id="{2A294D59-23C5-406F-952A-6BF6F04297C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61;p76">
              <a:extLst>
                <a:ext uri="{FF2B5EF4-FFF2-40B4-BE49-F238E27FC236}">
                  <a16:creationId xmlns:a16="http://schemas.microsoft.com/office/drawing/2014/main" id="{64250881-05C3-417B-9CC2-13BA980F8CE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62;p76">
              <a:extLst>
                <a:ext uri="{FF2B5EF4-FFF2-40B4-BE49-F238E27FC236}">
                  <a16:creationId xmlns:a16="http://schemas.microsoft.com/office/drawing/2014/main" id="{13486C98-99C8-4C1B-9E92-2706BE9D53A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63;p76">
              <a:extLst>
                <a:ext uri="{FF2B5EF4-FFF2-40B4-BE49-F238E27FC236}">
                  <a16:creationId xmlns:a16="http://schemas.microsoft.com/office/drawing/2014/main" id="{2D7EBCB2-0266-4AB3-8F38-04293016464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64;p76">
              <a:extLst>
                <a:ext uri="{FF2B5EF4-FFF2-40B4-BE49-F238E27FC236}">
                  <a16:creationId xmlns:a16="http://schemas.microsoft.com/office/drawing/2014/main" id="{1DAADCCC-B829-48A3-A11F-A80F318F798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65;p76">
              <a:extLst>
                <a:ext uri="{FF2B5EF4-FFF2-40B4-BE49-F238E27FC236}">
                  <a16:creationId xmlns:a16="http://schemas.microsoft.com/office/drawing/2014/main" id="{B1E4D974-C30D-433E-96ED-AFD301C9BDB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E080FA9-DA45-4907-92B1-27B1EE892742}"/>
              </a:ext>
            </a:extLst>
          </p:cNvPr>
          <p:cNvCxnSpPr>
            <a:cxnSpLocks/>
            <a:stCxn id="26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8915EC90-CA3C-4C3B-923C-71D2F8BBEB12}"/>
              </a:ext>
            </a:extLst>
          </p:cNvPr>
          <p:cNvCxnSpPr>
            <a:cxnSpLocks/>
            <a:endCxn id="26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11D54728-68AE-4265-9357-1E23CEB2518A}"/>
              </a:ext>
            </a:extLst>
          </p:cNvPr>
          <p:cNvSpPr txBox="1"/>
          <p:nvPr/>
        </p:nvSpPr>
        <p:spPr>
          <a:xfrm>
            <a:off x="2332482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8857A33-C778-435F-BAA3-8D4CEA5D9FCC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#1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6AD4D25-77B3-4D0B-AB10-19F23B55C382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217" name="Google Shape;1505;p70">
              <a:extLst>
                <a:ext uri="{FF2B5EF4-FFF2-40B4-BE49-F238E27FC236}">
                  <a16:creationId xmlns:a16="http://schemas.microsoft.com/office/drawing/2014/main" id="{9D128B67-DFD0-4220-B1CF-A0FA6A0BE13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22" name="Google Shape;1506;p70">
                <a:extLst>
                  <a:ext uri="{FF2B5EF4-FFF2-40B4-BE49-F238E27FC236}">
                    <a16:creationId xmlns:a16="http://schemas.microsoft.com/office/drawing/2014/main" id="{EF5ABCD1-DFD2-4B37-B742-9A8ED9B93CE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07;p70">
                <a:extLst>
                  <a:ext uri="{FF2B5EF4-FFF2-40B4-BE49-F238E27FC236}">
                    <a16:creationId xmlns:a16="http://schemas.microsoft.com/office/drawing/2014/main" id="{34CA1930-0F40-4D83-BBA4-601E9A9F80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08;p70">
                <a:extLst>
                  <a:ext uri="{FF2B5EF4-FFF2-40B4-BE49-F238E27FC236}">
                    <a16:creationId xmlns:a16="http://schemas.microsoft.com/office/drawing/2014/main" id="{21C833C1-21AA-4CC7-841D-61490F31D54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09;p70">
                <a:extLst>
                  <a:ext uri="{FF2B5EF4-FFF2-40B4-BE49-F238E27FC236}">
                    <a16:creationId xmlns:a16="http://schemas.microsoft.com/office/drawing/2014/main" id="{9C07D0A2-28F4-4435-A57C-53D65805AF4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10;p70">
                <a:extLst>
                  <a:ext uri="{FF2B5EF4-FFF2-40B4-BE49-F238E27FC236}">
                    <a16:creationId xmlns:a16="http://schemas.microsoft.com/office/drawing/2014/main" id="{1B570030-074C-4136-9616-65292E6CDE87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11;p70">
                <a:extLst>
                  <a:ext uri="{FF2B5EF4-FFF2-40B4-BE49-F238E27FC236}">
                    <a16:creationId xmlns:a16="http://schemas.microsoft.com/office/drawing/2014/main" id="{22F4A448-3425-431E-90BC-528C1E20EA4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12;p70">
                <a:extLst>
                  <a:ext uri="{FF2B5EF4-FFF2-40B4-BE49-F238E27FC236}">
                    <a16:creationId xmlns:a16="http://schemas.microsoft.com/office/drawing/2014/main" id="{EB5AC719-11DE-4ACA-82AE-4AD9FB638E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13;p70">
                <a:extLst>
                  <a:ext uri="{FF2B5EF4-FFF2-40B4-BE49-F238E27FC236}">
                    <a16:creationId xmlns:a16="http://schemas.microsoft.com/office/drawing/2014/main" id="{521A68A8-31C9-4A60-84EC-AA4F79C2319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14;p70">
                <a:extLst>
                  <a:ext uri="{FF2B5EF4-FFF2-40B4-BE49-F238E27FC236}">
                    <a16:creationId xmlns:a16="http://schemas.microsoft.com/office/drawing/2014/main" id="{946C1A7C-F70F-4506-8667-5E64DA772B6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15;p70">
                <a:extLst>
                  <a:ext uri="{FF2B5EF4-FFF2-40B4-BE49-F238E27FC236}">
                    <a16:creationId xmlns:a16="http://schemas.microsoft.com/office/drawing/2014/main" id="{5A725D0E-7CC1-4E3C-90D6-5893AB4B4E4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16;p70">
                <a:extLst>
                  <a:ext uri="{FF2B5EF4-FFF2-40B4-BE49-F238E27FC236}">
                    <a16:creationId xmlns:a16="http://schemas.microsoft.com/office/drawing/2014/main" id="{562C832A-C30D-4758-923E-A26B30262E3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17;p70">
                <a:extLst>
                  <a:ext uri="{FF2B5EF4-FFF2-40B4-BE49-F238E27FC236}">
                    <a16:creationId xmlns:a16="http://schemas.microsoft.com/office/drawing/2014/main" id="{7DCB8AED-F621-4F19-9F85-ADA00B0A3C2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18;p70">
                <a:extLst>
                  <a:ext uri="{FF2B5EF4-FFF2-40B4-BE49-F238E27FC236}">
                    <a16:creationId xmlns:a16="http://schemas.microsoft.com/office/drawing/2014/main" id="{43E41EFE-7041-4DDA-B5BB-F0F6EC5FF879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19;p70">
                <a:extLst>
                  <a:ext uri="{FF2B5EF4-FFF2-40B4-BE49-F238E27FC236}">
                    <a16:creationId xmlns:a16="http://schemas.microsoft.com/office/drawing/2014/main" id="{5084338B-C352-4411-9E87-D9F255C24B8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20;p70">
                <a:extLst>
                  <a:ext uri="{FF2B5EF4-FFF2-40B4-BE49-F238E27FC236}">
                    <a16:creationId xmlns:a16="http://schemas.microsoft.com/office/drawing/2014/main" id="{E54D1426-6AEC-42B1-AD96-CEAF20AF4E8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21;p70">
                <a:extLst>
                  <a:ext uri="{FF2B5EF4-FFF2-40B4-BE49-F238E27FC236}">
                    <a16:creationId xmlns:a16="http://schemas.microsoft.com/office/drawing/2014/main" id="{3F4B1B2A-C879-4CAF-9368-875B887CC2F9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522;p70">
                <a:extLst>
                  <a:ext uri="{FF2B5EF4-FFF2-40B4-BE49-F238E27FC236}">
                    <a16:creationId xmlns:a16="http://schemas.microsoft.com/office/drawing/2014/main" id="{A1C5B9F7-6D7C-4474-B4D0-1AAE7802C74E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523;p70">
                <a:extLst>
                  <a:ext uri="{FF2B5EF4-FFF2-40B4-BE49-F238E27FC236}">
                    <a16:creationId xmlns:a16="http://schemas.microsoft.com/office/drawing/2014/main" id="{77656698-2C37-4A4D-B245-9265365A57C4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524;p70">
                <a:extLst>
                  <a:ext uri="{FF2B5EF4-FFF2-40B4-BE49-F238E27FC236}">
                    <a16:creationId xmlns:a16="http://schemas.microsoft.com/office/drawing/2014/main" id="{0884F58D-F5C9-4BF1-9B31-C54275942B4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1525;p70">
              <a:extLst>
                <a:ext uri="{FF2B5EF4-FFF2-40B4-BE49-F238E27FC236}">
                  <a16:creationId xmlns:a16="http://schemas.microsoft.com/office/drawing/2014/main" id="{8AB8902E-99A6-4F27-ACE8-A3F5ABD9F0B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1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EAAED24-5583-4003-B40E-019ACE4D404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6E2F850-BFFB-4A35-9BBF-DAC23AB96B7A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8;p70">
                <a:extLst>
                  <a:ext uri="{FF2B5EF4-FFF2-40B4-BE49-F238E27FC236}">
                    <a16:creationId xmlns:a16="http://schemas.microsoft.com/office/drawing/2014/main" id="{24D475AC-E6F3-4344-B44D-A17076F250C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" name="Google Shape;2624;p126">
            <a:extLst>
              <a:ext uri="{FF2B5EF4-FFF2-40B4-BE49-F238E27FC236}">
                <a16:creationId xmlns:a16="http://schemas.microsoft.com/office/drawing/2014/main" id="{112B6512-469B-4206-B598-97B8C71B1C74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42" name="Google Shape;2625;p126">
              <a:extLst>
                <a:ext uri="{FF2B5EF4-FFF2-40B4-BE49-F238E27FC236}">
                  <a16:creationId xmlns:a16="http://schemas.microsoft.com/office/drawing/2014/main" id="{03E535F9-24EB-4CFD-8486-98F29C5BEF2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26;p126">
              <a:extLst>
                <a:ext uri="{FF2B5EF4-FFF2-40B4-BE49-F238E27FC236}">
                  <a16:creationId xmlns:a16="http://schemas.microsoft.com/office/drawing/2014/main" id="{A04F9365-72BE-4440-8802-E4FFDA2F42E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27;p126">
              <a:extLst>
                <a:ext uri="{FF2B5EF4-FFF2-40B4-BE49-F238E27FC236}">
                  <a16:creationId xmlns:a16="http://schemas.microsoft.com/office/drawing/2014/main" id="{5E8D40A7-AF01-44EE-978E-FB963142FB61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628;p126">
              <a:extLst>
                <a:ext uri="{FF2B5EF4-FFF2-40B4-BE49-F238E27FC236}">
                  <a16:creationId xmlns:a16="http://schemas.microsoft.com/office/drawing/2014/main" id="{2229792A-3686-4AEC-96F3-D0A51F8E6768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629;p126">
              <a:extLst>
                <a:ext uri="{FF2B5EF4-FFF2-40B4-BE49-F238E27FC236}">
                  <a16:creationId xmlns:a16="http://schemas.microsoft.com/office/drawing/2014/main" id="{88903A88-208D-401B-840C-8261CC95569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630;p126">
              <a:extLst>
                <a:ext uri="{FF2B5EF4-FFF2-40B4-BE49-F238E27FC236}">
                  <a16:creationId xmlns:a16="http://schemas.microsoft.com/office/drawing/2014/main" id="{875BCF61-E99E-42DC-9D50-5307BB5452E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631;p126">
              <a:extLst>
                <a:ext uri="{FF2B5EF4-FFF2-40B4-BE49-F238E27FC236}">
                  <a16:creationId xmlns:a16="http://schemas.microsoft.com/office/drawing/2014/main" id="{B6235FD7-06C8-44D8-8F3C-01C7B3BEB255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632;p126">
              <a:extLst>
                <a:ext uri="{FF2B5EF4-FFF2-40B4-BE49-F238E27FC236}">
                  <a16:creationId xmlns:a16="http://schemas.microsoft.com/office/drawing/2014/main" id="{196DAF17-A705-4507-B13D-B779CF93388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633;p126">
              <a:extLst>
                <a:ext uri="{FF2B5EF4-FFF2-40B4-BE49-F238E27FC236}">
                  <a16:creationId xmlns:a16="http://schemas.microsoft.com/office/drawing/2014/main" id="{993E5AB9-7ED1-45A4-BFF0-C062CC59F23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634;p126">
              <a:extLst>
                <a:ext uri="{FF2B5EF4-FFF2-40B4-BE49-F238E27FC236}">
                  <a16:creationId xmlns:a16="http://schemas.microsoft.com/office/drawing/2014/main" id="{3EBF948E-64EF-4C62-A0DF-EB3CF68376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35;p126">
              <a:extLst>
                <a:ext uri="{FF2B5EF4-FFF2-40B4-BE49-F238E27FC236}">
                  <a16:creationId xmlns:a16="http://schemas.microsoft.com/office/drawing/2014/main" id="{1A34F4F4-0622-407B-B968-C4889F68EC0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636;p126">
              <a:extLst>
                <a:ext uri="{FF2B5EF4-FFF2-40B4-BE49-F238E27FC236}">
                  <a16:creationId xmlns:a16="http://schemas.microsoft.com/office/drawing/2014/main" id="{41BA6CA9-5FDA-4D87-95AB-0509BFC5F54E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37;p126">
              <a:extLst>
                <a:ext uri="{FF2B5EF4-FFF2-40B4-BE49-F238E27FC236}">
                  <a16:creationId xmlns:a16="http://schemas.microsoft.com/office/drawing/2014/main" id="{8BAD8BDC-CC6E-4F4C-9EA5-46EB0329700D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638;p126">
              <a:extLst>
                <a:ext uri="{FF2B5EF4-FFF2-40B4-BE49-F238E27FC236}">
                  <a16:creationId xmlns:a16="http://schemas.microsoft.com/office/drawing/2014/main" id="{C036592A-DFA6-4874-B054-E520F96EC198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639;p126">
              <a:extLst>
                <a:ext uri="{FF2B5EF4-FFF2-40B4-BE49-F238E27FC236}">
                  <a16:creationId xmlns:a16="http://schemas.microsoft.com/office/drawing/2014/main" id="{69B132D0-A3EF-4F8B-9A91-B3B4F57AE79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640;p126">
              <a:extLst>
                <a:ext uri="{FF2B5EF4-FFF2-40B4-BE49-F238E27FC236}">
                  <a16:creationId xmlns:a16="http://schemas.microsoft.com/office/drawing/2014/main" id="{F4620984-BDCC-4B61-B137-6D5FB5D1712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41;p126">
              <a:extLst>
                <a:ext uri="{FF2B5EF4-FFF2-40B4-BE49-F238E27FC236}">
                  <a16:creationId xmlns:a16="http://schemas.microsoft.com/office/drawing/2014/main" id="{4CE5FA9B-F69C-430E-871B-F10E51E0950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42;p126">
              <a:extLst>
                <a:ext uri="{FF2B5EF4-FFF2-40B4-BE49-F238E27FC236}">
                  <a16:creationId xmlns:a16="http://schemas.microsoft.com/office/drawing/2014/main" id="{C17D996B-7DC1-4DCB-A81F-2B4398E5ACA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E28DC876-FA32-4728-B246-F1090544F72A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2C94076F-167B-4639-B84F-954B63C8CE16}"/>
              </a:ext>
            </a:extLst>
          </p:cNvPr>
          <p:cNvSpPr txBox="1"/>
          <p:nvPr/>
        </p:nvSpPr>
        <p:spPr>
          <a:xfrm>
            <a:off x="2319155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489C1D-B7E9-48A3-BBCE-E8962F87066F}"/>
              </a:ext>
            </a:extLst>
          </p:cNvPr>
          <p:cNvCxnSpPr>
            <a:cxnSpLocks/>
            <a:stCxn id="26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71770EE1-34D4-4043-B2B1-663C25485919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#2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67" name="Graphic 266" descr="Hierarchy outline">
            <a:extLst>
              <a:ext uri="{FF2B5EF4-FFF2-40B4-BE49-F238E27FC236}">
                <a16:creationId xmlns:a16="http://schemas.microsoft.com/office/drawing/2014/main" id="{EAAC3E66-7718-43DB-BF03-A80256BAE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68" name="Graphic 267" descr="Hierarchy outline">
            <a:extLst>
              <a:ext uri="{FF2B5EF4-FFF2-40B4-BE49-F238E27FC236}">
                <a16:creationId xmlns:a16="http://schemas.microsoft.com/office/drawing/2014/main" id="{B263641D-E63E-4845-8B0C-8BCD83EC3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545648F1-D061-4C0C-BB4E-A3692B9CDA7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 #3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54C5343-02EC-4583-80D3-BEB4367F5A7C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CB4B1C5D-E9D6-4825-BD74-568646930A99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72" name="Graphic 271" descr="Hierarchy outline">
            <a:extLst>
              <a:ext uri="{FF2B5EF4-FFF2-40B4-BE49-F238E27FC236}">
                <a16:creationId xmlns:a16="http://schemas.microsoft.com/office/drawing/2014/main" id="{0BB03D87-C854-4359-A9EA-F9EFB7AC1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688817" y="3176165"/>
            <a:ext cx="903475" cy="903475"/>
          </a:xfrm>
          <a:prstGeom prst="rect">
            <a:avLst/>
          </a:prstGeom>
        </p:spPr>
      </p:pic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E03062F-7E1E-4DC3-8946-6BF1188781DE}"/>
              </a:ext>
            </a:extLst>
          </p:cNvPr>
          <p:cNvCxnSpPr>
            <a:cxnSpLocks/>
            <a:endCxn id="27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632171A6-4B45-40D5-9915-1EC42F24C517}"/>
              </a:ext>
            </a:extLst>
          </p:cNvPr>
          <p:cNvSpPr txBox="1"/>
          <p:nvPr/>
        </p:nvSpPr>
        <p:spPr>
          <a:xfrm>
            <a:off x="4624519" y="3966861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IL" sz="2100" dirty="0">
              <a:solidFill>
                <a:schemeClr val="accent5"/>
              </a:solidFill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868998F-3454-4C60-ACFA-6988C3840BFB}"/>
              </a:ext>
            </a:extLst>
          </p:cNvPr>
          <p:cNvGrpSpPr/>
          <p:nvPr/>
        </p:nvGrpSpPr>
        <p:grpSpPr>
          <a:xfrm>
            <a:off x="3728533" y="2395634"/>
            <a:ext cx="727482" cy="685801"/>
            <a:chOff x="6455297" y="3663303"/>
            <a:chExt cx="1114148" cy="1050313"/>
          </a:xfrm>
        </p:grpSpPr>
        <p:pic>
          <p:nvPicPr>
            <p:cNvPr id="27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AA4E976-01F3-4CB3-ACAB-DFD075154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FD44F1-45CD-418E-82EF-43FB82AFACC0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2A915F8-FAAB-4687-8B9F-F505FAB98C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DC0D973D-BE9F-4E96-8040-1F0695A17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B3439C9-F9C7-447B-96E6-79595EECA375}"/>
              </a:ext>
            </a:extLst>
          </p:cNvPr>
          <p:cNvGrpSpPr/>
          <p:nvPr/>
        </p:nvGrpSpPr>
        <p:grpSpPr>
          <a:xfrm>
            <a:off x="3739327" y="3250163"/>
            <a:ext cx="727482" cy="685801"/>
            <a:chOff x="6455297" y="3663303"/>
            <a:chExt cx="1114148" cy="1050313"/>
          </a:xfrm>
        </p:grpSpPr>
        <p:pic>
          <p:nvPicPr>
            <p:cNvPr id="28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02A2266-CFE7-434F-BB20-4D672D7FC7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53E61FC2-D927-40D2-AC23-0D66B815A03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B42295C-6AA6-4015-A0DC-27D0ABF2E728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7997EE7-3627-4385-9939-3CF531FACE04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7571765-7FFC-4D6E-9DC9-D3DC94B88095}"/>
              </a:ext>
            </a:extLst>
          </p:cNvPr>
          <p:cNvGrpSpPr/>
          <p:nvPr/>
        </p:nvGrpSpPr>
        <p:grpSpPr>
          <a:xfrm>
            <a:off x="5852224" y="3272334"/>
            <a:ext cx="727482" cy="685801"/>
            <a:chOff x="6455297" y="3663303"/>
            <a:chExt cx="1114148" cy="1050313"/>
          </a:xfrm>
        </p:grpSpPr>
        <p:pic>
          <p:nvPicPr>
            <p:cNvPr id="28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BD18D1B1-5D99-4F93-AD2B-0165E82DD2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21D7108-2261-4C0E-AFD1-031D8B521E4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586490D-FC9A-40EF-A475-CD1DC19B986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0A38A65-A4F8-4FDF-AD76-656B457330B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633AEF8-89EB-4B54-B648-02E21833D7CC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633AEF8-89EB-4B54-B648-02E21833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A3BB8EE-78B8-44E4-B7C2-C8B9FFEACAAA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A3BB8EE-78B8-44E4-B7C2-C8B9FFEA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3D9D3D30-B494-D74F-A331-41F00D349501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37103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25530" y="623198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06619" y="1383592"/>
            <a:ext cx="654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We used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2 different Topologies: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  <a:latin typeface="Manjari"/>
              </a:rPr>
              <a:t>MLP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MSResNet</a:t>
            </a:r>
            <a:endParaRPr lang="en-US" sz="20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297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25530" y="623198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06619" y="1383592"/>
            <a:ext cx="654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Manjari"/>
              </a:rPr>
              <a:t>MLP</a:t>
            </a: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764172" y="3291674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E4B174-F1DB-5047-8F25-919DCDF6C734}"/>
              </a:ext>
            </a:extLst>
          </p:cNvPr>
          <p:cNvSpPr/>
          <p:nvPr/>
        </p:nvSpPr>
        <p:spPr>
          <a:xfrm>
            <a:off x="3609116" y="2580376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9E48CE-8CD3-BF4D-941C-D8D18A2652B9}"/>
              </a:ext>
            </a:extLst>
          </p:cNvPr>
          <p:cNvSpPr/>
          <p:nvPr/>
        </p:nvSpPr>
        <p:spPr>
          <a:xfrm>
            <a:off x="3607888" y="2943197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544E83-EA33-234C-BC62-91E2847FA16C}"/>
              </a:ext>
            </a:extLst>
          </p:cNvPr>
          <p:cNvSpPr/>
          <p:nvPr/>
        </p:nvSpPr>
        <p:spPr>
          <a:xfrm>
            <a:off x="3609116" y="3300300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D1F2F3B-8896-FF40-A8DF-E275C8916D8B}"/>
              </a:ext>
            </a:extLst>
          </p:cNvPr>
          <p:cNvSpPr/>
          <p:nvPr/>
        </p:nvSpPr>
        <p:spPr>
          <a:xfrm>
            <a:off x="4385838" y="2580376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66A77-D63E-A64B-B203-A95B35D8C10E}"/>
              </a:ext>
            </a:extLst>
          </p:cNvPr>
          <p:cNvSpPr/>
          <p:nvPr/>
        </p:nvSpPr>
        <p:spPr>
          <a:xfrm>
            <a:off x="4384610" y="2943197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2D7CB-42C5-AE45-90FD-52E4DDB2E82F}"/>
              </a:ext>
            </a:extLst>
          </p:cNvPr>
          <p:cNvSpPr/>
          <p:nvPr/>
        </p:nvSpPr>
        <p:spPr>
          <a:xfrm>
            <a:off x="4385838" y="3300300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B64A10-9A53-4145-9C94-C307C87392C7}"/>
              </a:ext>
            </a:extLst>
          </p:cNvPr>
          <p:cNvCxnSpPr>
            <a:cxnSpLocks/>
            <a:stCxn id="2" idx="6"/>
            <a:endCxn id="38" idx="2"/>
          </p:cNvCxnSpPr>
          <p:nvPr/>
        </p:nvCxnSpPr>
        <p:spPr>
          <a:xfrm>
            <a:off x="3829784" y="2702064"/>
            <a:ext cx="5560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72961F-CE3F-2A4F-9546-A01B7A356404}"/>
              </a:ext>
            </a:extLst>
          </p:cNvPr>
          <p:cNvCxnSpPr>
            <a:cxnSpLocks/>
            <a:stCxn id="2" idx="6"/>
            <a:endCxn id="39" idx="2"/>
          </p:cNvCxnSpPr>
          <p:nvPr/>
        </p:nvCxnSpPr>
        <p:spPr>
          <a:xfrm>
            <a:off x="3829784" y="2702064"/>
            <a:ext cx="554826" cy="362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6A36FC-3938-7643-821B-10833283C120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>
          <a:xfrm>
            <a:off x="3829784" y="2702064"/>
            <a:ext cx="556054" cy="7199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643B7D-0CED-0647-9621-BE769AFB8D98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3828556" y="3064885"/>
            <a:ext cx="5560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AA62CE-0845-EC43-BB6F-EC30E0B60EAF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 flipV="1">
            <a:off x="3828556" y="2702064"/>
            <a:ext cx="557282" cy="362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698112-0931-F14F-AC57-9CFC45364CBF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3828556" y="3064885"/>
            <a:ext cx="557282" cy="3571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C6F1D3-4923-F040-947D-71EAB422C264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3829784" y="3421988"/>
            <a:ext cx="5560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DB32DF-3150-6642-9C40-2A65439B8508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 flipV="1">
            <a:off x="3829784" y="3064885"/>
            <a:ext cx="554826" cy="3571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1299A5-52AE-4D48-8720-C7AC3408CD2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3829784" y="2702064"/>
            <a:ext cx="556054" cy="7199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Minus Sign 15">
            <a:extLst>
              <a:ext uri="{FF2B5EF4-FFF2-40B4-BE49-F238E27FC236}">
                <a16:creationId xmlns:a16="http://schemas.microsoft.com/office/drawing/2014/main" id="{D183C5F8-A4C8-1046-9415-CCEB1F1E9A06}"/>
              </a:ext>
            </a:extLst>
          </p:cNvPr>
          <p:cNvSpPr/>
          <p:nvPr/>
        </p:nvSpPr>
        <p:spPr>
          <a:xfrm rot="5400000">
            <a:off x="2409040" y="2756003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87" name="Minus Sign 15">
            <a:extLst>
              <a:ext uri="{FF2B5EF4-FFF2-40B4-BE49-F238E27FC236}">
                <a16:creationId xmlns:a16="http://schemas.microsoft.com/office/drawing/2014/main" id="{695B8E87-7378-1F4F-807E-C4770D969B99}"/>
              </a:ext>
            </a:extLst>
          </p:cNvPr>
          <p:cNvSpPr/>
          <p:nvPr/>
        </p:nvSpPr>
        <p:spPr>
          <a:xfrm rot="5400000">
            <a:off x="5106164" y="2773066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533E5C-FB3F-6A4C-BF5C-3A0B211BC673}"/>
              </a:ext>
            </a:extLst>
          </p:cNvPr>
          <p:cNvCxnSpPr>
            <a:cxnSpLocks/>
          </p:cNvCxnSpPr>
          <p:nvPr/>
        </p:nvCxnSpPr>
        <p:spPr>
          <a:xfrm>
            <a:off x="2964856" y="3044963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304140-6956-574F-8EEA-F0DB40DCF7B0}"/>
              </a:ext>
            </a:extLst>
          </p:cNvPr>
          <p:cNvCxnSpPr>
            <a:cxnSpLocks/>
          </p:cNvCxnSpPr>
          <p:nvPr/>
        </p:nvCxnSpPr>
        <p:spPr>
          <a:xfrm>
            <a:off x="4723615" y="3062026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ADD14FA-A474-3D4D-A892-0F49FF9ABD94}"/>
              </a:ext>
            </a:extLst>
          </p:cNvPr>
          <p:cNvSpPr txBox="1"/>
          <p:nvPr/>
        </p:nvSpPr>
        <p:spPr>
          <a:xfrm>
            <a:off x="3485072" y="213816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Single FC layer</a:t>
            </a:r>
          </a:p>
        </p:txBody>
      </p:sp>
    </p:spTree>
    <p:extLst>
      <p:ext uri="{BB962C8B-B14F-4D97-AF65-F5344CB8AC3E}">
        <p14:creationId xmlns:p14="http://schemas.microsoft.com/office/powerpoint/2010/main" val="3379163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25530" y="623198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06619" y="1383592"/>
            <a:ext cx="654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MSResNet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 – Multi-Scale </a:t>
            </a: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ResNet</a:t>
            </a:r>
            <a:endParaRPr lang="en-US" sz="20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764172" y="3291674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E4B174-F1DB-5047-8F25-919DCDF6C734}"/>
              </a:ext>
            </a:extLst>
          </p:cNvPr>
          <p:cNvSpPr/>
          <p:nvPr/>
        </p:nvSpPr>
        <p:spPr>
          <a:xfrm>
            <a:off x="4766651" y="2649917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9E48CE-8CD3-BF4D-941C-D8D18A2652B9}"/>
              </a:ext>
            </a:extLst>
          </p:cNvPr>
          <p:cNvSpPr/>
          <p:nvPr/>
        </p:nvSpPr>
        <p:spPr>
          <a:xfrm>
            <a:off x="4765423" y="3012738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544E83-EA33-234C-BC62-91E2847FA16C}"/>
              </a:ext>
            </a:extLst>
          </p:cNvPr>
          <p:cNvSpPr/>
          <p:nvPr/>
        </p:nvSpPr>
        <p:spPr>
          <a:xfrm>
            <a:off x="4766651" y="3369841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D1F2F3B-8896-FF40-A8DF-E275C8916D8B}"/>
              </a:ext>
            </a:extLst>
          </p:cNvPr>
          <p:cNvSpPr/>
          <p:nvPr/>
        </p:nvSpPr>
        <p:spPr>
          <a:xfrm>
            <a:off x="5543373" y="2649917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66A77-D63E-A64B-B203-A95B35D8C10E}"/>
              </a:ext>
            </a:extLst>
          </p:cNvPr>
          <p:cNvSpPr/>
          <p:nvPr/>
        </p:nvSpPr>
        <p:spPr>
          <a:xfrm>
            <a:off x="5542145" y="3012738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22D7CB-42C5-AE45-90FD-52E4DDB2E82F}"/>
              </a:ext>
            </a:extLst>
          </p:cNvPr>
          <p:cNvSpPr/>
          <p:nvPr/>
        </p:nvSpPr>
        <p:spPr>
          <a:xfrm>
            <a:off x="5543373" y="3369841"/>
            <a:ext cx="220668" cy="243375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B64A10-9A53-4145-9C94-C307C87392C7}"/>
              </a:ext>
            </a:extLst>
          </p:cNvPr>
          <p:cNvCxnSpPr>
            <a:cxnSpLocks/>
            <a:stCxn id="2" idx="6"/>
            <a:endCxn id="38" idx="2"/>
          </p:cNvCxnSpPr>
          <p:nvPr/>
        </p:nvCxnSpPr>
        <p:spPr>
          <a:xfrm>
            <a:off x="4987319" y="2771605"/>
            <a:ext cx="5560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72961F-CE3F-2A4F-9546-A01B7A356404}"/>
              </a:ext>
            </a:extLst>
          </p:cNvPr>
          <p:cNvCxnSpPr>
            <a:cxnSpLocks/>
            <a:stCxn id="2" idx="6"/>
            <a:endCxn id="39" idx="2"/>
          </p:cNvCxnSpPr>
          <p:nvPr/>
        </p:nvCxnSpPr>
        <p:spPr>
          <a:xfrm>
            <a:off x="4987319" y="2771605"/>
            <a:ext cx="554826" cy="362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6A36FC-3938-7643-821B-10833283C120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>
          <a:xfrm>
            <a:off x="4987319" y="2771605"/>
            <a:ext cx="556054" cy="7199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643B7D-0CED-0647-9621-BE769AFB8D98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4986091" y="3134426"/>
            <a:ext cx="5560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AA62CE-0845-EC43-BB6F-EC30E0B60EAF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 flipV="1">
            <a:off x="4986091" y="2771605"/>
            <a:ext cx="557282" cy="362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698112-0931-F14F-AC57-9CFC45364CBF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4986091" y="3134426"/>
            <a:ext cx="557282" cy="3571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C6F1D3-4923-F040-947D-71EAB422C264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4987319" y="3491529"/>
            <a:ext cx="5560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DB32DF-3150-6642-9C40-2A65439B8508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 flipV="1">
            <a:off x="4987319" y="3134426"/>
            <a:ext cx="554826" cy="3571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1299A5-52AE-4D48-8720-C7AC3408CD2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4987319" y="2771605"/>
            <a:ext cx="556054" cy="7199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Minus Sign 15">
            <a:extLst>
              <a:ext uri="{FF2B5EF4-FFF2-40B4-BE49-F238E27FC236}">
                <a16:creationId xmlns:a16="http://schemas.microsoft.com/office/drawing/2014/main" id="{D183C5F8-A4C8-1046-9415-CCEB1F1E9A06}"/>
              </a:ext>
            </a:extLst>
          </p:cNvPr>
          <p:cNvSpPr/>
          <p:nvPr/>
        </p:nvSpPr>
        <p:spPr>
          <a:xfrm rot="5400000">
            <a:off x="366283" y="2825545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87" name="Minus Sign 15">
            <a:extLst>
              <a:ext uri="{FF2B5EF4-FFF2-40B4-BE49-F238E27FC236}">
                <a16:creationId xmlns:a16="http://schemas.microsoft.com/office/drawing/2014/main" id="{695B8E87-7378-1F4F-807E-C4770D969B99}"/>
              </a:ext>
            </a:extLst>
          </p:cNvPr>
          <p:cNvSpPr/>
          <p:nvPr/>
        </p:nvSpPr>
        <p:spPr>
          <a:xfrm rot="5400000">
            <a:off x="6269495" y="285966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304140-6956-574F-8EEA-F0DB40DCF7B0}"/>
              </a:ext>
            </a:extLst>
          </p:cNvPr>
          <p:cNvCxnSpPr>
            <a:cxnSpLocks/>
          </p:cNvCxnSpPr>
          <p:nvPr/>
        </p:nvCxnSpPr>
        <p:spPr>
          <a:xfrm>
            <a:off x="5879554" y="3138038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002B1B9-7119-B04A-A227-AC7A2422992B}"/>
              </a:ext>
            </a:extLst>
          </p:cNvPr>
          <p:cNvSpPr/>
          <p:nvPr/>
        </p:nvSpPr>
        <p:spPr>
          <a:xfrm>
            <a:off x="1599644" y="2705374"/>
            <a:ext cx="1028364" cy="84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100" dirty="0"/>
              <a:t>Conv 7x7</a:t>
            </a:r>
          </a:p>
          <a:p>
            <a:pPr algn="ctr"/>
            <a:r>
              <a:rPr lang="en-IL" sz="1100" dirty="0"/>
              <a:t>BN</a:t>
            </a:r>
          </a:p>
          <a:p>
            <a:pPr algn="ctr"/>
            <a:r>
              <a:rPr lang="en-IL" sz="1100" dirty="0"/>
              <a:t>ReLU</a:t>
            </a:r>
          </a:p>
          <a:p>
            <a:pPr algn="ctr"/>
            <a:r>
              <a:rPr lang="en-IL" sz="1100" dirty="0"/>
              <a:t>Max Pooling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8F2DD-96B0-1F49-8FE0-33D49F7C3EE0}"/>
              </a:ext>
            </a:extLst>
          </p:cNvPr>
          <p:cNvSpPr/>
          <p:nvPr/>
        </p:nvSpPr>
        <p:spPr>
          <a:xfrm>
            <a:off x="3253044" y="1871466"/>
            <a:ext cx="867497" cy="70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100" dirty="0"/>
              <a:t>Residual 3x3 Conv Blocks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1A063B-A7DE-C441-AE41-8CFA82FB1829}"/>
              </a:ext>
            </a:extLst>
          </p:cNvPr>
          <p:cNvSpPr/>
          <p:nvPr/>
        </p:nvSpPr>
        <p:spPr>
          <a:xfrm>
            <a:off x="3253045" y="2771606"/>
            <a:ext cx="867497" cy="70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100" dirty="0"/>
              <a:t>Residual 5x5 Conv Blocks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D38FE0-60BF-A240-8B5D-1AB75CCAEE51}"/>
              </a:ext>
            </a:extLst>
          </p:cNvPr>
          <p:cNvSpPr/>
          <p:nvPr/>
        </p:nvSpPr>
        <p:spPr>
          <a:xfrm>
            <a:off x="3253044" y="3671746"/>
            <a:ext cx="867497" cy="70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100" dirty="0"/>
              <a:t>Residual 7x7 Conv Blocks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8C499E-D137-5943-8663-13142DF766AC}"/>
              </a:ext>
            </a:extLst>
          </p:cNvPr>
          <p:cNvCxnSpPr>
            <a:cxnSpLocks/>
          </p:cNvCxnSpPr>
          <p:nvPr/>
        </p:nvCxnSpPr>
        <p:spPr>
          <a:xfrm>
            <a:off x="918928" y="3129204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887B78-06E8-2B48-9068-2CDBC1644287}"/>
              </a:ext>
            </a:extLst>
          </p:cNvPr>
          <p:cNvCxnSpPr>
            <a:cxnSpLocks/>
          </p:cNvCxnSpPr>
          <p:nvPr/>
        </p:nvCxnSpPr>
        <p:spPr>
          <a:xfrm>
            <a:off x="2691442" y="3092030"/>
            <a:ext cx="561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E4E65A2-5AD8-4144-8C66-934F28FCB161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570737" y="2409723"/>
            <a:ext cx="870422" cy="4941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59425CD-5628-7743-9D69-AEE33B1D251A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2559608" y="3328452"/>
            <a:ext cx="892682" cy="4941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241968D-2688-AC42-85BC-AC39F1AB8766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>
            <a:off x="4120541" y="2221608"/>
            <a:ext cx="644882" cy="912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96BDFC9-2435-AB4A-BD57-8A5743B87582}"/>
              </a:ext>
            </a:extLst>
          </p:cNvPr>
          <p:cNvCxnSpPr>
            <a:cxnSpLocks/>
            <a:stCxn id="45" idx="3"/>
            <a:endCxn id="33" idx="2"/>
          </p:cNvCxnSpPr>
          <p:nvPr/>
        </p:nvCxnSpPr>
        <p:spPr>
          <a:xfrm flipV="1">
            <a:off x="4120541" y="3134426"/>
            <a:ext cx="644882" cy="887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478DB1-5EF6-104D-B968-30DEF1C56703}"/>
              </a:ext>
            </a:extLst>
          </p:cNvPr>
          <p:cNvCxnSpPr>
            <a:cxnSpLocks/>
          </p:cNvCxnSpPr>
          <p:nvPr/>
        </p:nvCxnSpPr>
        <p:spPr>
          <a:xfrm>
            <a:off x="4203821" y="3139899"/>
            <a:ext cx="561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12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Embedded Vectors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in train set space.</a:t>
            </a:r>
            <a:br>
              <a:rPr lang="en-US" dirty="0">
                <a:solidFill>
                  <a:schemeClr val="accent2"/>
                </a:solidFill>
                <a:latin typeface="Manjari"/>
              </a:rPr>
            </a:br>
            <a:r>
              <a:rPr lang="en-US" dirty="0">
                <a:solidFill>
                  <a:schemeClr val="accent2"/>
                </a:solidFill>
                <a:latin typeface="Manjari"/>
              </a:rPr>
              <a:t>We expected related positioning to stay the same</a:t>
            </a:r>
          </a:p>
        </p:txBody>
      </p: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54596" y="2834386"/>
            <a:ext cx="903475" cy="9034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4000761" y="2526048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0282A7-CF14-4C72-9138-5A24604C5D42}"/>
              </a:ext>
            </a:extLst>
          </p:cNvPr>
          <p:cNvCxnSpPr/>
          <p:nvPr/>
        </p:nvCxnSpPr>
        <p:spPr>
          <a:xfrm>
            <a:off x="2702379" y="3286124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C628EA-949E-4523-B683-EDF3D6D36726}"/>
              </a:ext>
            </a:extLst>
          </p:cNvPr>
          <p:cNvCxnSpPr>
            <a:cxnSpLocks/>
          </p:cNvCxnSpPr>
          <p:nvPr/>
        </p:nvCxnSpPr>
        <p:spPr>
          <a:xfrm flipV="1">
            <a:off x="2702379" y="2367642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04D409-B5C0-44E6-98D9-A6B7167D2C5B}"/>
              </a:ext>
            </a:extLst>
          </p:cNvPr>
          <p:cNvCxnSpPr>
            <a:cxnSpLocks/>
          </p:cNvCxnSpPr>
          <p:nvPr/>
        </p:nvCxnSpPr>
        <p:spPr>
          <a:xfrm flipH="1">
            <a:off x="2139043" y="3286124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6349093" y="3286124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6349093" y="2367642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5785757" y="3286124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318BF1-B35A-4CB7-849B-424F40DC3F19}"/>
              </a:ext>
            </a:extLst>
          </p:cNvPr>
          <p:cNvCxnSpPr/>
          <p:nvPr/>
        </p:nvCxnSpPr>
        <p:spPr>
          <a:xfrm>
            <a:off x="2943225" y="2632982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16EE66D-FF6A-4213-B9F8-0020394ECF9F}"/>
                  </a:ext>
                </a:extLst>
              </p14:cNvPr>
              <p14:cNvContentPartPr/>
              <p14:nvPr/>
            </p14:nvContentPartPr>
            <p14:xfrm>
              <a:off x="2934450" y="2636659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16EE66D-FF6A-4213-B9F8-0020394ECF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8810" y="26010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62A84BE-164E-4E88-A118-14647564D579}"/>
                  </a:ext>
                </a:extLst>
              </p14:cNvPr>
              <p14:cNvContentPartPr/>
              <p14:nvPr/>
            </p14:nvContentPartPr>
            <p14:xfrm>
              <a:off x="3375450" y="2999899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62A84BE-164E-4E88-A118-14647564D5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9810" y="296425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BA540AB-50F7-4F7B-A56F-D1C5B7211685}"/>
                  </a:ext>
                </a:extLst>
              </p14:cNvPr>
              <p14:cNvContentPartPr/>
              <p14:nvPr/>
            </p14:nvContentPartPr>
            <p14:xfrm>
              <a:off x="3159090" y="2808019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BA540AB-50F7-4F7B-A56F-D1C5B72116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3450" y="2772379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6657053" y="2367642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6648278" y="2680005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2638" y="2644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7596508" y="237409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0868" y="2338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7126600" y="252837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0960" y="2492734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BD62E5-85D7-48ED-B63F-0ED58AA52878}"/>
              </a:ext>
            </a:extLst>
          </p:cNvPr>
          <p:cNvCxnSpPr>
            <a:endCxn id="19" idx="2"/>
          </p:cNvCxnSpPr>
          <p:nvPr/>
        </p:nvCxnSpPr>
        <p:spPr>
          <a:xfrm>
            <a:off x="4000761" y="3286123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255F33-492D-4CA6-9124-9C4D3AC169CF}"/>
              </a:ext>
            </a:extLst>
          </p:cNvPr>
          <p:cNvCxnSpPr/>
          <p:nvPr/>
        </p:nvCxnSpPr>
        <p:spPr>
          <a:xfrm>
            <a:off x="5399425" y="3286123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9E4307-38DA-4C82-8111-434F7596FA96}"/>
              </a:ext>
            </a:extLst>
          </p:cNvPr>
          <p:cNvSpPr txBox="1"/>
          <p:nvPr/>
        </p:nvSpPr>
        <p:spPr>
          <a:xfrm>
            <a:off x="1963160" y="3800032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5386435" y="380040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56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46" y="184292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8" y="158498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2117777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2360514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802987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9473364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8640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5902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0966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3966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8239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embedded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487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759725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08546" y="3262109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08546" y="299752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78309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6882164" y="3974672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5848231" y="4274233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6709076" y="3254954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7112562" y="3466321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21114" y="1393645"/>
            <a:ext cx="696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4383890" y="3252310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13224" y="2805859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4913224" y="2421587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3710437" y="2733268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5816699" y="3254954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6297047" y="2961039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6341394" y="2329343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3807159" y="2520183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7985759" y="4117517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7472714" y="4317572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1485</Words>
  <Application>Microsoft Macintosh PowerPoint</Application>
  <PresentationFormat>On-screen Show (16:9)</PresentationFormat>
  <Paragraphs>371</Paragraphs>
  <Slides>40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Cambria Math</vt:lpstr>
      <vt:lpstr>Hammersmith One</vt:lpstr>
      <vt:lpstr>Lucida Grande</vt:lpstr>
      <vt:lpstr>Manjari</vt:lpstr>
      <vt:lpstr>Nunito</vt:lpstr>
      <vt:lpstr>Roboto Condensed Light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Glossary &amp; Terms</vt:lpstr>
      <vt:lpstr>Glossary &amp; Terms</vt:lpstr>
      <vt:lpstr>Glossary &amp; Terms</vt:lpstr>
      <vt:lpstr>Glossary &amp; Terms</vt:lpstr>
      <vt:lpstr>Glossary &amp; Terms</vt:lpstr>
      <vt:lpstr>Glossary &amp; Terms</vt:lpstr>
      <vt:lpstr>Academic Article Reference:</vt:lpstr>
      <vt:lpstr>Academic Article Reference:</vt:lpstr>
      <vt:lpstr>Academic Article Reference:</vt:lpstr>
      <vt:lpstr>Academic Article Reference: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 on MS1M-ArcFace</vt:lpstr>
      <vt:lpstr>New dataset creation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Lior Dvir</cp:lastModifiedBy>
  <cp:revision>13</cp:revision>
  <dcterms:modified xsi:type="dcterms:W3CDTF">2022-03-25T12:08:48Z</dcterms:modified>
</cp:coreProperties>
</file>