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50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352" r:id="rId12"/>
    <p:sldId id="353" r:id="rId13"/>
    <p:sldId id="354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367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392" r:id="rId30"/>
    <p:sldId id="393" r:id="rId31"/>
    <p:sldId id="395" r:id="rId32"/>
    <p:sldId id="396" r:id="rId33"/>
    <p:sldId id="397" r:id="rId34"/>
    <p:sldId id="398" r:id="rId35"/>
    <p:sldId id="378" r:id="rId36"/>
    <p:sldId id="379" r:id="rId37"/>
    <p:sldId id="399" r:id="rId38"/>
    <p:sldId id="370" r:id="rId39"/>
    <p:sldId id="401" r:id="rId40"/>
    <p:sldId id="400" r:id="rId41"/>
    <p:sldId id="402" r:id="rId42"/>
    <p:sldId id="403" r:id="rId43"/>
    <p:sldId id="404" r:id="rId44"/>
    <p:sldId id="405" r:id="rId45"/>
    <p:sldId id="383" r:id="rId46"/>
    <p:sldId id="384" r:id="rId47"/>
    <p:sldId id="391" r:id="rId48"/>
    <p:sldId id="387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4659"/>
  </p:normalViewPr>
  <p:slideViewPr>
    <p:cSldViewPr snapToGrid="0">
      <p:cViewPr varScale="1">
        <p:scale>
          <a:sx n="147" d="100"/>
          <a:sy n="147" d="100"/>
        </p:scale>
        <p:origin x="89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MLP_no_interp_._Accuracy__Val%20Accurac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5983949847995621E-2"/>
          <c:y val="0.14089268755935422"/>
          <c:w val="0.92174686077909307"/>
          <c:h val="0.77098473801885881"/>
        </c:manualLayout>
      </c:layout>
      <c:scatterChart>
        <c:scatterStyle val="lineMarker"/>
        <c:varyColors val="0"/>
        <c:ser>
          <c:idx val="1"/>
          <c:order val="0"/>
          <c:tx>
            <c:strRef>
              <c:f>'MLP_no_interp_._Accuracy__Val A'!$C$1</c:f>
              <c:strCache>
                <c:ptCount val="1"/>
                <c:pt idx="0">
                  <c:v>MLP</c:v>
                </c:pt>
              </c:strCache>
            </c:strRef>
          </c:tx>
          <c:xVal>
            <c:numRef>
              <c:f>'MLP_no_interp_._Accuracy__Val A'!$B$2:$B$149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</c:numCache>
            </c:numRef>
          </c:xVal>
          <c:yVal>
            <c:numRef>
              <c:f>'MLP_no_interp_._Accuracy__Val A'!$C$2:$C$149</c:f>
              <c:numCache>
                <c:formatCode>General</c:formatCode>
                <c:ptCount val="148"/>
                <c:pt idx="0">
                  <c:v>75.687843322753906</c:v>
                </c:pt>
                <c:pt idx="1">
                  <c:v>75.9765625</c:v>
                </c:pt>
                <c:pt idx="2">
                  <c:v>75.832199096679602</c:v>
                </c:pt>
                <c:pt idx="3">
                  <c:v>75.840690612792898</c:v>
                </c:pt>
                <c:pt idx="4">
                  <c:v>75.951087951660099</c:v>
                </c:pt>
                <c:pt idx="5">
                  <c:v>75.534988403320298</c:v>
                </c:pt>
                <c:pt idx="6">
                  <c:v>76.197349548339801</c:v>
                </c:pt>
                <c:pt idx="7">
                  <c:v>76.307746887207003</c:v>
                </c:pt>
                <c:pt idx="8">
                  <c:v>76.341712951660099</c:v>
                </c:pt>
                <c:pt idx="9">
                  <c:v>76.197349548339801</c:v>
                </c:pt>
                <c:pt idx="10">
                  <c:v>76.910667419433594</c:v>
                </c:pt>
                <c:pt idx="11">
                  <c:v>76.222824096679602</c:v>
                </c:pt>
                <c:pt idx="12">
                  <c:v>76.570991516113196</c:v>
                </c:pt>
                <c:pt idx="13">
                  <c:v>76.103942871093693</c:v>
                </c:pt>
                <c:pt idx="14">
                  <c:v>76.638923645019503</c:v>
                </c:pt>
                <c:pt idx="15">
                  <c:v>76.766304016113196</c:v>
                </c:pt>
                <c:pt idx="16">
                  <c:v>76.681388854980398</c:v>
                </c:pt>
                <c:pt idx="17">
                  <c:v>76.621940612792898</c:v>
                </c:pt>
                <c:pt idx="18">
                  <c:v>76.732337951660099</c:v>
                </c:pt>
                <c:pt idx="19">
                  <c:v>76.655906677246094</c:v>
                </c:pt>
                <c:pt idx="20">
                  <c:v>76.681388854980398</c:v>
                </c:pt>
                <c:pt idx="21">
                  <c:v>76.953125</c:v>
                </c:pt>
                <c:pt idx="22">
                  <c:v>77.224861145019503</c:v>
                </c:pt>
                <c:pt idx="23">
                  <c:v>76.732337951660099</c:v>
                </c:pt>
                <c:pt idx="24">
                  <c:v>77.021057128906193</c:v>
                </c:pt>
                <c:pt idx="25">
                  <c:v>77.131454467773395</c:v>
                </c:pt>
                <c:pt idx="26">
                  <c:v>76.961616516113196</c:v>
                </c:pt>
                <c:pt idx="27">
                  <c:v>77.080505371093693</c:v>
                </c:pt>
                <c:pt idx="28">
                  <c:v>76.970108032226506</c:v>
                </c:pt>
                <c:pt idx="29">
                  <c:v>76.970108032226506</c:v>
                </c:pt>
                <c:pt idx="30">
                  <c:v>76.859718322753906</c:v>
                </c:pt>
                <c:pt idx="31">
                  <c:v>76.834236145019503</c:v>
                </c:pt>
                <c:pt idx="32">
                  <c:v>76.944633483886705</c:v>
                </c:pt>
                <c:pt idx="33">
                  <c:v>77.021057128906193</c:v>
                </c:pt>
                <c:pt idx="34">
                  <c:v>77.004074096679602</c:v>
                </c:pt>
                <c:pt idx="35">
                  <c:v>77.097488403320298</c:v>
                </c:pt>
                <c:pt idx="36">
                  <c:v>76.876701354980398</c:v>
                </c:pt>
                <c:pt idx="37">
                  <c:v>77.216369628906193</c:v>
                </c:pt>
                <c:pt idx="38">
                  <c:v>77.131454467773395</c:v>
                </c:pt>
                <c:pt idx="39">
                  <c:v>76.995582580566406</c:v>
                </c:pt>
                <c:pt idx="40">
                  <c:v>77.046531677246094</c:v>
                </c:pt>
                <c:pt idx="41">
                  <c:v>77.038040161132798</c:v>
                </c:pt>
                <c:pt idx="42">
                  <c:v>77.046531677246094</c:v>
                </c:pt>
                <c:pt idx="43">
                  <c:v>76.953125</c:v>
                </c:pt>
                <c:pt idx="44">
                  <c:v>76.944633483886705</c:v>
                </c:pt>
                <c:pt idx="45">
                  <c:v>76.987091064453097</c:v>
                </c:pt>
                <c:pt idx="46">
                  <c:v>77.021057128906193</c:v>
                </c:pt>
                <c:pt idx="47">
                  <c:v>77.029548645019503</c:v>
                </c:pt>
                <c:pt idx="48">
                  <c:v>77.046531677246094</c:v>
                </c:pt>
                <c:pt idx="49">
                  <c:v>76.970108032226506</c:v>
                </c:pt>
                <c:pt idx="50">
                  <c:v>76.970108032226506</c:v>
                </c:pt>
                <c:pt idx="51">
                  <c:v>77.021057128906193</c:v>
                </c:pt>
                <c:pt idx="52">
                  <c:v>77.012565612792898</c:v>
                </c:pt>
                <c:pt idx="53">
                  <c:v>77.038040161132798</c:v>
                </c:pt>
                <c:pt idx="54">
                  <c:v>77.021057128906193</c:v>
                </c:pt>
                <c:pt idx="55">
                  <c:v>76.978599548339801</c:v>
                </c:pt>
                <c:pt idx="56">
                  <c:v>77.038040161132798</c:v>
                </c:pt>
                <c:pt idx="57">
                  <c:v>77.004074096679602</c:v>
                </c:pt>
                <c:pt idx="58">
                  <c:v>77.029548645019503</c:v>
                </c:pt>
                <c:pt idx="59">
                  <c:v>76.978599548339801</c:v>
                </c:pt>
                <c:pt idx="60">
                  <c:v>77.004074096679602</c:v>
                </c:pt>
                <c:pt idx="61">
                  <c:v>77.004074096679602</c:v>
                </c:pt>
                <c:pt idx="62">
                  <c:v>76.995582580566406</c:v>
                </c:pt>
                <c:pt idx="63">
                  <c:v>76.970108032226506</c:v>
                </c:pt>
                <c:pt idx="64">
                  <c:v>77.021057128906193</c:v>
                </c:pt>
                <c:pt idx="65">
                  <c:v>76.978599548339801</c:v>
                </c:pt>
                <c:pt idx="66">
                  <c:v>76.987091064453097</c:v>
                </c:pt>
                <c:pt idx="67">
                  <c:v>76.978599548339801</c:v>
                </c:pt>
                <c:pt idx="68">
                  <c:v>76.970108032226506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49-41F6-BD82-262B86AD9025}"/>
            </c:ext>
          </c:extLst>
        </c:ser>
        <c:ser>
          <c:idx val="2"/>
          <c:order val="1"/>
          <c:tx>
            <c:strRef>
              <c:f>'MLP_no_interp_._Accuracy__Val A'!$G$1</c:f>
              <c:strCache>
                <c:ptCount val="1"/>
                <c:pt idx="0">
                  <c:v>Resnet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xVal>
            <c:numRef>
              <c:f>'MLP_no_interp_._Accuracy__Val A'!$F$2:$F$149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</c:numCache>
            </c:numRef>
          </c:xVal>
          <c:yVal>
            <c:numRef>
              <c:f>'MLP_no_interp_._Accuracy__Val A'!$G$2:$G$149</c:f>
              <c:numCache>
                <c:formatCode>General</c:formatCode>
                <c:ptCount val="148"/>
                <c:pt idx="0">
                  <c:v>5.6046195030212402</c:v>
                </c:pt>
                <c:pt idx="1">
                  <c:v>19.446331024169901</c:v>
                </c:pt>
                <c:pt idx="2">
                  <c:v>30.876358032226499</c:v>
                </c:pt>
                <c:pt idx="3">
                  <c:v>32.744564056396399</c:v>
                </c:pt>
                <c:pt idx="4">
                  <c:v>37.236751556396399</c:v>
                </c:pt>
                <c:pt idx="5">
                  <c:v>38.255775451660099</c:v>
                </c:pt>
                <c:pt idx="6">
                  <c:v>40.030570983886697</c:v>
                </c:pt>
                <c:pt idx="7">
                  <c:v>41.839332580566399</c:v>
                </c:pt>
                <c:pt idx="8">
                  <c:v>42.009170532226499</c:v>
                </c:pt>
                <c:pt idx="9">
                  <c:v>41.635528564453097</c:v>
                </c:pt>
                <c:pt idx="10">
                  <c:v>43.588653564453097</c:v>
                </c:pt>
                <c:pt idx="11">
                  <c:v>44.234035491943303</c:v>
                </c:pt>
                <c:pt idx="12">
                  <c:v>45.261547088622997</c:v>
                </c:pt>
                <c:pt idx="13">
                  <c:v>44.921875</c:v>
                </c:pt>
                <c:pt idx="14">
                  <c:v>46.323028564453097</c:v>
                </c:pt>
                <c:pt idx="15">
                  <c:v>46.407947540283203</c:v>
                </c:pt>
                <c:pt idx="16">
                  <c:v>47.282608032226499</c:v>
                </c:pt>
                <c:pt idx="17">
                  <c:v>46.416439056396399</c:v>
                </c:pt>
                <c:pt idx="18">
                  <c:v>46.95991897583</c:v>
                </c:pt>
                <c:pt idx="19">
                  <c:v>46.942935943603501</c:v>
                </c:pt>
                <c:pt idx="20">
                  <c:v>47.027854919433501</c:v>
                </c:pt>
                <c:pt idx="21">
                  <c:v>48.556385040283203</c:v>
                </c:pt>
                <c:pt idx="22">
                  <c:v>47.197689056396399</c:v>
                </c:pt>
                <c:pt idx="23">
                  <c:v>47.562839508056598</c:v>
                </c:pt>
                <c:pt idx="24">
                  <c:v>48.386547088622997</c:v>
                </c:pt>
                <c:pt idx="25">
                  <c:v>48.479957580566399</c:v>
                </c:pt>
                <c:pt idx="26">
                  <c:v>47.537364959716797</c:v>
                </c:pt>
                <c:pt idx="27">
                  <c:v>49.600883483886697</c:v>
                </c:pt>
                <c:pt idx="28">
                  <c:v>48.862091064453097</c:v>
                </c:pt>
                <c:pt idx="29">
                  <c:v>49.074390411376903</c:v>
                </c:pt>
                <c:pt idx="30">
                  <c:v>49.006454467773402</c:v>
                </c:pt>
                <c:pt idx="31">
                  <c:v>48.845108032226499</c:v>
                </c:pt>
                <c:pt idx="32">
                  <c:v>49.898097991943303</c:v>
                </c:pt>
                <c:pt idx="33">
                  <c:v>48.785667419433501</c:v>
                </c:pt>
                <c:pt idx="34">
                  <c:v>49.898097991943303</c:v>
                </c:pt>
                <c:pt idx="35">
                  <c:v>50.322689056396399</c:v>
                </c:pt>
                <c:pt idx="36">
                  <c:v>49.269702911376903</c:v>
                </c:pt>
                <c:pt idx="37">
                  <c:v>50.492527008056598</c:v>
                </c:pt>
                <c:pt idx="38">
                  <c:v>49.711277008056598</c:v>
                </c:pt>
                <c:pt idx="39">
                  <c:v>49.762229919433501</c:v>
                </c:pt>
                <c:pt idx="40">
                  <c:v>50.161346435546797</c:v>
                </c:pt>
                <c:pt idx="41">
                  <c:v>50.704822540283203</c:v>
                </c:pt>
                <c:pt idx="42">
                  <c:v>49.541439056396399</c:v>
                </c:pt>
                <c:pt idx="43">
                  <c:v>50.220787048339801</c:v>
                </c:pt>
                <c:pt idx="44">
                  <c:v>49.991508483886697</c:v>
                </c:pt>
                <c:pt idx="45">
                  <c:v>53.659984588622997</c:v>
                </c:pt>
                <c:pt idx="46">
                  <c:v>53.286346435546797</c:v>
                </c:pt>
                <c:pt idx="47">
                  <c:v>53.889266967773402</c:v>
                </c:pt>
                <c:pt idx="48">
                  <c:v>53.447689056396399</c:v>
                </c:pt>
                <c:pt idx="49">
                  <c:v>54.806385040283203</c:v>
                </c:pt>
                <c:pt idx="50">
                  <c:v>53.736412048339801</c:v>
                </c:pt>
                <c:pt idx="51">
                  <c:v>53.592052459716797</c:v>
                </c:pt>
                <c:pt idx="52">
                  <c:v>53.855297088622997</c:v>
                </c:pt>
                <c:pt idx="53">
                  <c:v>54.670516967773402</c:v>
                </c:pt>
                <c:pt idx="54">
                  <c:v>54.127037048339801</c:v>
                </c:pt>
                <c:pt idx="55">
                  <c:v>54.237430572509702</c:v>
                </c:pt>
                <c:pt idx="56">
                  <c:v>53.659984588622997</c:v>
                </c:pt>
                <c:pt idx="57">
                  <c:v>54.780910491943303</c:v>
                </c:pt>
                <c:pt idx="58">
                  <c:v>56.029212951660099</c:v>
                </c:pt>
                <c:pt idx="59">
                  <c:v>57.039741516113203</c:v>
                </c:pt>
                <c:pt idx="60">
                  <c:v>56.538722991943303</c:v>
                </c:pt>
                <c:pt idx="61">
                  <c:v>56.080162048339801</c:v>
                </c:pt>
                <c:pt idx="62">
                  <c:v>56.793479919433501</c:v>
                </c:pt>
                <c:pt idx="63">
                  <c:v>56.317935943603501</c:v>
                </c:pt>
                <c:pt idx="64">
                  <c:v>57.184104919433501</c:v>
                </c:pt>
                <c:pt idx="65">
                  <c:v>56.759510040283203</c:v>
                </c:pt>
                <c:pt idx="66">
                  <c:v>57.353939056396399</c:v>
                </c:pt>
                <c:pt idx="67">
                  <c:v>56.632133483886697</c:v>
                </c:pt>
                <c:pt idx="68">
                  <c:v>56.963314056396399</c:v>
                </c:pt>
                <c:pt idx="69">
                  <c:v>57.854957580566399</c:v>
                </c:pt>
                <c:pt idx="70">
                  <c:v>59.103260040283203</c:v>
                </c:pt>
                <c:pt idx="71">
                  <c:v>58.347484588622997</c:v>
                </c:pt>
                <c:pt idx="72">
                  <c:v>58.610733032226499</c:v>
                </c:pt>
                <c:pt idx="73">
                  <c:v>58.967391967773402</c:v>
                </c:pt>
                <c:pt idx="74">
                  <c:v>58.389945983886697</c:v>
                </c:pt>
                <c:pt idx="75">
                  <c:v>58.721126556396399</c:v>
                </c:pt>
                <c:pt idx="76">
                  <c:v>58.814537048339801</c:v>
                </c:pt>
                <c:pt idx="77">
                  <c:v>58.87398147583</c:v>
                </c:pt>
                <c:pt idx="78">
                  <c:v>59.094768524169901</c:v>
                </c:pt>
                <c:pt idx="79">
                  <c:v>59.731658935546797</c:v>
                </c:pt>
                <c:pt idx="80">
                  <c:v>59.672214508056598</c:v>
                </c:pt>
                <c:pt idx="81">
                  <c:v>60.071331024169901</c:v>
                </c:pt>
                <c:pt idx="82">
                  <c:v>59.842052459716797</c:v>
                </c:pt>
                <c:pt idx="83">
                  <c:v>59.400474548339801</c:v>
                </c:pt>
                <c:pt idx="84">
                  <c:v>59.740150451660099</c:v>
                </c:pt>
                <c:pt idx="85">
                  <c:v>60.028873443603501</c:v>
                </c:pt>
                <c:pt idx="86">
                  <c:v>59.553329467773402</c:v>
                </c:pt>
                <c:pt idx="87">
                  <c:v>59.663722991943303</c:v>
                </c:pt>
                <c:pt idx="88">
                  <c:v>60.054347991943303</c:v>
                </c:pt>
                <c:pt idx="89">
                  <c:v>60.054347991943303</c:v>
                </c:pt>
                <c:pt idx="90">
                  <c:v>59.909984588622997</c:v>
                </c:pt>
                <c:pt idx="91">
                  <c:v>60.708221435546797</c:v>
                </c:pt>
                <c:pt idx="92">
                  <c:v>59.876018524169901</c:v>
                </c:pt>
                <c:pt idx="93">
                  <c:v>60.224185943603501</c:v>
                </c:pt>
                <c:pt idx="94">
                  <c:v>60.249660491943303</c:v>
                </c:pt>
                <c:pt idx="95">
                  <c:v>60.996944427490199</c:v>
                </c:pt>
                <c:pt idx="96">
                  <c:v>60.224185943603501</c:v>
                </c:pt>
                <c:pt idx="97">
                  <c:v>60.546875</c:v>
                </c:pt>
                <c:pt idx="98">
                  <c:v>60.878055572509702</c:v>
                </c:pt>
                <c:pt idx="99">
                  <c:v>60.249660491943303</c:v>
                </c:pt>
                <c:pt idx="100">
                  <c:v>60.300609588622997</c:v>
                </c:pt>
                <c:pt idx="101">
                  <c:v>60.292118072509702</c:v>
                </c:pt>
                <c:pt idx="102">
                  <c:v>60.15625</c:v>
                </c:pt>
                <c:pt idx="103">
                  <c:v>60.691234588622997</c:v>
                </c:pt>
                <c:pt idx="104">
                  <c:v>60.716712951660099</c:v>
                </c:pt>
                <c:pt idx="105">
                  <c:v>60.835597991943303</c:v>
                </c:pt>
                <c:pt idx="106">
                  <c:v>60.878055572509702</c:v>
                </c:pt>
                <c:pt idx="107">
                  <c:v>61.1328125</c:v>
                </c:pt>
                <c:pt idx="108">
                  <c:v>60.427989959716797</c:v>
                </c:pt>
                <c:pt idx="109">
                  <c:v>60.920516967773402</c:v>
                </c:pt>
                <c:pt idx="110">
                  <c:v>61.353599548339801</c:v>
                </c:pt>
                <c:pt idx="111">
                  <c:v>61.353599548339801</c:v>
                </c:pt>
                <c:pt idx="112">
                  <c:v>60.979957580566399</c:v>
                </c:pt>
                <c:pt idx="113">
                  <c:v>61.345108032226499</c:v>
                </c:pt>
                <c:pt idx="114">
                  <c:v>61.599864959716797</c:v>
                </c:pt>
                <c:pt idx="115">
                  <c:v>60.869564056396399</c:v>
                </c:pt>
                <c:pt idx="116">
                  <c:v>61.107337951660099</c:v>
                </c:pt>
                <c:pt idx="117">
                  <c:v>61.183765411376903</c:v>
                </c:pt>
                <c:pt idx="118">
                  <c:v>61.336616516113203</c:v>
                </c:pt>
                <c:pt idx="119">
                  <c:v>61.243206024169901</c:v>
                </c:pt>
                <c:pt idx="120">
                  <c:v>61.379077911376903</c:v>
                </c:pt>
                <c:pt idx="121">
                  <c:v>61.081859588622997</c:v>
                </c:pt>
                <c:pt idx="122">
                  <c:v>61.557403564453097</c:v>
                </c:pt>
                <c:pt idx="123">
                  <c:v>61.302650451660099</c:v>
                </c:pt>
                <c:pt idx="124">
                  <c:v>61.336616516113203</c:v>
                </c:pt>
                <c:pt idx="125">
                  <c:v>61.353599548339801</c:v>
                </c:pt>
                <c:pt idx="126">
                  <c:v>61.438518524169901</c:v>
                </c:pt>
                <c:pt idx="127">
                  <c:v>61.260189056396399</c:v>
                </c:pt>
                <c:pt idx="128">
                  <c:v>61.302650451660099</c:v>
                </c:pt>
                <c:pt idx="129">
                  <c:v>61.455501556396399</c:v>
                </c:pt>
                <c:pt idx="130">
                  <c:v>61.02241897583</c:v>
                </c:pt>
                <c:pt idx="131">
                  <c:v>61.795177459716797</c:v>
                </c:pt>
                <c:pt idx="132">
                  <c:v>60.971466064453097</c:v>
                </c:pt>
                <c:pt idx="133">
                  <c:v>61.676292419433501</c:v>
                </c:pt>
                <c:pt idx="134">
                  <c:v>61.497962951660099</c:v>
                </c:pt>
                <c:pt idx="135">
                  <c:v>61.311141967773402</c:v>
                </c:pt>
                <c:pt idx="136">
                  <c:v>61.430027008056598</c:v>
                </c:pt>
                <c:pt idx="137">
                  <c:v>61.345108032226499</c:v>
                </c:pt>
                <c:pt idx="138">
                  <c:v>61.260189056396399</c:v>
                </c:pt>
                <c:pt idx="139">
                  <c:v>61.582881927490199</c:v>
                </c:pt>
                <c:pt idx="140">
                  <c:v>61.667797088622997</c:v>
                </c:pt>
                <c:pt idx="141">
                  <c:v>61.761207580566399</c:v>
                </c:pt>
                <c:pt idx="142">
                  <c:v>61.209239959716797</c:v>
                </c:pt>
                <c:pt idx="143">
                  <c:v>61.226222991943303</c:v>
                </c:pt>
                <c:pt idx="144">
                  <c:v>61.684783935546797</c:v>
                </c:pt>
                <c:pt idx="145">
                  <c:v>60.903533935546797</c:v>
                </c:pt>
                <c:pt idx="146">
                  <c:v>61.081859588622997</c:v>
                </c:pt>
                <c:pt idx="147">
                  <c:v>61.506454467773402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49-41F6-BD82-262B86AD9025}"/>
            </c:ext>
          </c:extLst>
        </c:ser>
        <c:ser>
          <c:idx val="0"/>
          <c:order val="2"/>
          <c:tx>
            <c:strRef>
              <c:f>'MLP_no_interp_._Accuracy__Val A'!$K$1</c:f>
              <c:strCache>
                <c:ptCount val="1"/>
                <c:pt idx="0">
                  <c:v>ResNet w/interp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'MLP_no_interp_._Accuracy__Val A'!$J$2:$J$149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</c:numCache>
            </c:numRef>
          </c:xVal>
          <c:yVal>
            <c:numRef>
              <c:f>'MLP_no_interp_._Accuracy__Val A'!$K$2:$K$149</c:f>
              <c:numCache>
                <c:formatCode>General</c:formatCode>
                <c:ptCount val="148"/>
                <c:pt idx="0">
                  <c:v>10.580842018127401</c:v>
                </c:pt>
                <c:pt idx="1">
                  <c:v>28.269361495971602</c:v>
                </c:pt>
                <c:pt idx="2">
                  <c:v>4.9337635040283203</c:v>
                </c:pt>
                <c:pt idx="3">
                  <c:v>34.094768524169901</c:v>
                </c:pt>
                <c:pt idx="4">
                  <c:v>38.349185943603501</c:v>
                </c:pt>
                <c:pt idx="5">
                  <c:v>40.633491516113203</c:v>
                </c:pt>
                <c:pt idx="6">
                  <c:v>41.669498443603501</c:v>
                </c:pt>
                <c:pt idx="7">
                  <c:v>42.960258483886697</c:v>
                </c:pt>
                <c:pt idx="8">
                  <c:v>37.5</c:v>
                </c:pt>
                <c:pt idx="9">
                  <c:v>38.875679016113203</c:v>
                </c:pt>
                <c:pt idx="10">
                  <c:v>39.877716064453097</c:v>
                </c:pt>
                <c:pt idx="11">
                  <c:v>41.355297088622997</c:v>
                </c:pt>
                <c:pt idx="12">
                  <c:v>44.896400451660099</c:v>
                </c:pt>
                <c:pt idx="13">
                  <c:v>45.100204467773402</c:v>
                </c:pt>
                <c:pt idx="14">
                  <c:v>45.380435943603501</c:v>
                </c:pt>
                <c:pt idx="15">
                  <c:v>46.314537048339801</c:v>
                </c:pt>
                <c:pt idx="16">
                  <c:v>46.170177459716797</c:v>
                </c:pt>
                <c:pt idx="17">
                  <c:v>47.129756927490199</c:v>
                </c:pt>
                <c:pt idx="18">
                  <c:v>46.900474548339801</c:v>
                </c:pt>
                <c:pt idx="19">
                  <c:v>46.424930572509702</c:v>
                </c:pt>
                <c:pt idx="20">
                  <c:v>47.503395080566399</c:v>
                </c:pt>
                <c:pt idx="21">
                  <c:v>46.900474548339801</c:v>
                </c:pt>
                <c:pt idx="22">
                  <c:v>47.503395080566399</c:v>
                </c:pt>
                <c:pt idx="23">
                  <c:v>47.732677459716797</c:v>
                </c:pt>
                <c:pt idx="24">
                  <c:v>47.4609375</c:v>
                </c:pt>
                <c:pt idx="25">
                  <c:v>47.877037048339801</c:v>
                </c:pt>
                <c:pt idx="26">
                  <c:v>48.259170532226499</c:v>
                </c:pt>
                <c:pt idx="27">
                  <c:v>47.826087951660099</c:v>
                </c:pt>
                <c:pt idx="28">
                  <c:v>47.121265411376903</c:v>
                </c:pt>
                <c:pt idx="29">
                  <c:v>48.454483032226499</c:v>
                </c:pt>
                <c:pt idx="30">
                  <c:v>48.378055572509702</c:v>
                </c:pt>
                <c:pt idx="31">
                  <c:v>48.743206024169901</c:v>
                </c:pt>
                <c:pt idx="32">
                  <c:v>48.208221435546797</c:v>
                </c:pt>
                <c:pt idx="33">
                  <c:v>48.573368072509702</c:v>
                </c:pt>
                <c:pt idx="34">
                  <c:v>49.363109588622997</c:v>
                </c:pt>
                <c:pt idx="35">
                  <c:v>48.462974548339801</c:v>
                </c:pt>
                <c:pt idx="36">
                  <c:v>48.140285491943303</c:v>
                </c:pt>
                <c:pt idx="37">
                  <c:v>48.666778564453097</c:v>
                </c:pt>
                <c:pt idx="38">
                  <c:v>48.751697540283203</c:v>
                </c:pt>
                <c:pt idx="39">
                  <c:v>48.760189056396399</c:v>
                </c:pt>
                <c:pt idx="40">
                  <c:v>48.361072540283203</c:v>
                </c:pt>
                <c:pt idx="41">
                  <c:v>48.598846435546797</c:v>
                </c:pt>
                <c:pt idx="42">
                  <c:v>49.906589508056598</c:v>
                </c:pt>
                <c:pt idx="43">
                  <c:v>48.386547088622997</c:v>
                </c:pt>
                <c:pt idx="44">
                  <c:v>49.431045532226499</c:v>
                </c:pt>
                <c:pt idx="45">
                  <c:v>50.331180572509702</c:v>
                </c:pt>
                <c:pt idx="46">
                  <c:v>49.583900451660099</c:v>
                </c:pt>
                <c:pt idx="47">
                  <c:v>49.745243072509702</c:v>
                </c:pt>
                <c:pt idx="48">
                  <c:v>49.966033935546797</c:v>
                </c:pt>
                <c:pt idx="49">
                  <c:v>49.677310943603501</c:v>
                </c:pt>
                <c:pt idx="50">
                  <c:v>50.297214508056598</c:v>
                </c:pt>
                <c:pt idx="51">
                  <c:v>49.397079467773402</c:v>
                </c:pt>
                <c:pt idx="52">
                  <c:v>50.050952911376903</c:v>
                </c:pt>
                <c:pt idx="53">
                  <c:v>50.110393524169901</c:v>
                </c:pt>
                <c:pt idx="54">
                  <c:v>49.991508483886697</c:v>
                </c:pt>
                <c:pt idx="55">
                  <c:v>49.634849548339801</c:v>
                </c:pt>
                <c:pt idx="56">
                  <c:v>50.764266967773402</c:v>
                </c:pt>
                <c:pt idx="57">
                  <c:v>50.246265411376903</c:v>
                </c:pt>
                <c:pt idx="58">
                  <c:v>50.764266967773402</c:v>
                </c:pt>
                <c:pt idx="59">
                  <c:v>50.339672088622997</c:v>
                </c:pt>
                <c:pt idx="60">
                  <c:v>50.28023147583</c:v>
                </c:pt>
                <c:pt idx="61">
                  <c:v>49.974525451660099</c:v>
                </c:pt>
                <c:pt idx="62">
                  <c:v>50.144359588622997</c:v>
                </c:pt>
                <c:pt idx="63">
                  <c:v>50.042457580566399</c:v>
                </c:pt>
                <c:pt idx="64">
                  <c:v>51.205841064453097</c:v>
                </c:pt>
                <c:pt idx="65">
                  <c:v>50.424591064453097</c:v>
                </c:pt>
                <c:pt idx="66">
                  <c:v>50.602920532226499</c:v>
                </c:pt>
                <c:pt idx="67">
                  <c:v>51.044498443603501</c:v>
                </c:pt>
                <c:pt idx="68">
                  <c:v>50.764266967773402</c:v>
                </c:pt>
                <c:pt idx="69">
                  <c:v>50.806724548339801</c:v>
                </c:pt>
                <c:pt idx="70">
                  <c:v>51.324729919433501</c:v>
                </c:pt>
                <c:pt idx="71">
                  <c:v>51.45210647583</c:v>
                </c:pt>
                <c:pt idx="72">
                  <c:v>50.348167419433501</c:v>
                </c:pt>
                <c:pt idx="73">
                  <c:v>54.313858032226499</c:v>
                </c:pt>
                <c:pt idx="74">
                  <c:v>54.059104919433501</c:v>
                </c:pt>
                <c:pt idx="75">
                  <c:v>54.288383483886697</c:v>
                </c:pt>
                <c:pt idx="76">
                  <c:v>54.033626556396399</c:v>
                </c:pt>
                <c:pt idx="77">
                  <c:v>54.110054016113203</c:v>
                </c:pt>
                <c:pt idx="78">
                  <c:v>54.18648147583</c:v>
                </c:pt>
                <c:pt idx="79">
                  <c:v>54.755435943603501</c:v>
                </c:pt>
                <c:pt idx="80">
                  <c:v>53.770381927490199</c:v>
                </c:pt>
                <c:pt idx="81">
                  <c:v>53.897758483886697</c:v>
                </c:pt>
                <c:pt idx="82">
                  <c:v>56.377376556396399</c:v>
                </c:pt>
                <c:pt idx="83">
                  <c:v>56.411346435546797</c:v>
                </c:pt>
                <c:pt idx="84">
                  <c:v>56.555706024169901</c:v>
                </c:pt>
                <c:pt idx="85">
                  <c:v>56.504756927490199</c:v>
                </c:pt>
                <c:pt idx="86">
                  <c:v>56.793479919433501</c:v>
                </c:pt>
                <c:pt idx="87">
                  <c:v>56.640625</c:v>
                </c:pt>
                <c:pt idx="88">
                  <c:v>56.547214508056598</c:v>
                </c:pt>
                <c:pt idx="89">
                  <c:v>56.683082580566399</c:v>
                </c:pt>
                <c:pt idx="90">
                  <c:v>57.133152008056598</c:v>
                </c:pt>
                <c:pt idx="91">
                  <c:v>56.504756927490199</c:v>
                </c:pt>
                <c:pt idx="92">
                  <c:v>56.768001556396399</c:v>
                </c:pt>
                <c:pt idx="93">
                  <c:v>57.328464508056598</c:v>
                </c:pt>
                <c:pt idx="94">
                  <c:v>56.8359375</c:v>
                </c:pt>
                <c:pt idx="95">
                  <c:v>57.710597991943303</c:v>
                </c:pt>
                <c:pt idx="96">
                  <c:v>57.905910491943303</c:v>
                </c:pt>
                <c:pt idx="97">
                  <c:v>58.322010040283203</c:v>
                </c:pt>
                <c:pt idx="98">
                  <c:v>58.041778564453097</c:v>
                </c:pt>
                <c:pt idx="99">
                  <c:v>57.880435943603501</c:v>
                </c:pt>
                <c:pt idx="100">
                  <c:v>58.806045532226499</c:v>
                </c:pt>
                <c:pt idx="101">
                  <c:v>57.880435943603501</c:v>
                </c:pt>
                <c:pt idx="102">
                  <c:v>58.143680572509702</c:v>
                </c:pt>
                <c:pt idx="103">
                  <c:v>58.254077911376903</c:v>
                </c:pt>
                <c:pt idx="104">
                  <c:v>58.500339508056598</c:v>
                </c:pt>
                <c:pt idx="105">
                  <c:v>58.271060943603501</c:v>
                </c:pt>
                <c:pt idx="106">
                  <c:v>58.203125</c:v>
                </c:pt>
                <c:pt idx="107">
                  <c:v>58.644702911376903</c:v>
                </c:pt>
                <c:pt idx="108">
                  <c:v>59.451427459716797</c:v>
                </c:pt>
                <c:pt idx="109">
                  <c:v>59.493885040283203</c:v>
                </c:pt>
                <c:pt idx="110">
                  <c:v>59.009849548339801</c:v>
                </c:pt>
                <c:pt idx="111">
                  <c:v>59.230640411376903</c:v>
                </c:pt>
                <c:pt idx="112">
                  <c:v>58.992866516113203</c:v>
                </c:pt>
                <c:pt idx="113">
                  <c:v>59.485393524169901</c:v>
                </c:pt>
                <c:pt idx="114">
                  <c:v>59.740150451660099</c:v>
                </c:pt>
                <c:pt idx="115">
                  <c:v>59.977920532226499</c:v>
                </c:pt>
                <c:pt idx="116">
                  <c:v>59.595787048339801</c:v>
                </c:pt>
                <c:pt idx="117">
                  <c:v>59.799591064453097</c:v>
                </c:pt>
                <c:pt idx="118">
                  <c:v>59.799591064453097</c:v>
                </c:pt>
                <c:pt idx="119">
                  <c:v>60.054347991943303</c:v>
                </c:pt>
                <c:pt idx="120">
                  <c:v>60.275135040283203</c:v>
                </c:pt>
                <c:pt idx="121">
                  <c:v>59.366508483886697</c:v>
                </c:pt>
                <c:pt idx="122">
                  <c:v>60.079822540283203</c:v>
                </c:pt>
                <c:pt idx="123">
                  <c:v>60.04585647583</c:v>
                </c:pt>
                <c:pt idx="124">
                  <c:v>60.096805572509702</c:v>
                </c:pt>
                <c:pt idx="125">
                  <c:v>60.232677459716797</c:v>
                </c:pt>
                <c:pt idx="126">
                  <c:v>60.215694427490199</c:v>
                </c:pt>
                <c:pt idx="127">
                  <c:v>60.130775451660099</c:v>
                </c:pt>
                <c:pt idx="128">
                  <c:v>60.478939056396399</c:v>
                </c:pt>
                <c:pt idx="129">
                  <c:v>59.9609375</c:v>
                </c:pt>
                <c:pt idx="130">
                  <c:v>60.495922088622997</c:v>
                </c:pt>
                <c:pt idx="131">
                  <c:v>60.572349548339801</c:v>
                </c:pt>
                <c:pt idx="132">
                  <c:v>60.478939056396399</c:v>
                </c:pt>
                <c:pt idx="133">
                  <c:v>59.808082580566399</c:v>
                </c:pt>
                <c:pt idx="134">
                  <c:v>60.105297088622997</c:v>
                </c:pt>
                <c:pt idx="135">
                  <c:v>60.309104919433501</c:v>
                </c:pt>
                <c:pt idx="136">
                  <c:v>60.309104919433501</c:v>
                </c:pt>
                <c:pt idx="137">
                  <c:v>60.258152008056598</c:v>
                </c:pt>
                <c:pt idx="138">
                  <c:v>60.529891967773402</c:v>
                </c:pt>
                <c:pt idx="139">
                  <c:v>60.385528564453097</c:v>
                </c:pt>
                <c:pt idx="140">
                  <c:v>60.504417419433501</c:v>
                </c:pt>
                <c:pt idx="141">
                  <c:v>60.665760040283203</c:v>
                </c:pt>
                <c:pt idx="142">
                  <c:v>59.85054397583</c:v>
                </c:pt>
                <c:pt idx="143">
                  <c:v>60.275135040283203</c:v>
                </c:pt>
                <c:pt idx="144">
                  <c:v>59.926971435546797</c:v>
                </c:pt>
                <c:pt idx="145">
                  <c:v>60.844089508056598</c:v>
                </c:pt>
                <c:pt idx="146">
                  <c:v>60.495922088622997</c:v>
                </c:pt>
                <c:pt idx="147">
                  <c:v>60.394020080566399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49-41F6-BD82-262B86AD9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306768"/>
        <c:axId val="753307600"/>
      </c:scatterChart>
      <c:valAx>
        <c:axId val="7533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Epoch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IL"/>
          </a:p>
        </c:txPr>
        <c:crossAx val="753307600"/>
        <c:crosses val="autoZero"/>
        <c:crossBetween val="midCat"/>
      </c:valAx>
      <c:valAx>
        <c:axId val="75330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IL"/>
          </a:p>
        </c:txPr>
        <c:crossAx val="7533067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406654204195701"/>
          <c:y val="0.14642199639574965"/>
          <c:w val="0.16836860236220472"/>
          <c:h val="0.17180915330951801"/>
        </c:manualLayout>
      </c:layout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accent2"/>
          </a:solidFill>
          <a:latin typeface="+mn-lt"/>
          <a:ea typeface="+mn-ea"/>
          <a:cs typeface="+mn-cs"/>
        </a:defRPr>
      </a:pPr>
      <a:endParaRPr lang="en-IL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22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3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00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search/cs?searchtype=author&amp;query=Wang%2C+C" TargetMode="External"/><Relationship Id="rId4" Type="http://schemas.openxmlformats.org/officeDocument/2006/relationships/hyperlink" Target="https://arxiv.org/abs/2008.0482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5.sv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4.xml"/><Relationship Id="rId3" Type="http://schemas.openxmlformats.org/officeDocument/2006/relationships/image" Target="../media/image4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5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40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customXml" Target="../ink/ink21.xml"/><Relationship Id="rId9" Type="http://schemas.openxmlformats.org/officeDocument/2006/relationships/customXml" Target="../ink/ink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Visual recognition and retrieval systems are widely used in out lives.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24F56-E8AE-42EC-8097-68E385213A03}"/>
              </a:ext>
            </a:extLst>
          </p:cNvPr>
          <p:cNvGrpSpPr/>
          <p:nvPr/>
        </p:nvGrpSpPr>
        <p:grpSpPr>
          <a:xfrm>
            <a:off x="2237484" y="2681293"/>
            <a:ext cx="660911" cy="1255381"/>
            <a:chOff x="1427597" y="2959862"/>
            <a:chExt cx="660911" cy="125538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090432C-5130-4E40-ABDD-203A8F56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97" y="2959862"/>
              <a:ext cx="660911" cy="125538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AC8638-4CCE-4CAD-9715-CD734F3E4F0B}"/>
                </a:ext>
              </a:extLst>
            </p:cNvPr>
            <p:cNvSpPr txBox="1"/>
            <p:nvPr/>
          </p:nvSpPr>
          <p:spPr>
            <a:xfrm>
              <a:off x="1490663" y="3162300"/>
              <a:ext cx="550405" cy="8953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I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B50068-8E2D-4D02-8CC8-117D190A0F57}"/>
              </a:ext>
            </a:extLst>
          </p:cNvPr>
          <p:cNvGrpSpPr/>
          <p:nvPr/>
        </p:nvGrpSpPr>
        <p:grpSpPr>
          <a:xfrm>
            <a:off x="2300550" y="3006564"/>
            <a:ext cx="550405" cy="772517"/>
            <a:chOff x="1450750" y="1276313"/>
            <a:chExt cx="2162065" cy="3074026"/>
          </a:xfrm>
        </p:grpSpPr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867B681B-77F8-49EE-8837-FF8111D304C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4;p76">
              <a:extLst>
                <a:ext uri="{FF2B5EF4-FFF2-40B4-BE49-F238E27FC236}">
                  <a16:creationId xmlns:a16="http://schemas.microsoft.com/office/drawing/2014/main" id="{0BE11F43-DC32-4075-B577-ABAFF0957E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5;p76">
              <a:extLst>
                <a:ext uri="{FF2B5EF4-FFF2-40B4-BE49-F238E27FC236}">
                  <a16:creationId xmlns:a16="http://schemas.microsoft.com/office/drawing/2014/main" id="{31BD6411-FFFA-4D22-95E6-AB52A824780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6;p76">
              <a:extLst>
                <a:ext uri="{FF2B5EF4-FFF2-40B4-BE49-F238E27FC236}">
                  <a16:creationId xmlns:a16="http://schemas.microsoft.com/office/drawing/2014/main" id="{3E88F09A-5FE5-44FD-9363-5B10F49F3B8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7;p76">
              <a:extLst>
                <a:ext uri="{FF2B5EF4-FFF2-40B4-BE49-F238E27FC236}">
                  <a16:creationId xmlns:a16="http://schemas.microsoft.com/office/drawing/2014/main" id="{AE6D71D1-B53E-46E0-9248-E6DD39625A6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8;p76">
              <a:extLst>
                <a:ext uri="{FF2B5EF4-FFF2-40B4-BE49-F238E27FC236}">
                  <a16:creationId xmlns:a16="http://schemas.microsoft.com/office/drawing/2014/main" id="{D3F2B971-CCB3-4C60-B1FA-CE84A1EA1EB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9;p76">
              <a:extLst>
                <a:ext uri="{FF2B5EF4-FFF2-40B4-BE49-F238E27FC236}">
                  <a16:creationId xmlns:a16="http://schemas.microsoft.com/office/drawing/2014/main" id="{5AF1BA10-D2F6-4521-99C8-1BE4A12EA860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0;p76">
              <a:extLst>
                <a:ext uri="{FF2B5EF4-FFF2-40B4-BE49-F238E27FC236}">
                  <a16:creationId xmlns:a16="http://schemas.microsoft.com/office/drawing/2014/main" id="{B759C848-D860-4A5A-99A1-C124C61A7F0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1;p76">
              <a:extLst>
                <a:ext uri="{FF2B5EF4-FFF2-40B4-BE49-F238E27FC236}">
                  <a16:creationId xmlns:a16="http://schemas.microsoft.com/office/drawing/2014/main" id="{EDCC9D4D-0BEF-4828-99B3-5C4C2267C04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2;p76">
              <a:extLst>
                <a:ext uri="{FF2B5EF4-FFF2-40B4-BE49-F238E27FC236}">
                  <a16:creationId xmlns:a16="http://schemas.microsoft.com/office/drawing/2014/main" id="{AEC2B09B-AB86-4953-BA7F-2803C9E5A39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3;p76">
              <a:extLst>
                <a:ext uri="{FF2B5EF4-FFF2-40B4-BE49-F238E27FC236}">
                  <a16:creationId xmlns:a16="http://schemas.microsoft.com/office/drawing/2014/main" id="{6C90607A-CC59-4A84-ABDF-F9525DA52B8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4;p76">
              <a:extLst>
                <a:ext uri="{FF2B5EF4-FFF2-40B4-BE49-F238E27FC236}">
                  <a16:creationId xmlns:a16="http://schemas.microsoft.com/office/drawing/2014/main" id="{1B88C068-0C43-4234-BC22-8BBCD1146764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5;p76">
              <a:extLst>
                <a:ext uri="{FF2B5EF4-FFF2-40B4-BE49-F238E27FC236}">
                  <a16:creationId xmlns:a16="http://schemas.microsoft.com/office/drawing/2014/main" id="{2D16516A-93E9-459F-AFBE-E630DFB55C5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6;p76">
              <a:extLst>
                <a:ext uri="{FF2B5EF4-FFF2-40B4-BE49-F238E27FC236}">
                  <a16:creationId xmlns:a16="http://schemas.microsoft.com/office/drawing/2014/main" id="{3CBBDD24-BB3A-45E5-83D5-6C4A3712A3C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7;p76">
              <a:extLst>
                <a:ext uri="{FF2B5EF4-FFF2-40B4-BE49-F238E27FC236}">
                  <a16:creationId xmlns:a16="http://schemas.microsoft.com/office/drawing/2014/main" id="{C2B42B3E-C323-47DC-B337-58290B479AF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8;p76">
              <a:extLst>
                <a:ext uri="{FF2B5EF4-FFF2-40B4-BE49-F238E27FC236}">
                  <a16:creationId xmlns:a16="http://schemas.microsoft.com/office/drawing/2014/main" id="{4092DF29-9307-4F2B-B394-9FB8CED6E3E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9;p76">
              <a:extLst>
                <a:ext uri="{FF2B5EF4-FFF2-40B4-BE49-F238E27FC236}">
                  <a16:creationId xmlns:a16="http://schemas.microsoft.com/office/drawing/2014/main" id="{3B45B594-8486-4F8C-AB96-6F2C86639FF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0;p76">
              <a:extLst>
                <a:ext uri="{FF2B5EF4-FFF2-40B4-BE49-F238E27FC236}">
                  <a16:creationId xmlns:a16="http://schemas.microsoft.com/office/drawing/2014/main" id="{36AD11BA-8D78-4622-A3CE-EE0B7CBD40E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1;p76">
              <a:extLst>
                <a:ext uri="{FF2B5EF4-FFF2-40B4-BE49-F238E27FC236}">
                  <a16:creationId xmlns:a16="http://schemas.microsoft.com/office/drawing/2014/main" id="{0D5DE84F-333B-4D31-BCF2-9B281880D768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2;p76">
              <a:extLst>
                <a:ext uri="{FF2B5EF4-FFF2-40B4-BE49-F238E27FC236}">
                  <a16:creationId xmlns:a16="http://schemas.microsoft.com/office/drawing/2014/main" id="{CF6F3D9A-AD96-49BA-B27C-2331A484EFB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3;p76">
              <a:extLst>
                <a:ext uri="{FF2B5EF4-FFF2-40B4-BE49-F238E27FC236}">
                  <a16:creationId xmlns:a16="http://schemas.microsoft.com/office/drawing/2014/main" id="{86D6FEE9-9C5B-4356-A793-91843CA603B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4;p76">
              <a:extLst>
                <a:ext uri="{FF2B5EF4-FFF2-40B4-BE49-F238E27FC236}">
                  <a16:creationId xmlns:a16="http://schemas.microsoft.com/office/drawing/2014/main" id="{E06DB558-B610-453A-8835-8A6DE8F2EE7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5;p76">
              <a:extLst>
                <a:ext uri="{FF2B5EF4-FFF2-40B4-BE49-F238E27FC236}">
                  <a16:creationId xmlns:a16="http://schemas.microsoft.com/office/drawing/2014/main" id="{E526A611-8353-4BD3-94A2-B4DF7EAED3F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18206-AE7E-4735-9E1A-62C68327A183}"/>
              </a:ext>
            </a:extLst>
          </p:cNvPr>
          <p:cNvGrpSpPr/>
          <p:nvPr/>
        </p:nvGrpSpPr>
        <p:grpSpPr>
          <a:xfrm>
            <a:off x="2412095" y="3101725"/>
            <a:ext cx="105901" cy="92830"/>
            <a:chOff x="2026216" y="3802856"/>
            <a:chExt cx="105901" cy="928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50A4EC-5A12-4320-B1B2-09220F03E35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4F6FDC-8796-4B9F-BD24-828C36541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BC22C-CB22-42BF-BCD7-A8AE4999E539}"/>
              </a:ext>
            </a:extLst>
          </p:cNvPr>
          <p:cNvGrpSpPr/>
          <p:nvPr/>
        </p:nvGrpSpPr>
        <p:grpSpPr>
          <a:xfrm rot="5400000">
            <a:off x="2654536" y="3111741"/>
            <a:ext cx="105901" cy="92830"/>
            <a:chOff x="2026216" y="3802856"/>
            <a:chExt cx="105901" cy="9283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DA21BB-E8CD-4723-8298-1A64EA3886A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EC0F00-0430-4E44-8F54-714315302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A34577-82FE-411B-9869-9138F80CA290}"/>
              </a:ext>
            </a:extLst>
          </p:cNvPr>
          <p:cNvGrpSpPr/>
          <p:nvPr/>
        </p:nvGrpSpPr>
        <p:grpSpPr>
          <a:xfrm rot="10800000">
            <a:off x="2648226" y="3354097"/>
            <a:ext cx="105901" cy="92830"/>
            <a:chOff x="2026216" y="3802856"/>
            <a:chExt cx="105901" cy="9283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6B54BD-6180-4B31-99F8-86F7E04181F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D467EE-7B96-434C-8676-72700B3CA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F36F0B-A2D3-4040-B91F-F5AD63B91B32}"/>
              </a:ext>
            </a:extLst>
          </p:cNvPr>
          <p:cNvGrpSpPr/>
          <p:nvPr/>
        </p:nvGrpSpPr>
        <p:grpSpPr>
          <a:xfrm rot="16200000">
            <a:off x="2422658" y="3350417"/>
            <a:ext cx="105901" cy="92830"/>
            <a:chOff x="2026216" y="3802856"/>
            <a:chExt cx="105901" cy="9283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BBB80D-46F3-4A8B-B75C-AAB27CBC83B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895C2A-14CC-4A43-933E-3658E2130E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3041677" y="2731766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5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5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A4F8925-CF6F-4989-A7FF-8924ADBB1613}"/>
              </a:ext>
            </a:extLst>
          </p:cNvPr>
          <p:cNvGrpSpPr/>
          <p:nvPr/>
        </p:nvGrpSpPr>
        <p:grpSpPr>
          <a:xfrm>
            <a:off x="4646584" y="333126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8351E18-2709-42DD-BD9C-7504F9C2A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E7A9F84-4CA3-45AA-94E8-7B94A3AA388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49CFD60-D574-4E2E-AD24-CEFDC237F6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D3F7653-3D1C-4805-996B-9013F898F04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741206" y="3062670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373659" y="1737556"/>
            <a:ext cx="6203181" cy="10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Many recognition and retrieval models are based on Deep Neural Networks (</a:t>
            </a:r>
            <a:r>
              <a:rPr lang="en-US" sz="1400" b="1" dirty="0"/>
              <a:t>DNN</a:t>
            </a:r>
            <a:r>
              <a:rPr lang="en-US" sz="1400" dirty="0"/>
              <a:t>).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A person’s image is fed to the net which </a:t>
            </a:r>
            <a:r>
              <a:rPr lang="en-US" sz="1400" b="1" dirty="0"/>
              <a:t>outputs</a:t>
            </a:r>
            <a:r>
              <a:rPr lang="en-US" sz="1400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embedding</a:t>
            </a:r>
            <a:r>
              <a:rPr lang="en-US" sz="1400" dirty="0"/>
              <a:t> vector queries the </a:t>
            </a:r>
            <a:r>
              <a:rPr lang="en-US" sz="1400" b="1" dirty="0"/>
              <a:t>gallery</a:t>
            </a:r>
          </a:p>
        </p:txBody>
      </p:sp>
      <p:pic>
        <p:nvPicPr>
          <p:cNvPr id="66" name="Graphic 65" descr="Hierarchy outline">
            <a:extLst>
              <a:ext uri="{FF2B5EF4-FFF2-40B4-BE49-F238E27FC236}">
                <a16:creationId xmlns:a16="http://schemas.microsoft.com/office/drawing/2014/main" id="{B6609899-73A0-49F8-9F37-DE68C2C59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230201" y="3227580"/>
            <a:ext cx="903475" cy="90347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</p:cNvCxnSpPr>
          <p:nvPr/>
        </p:nvCxnSpPr>
        <p:spPr>
          <a:xfrm flipV="1">
            <a:off x="4133676" y="3679316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2241116" y="3679317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3091416" y="2893959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505413" y="274835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613485" y="3171348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1913282" y="3384375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425897" y="410375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4391964" y="4403317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29148" y="3702465"/>
            <a:ext cx="392024" cy="4012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650597" y="364896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5894CA-CAB8-42E7-8F52-853E883004D7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A05C66-2346-4A72-9C50-1F5F0FE858F4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6339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DNN</a:t>
            </a:r>
            <a:r>
              <a:rPr lang="en-US" sz="1400" dirty="0"/>
              <a:t> architectures progress fast and create a diverse embedding models.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5C6C77-CD26-400F-99F1-E26F4A656B0E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195D98E-5635-468D-86F2-E1CEB8F963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A18E95A-A2C8-4E9C-8F95-C9E7FC4647B6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8BFD6D9-A490-416D-AD8D-CAD854DC4AA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CB7A13-B46F-47F9-8448-4BAB1F618AF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61B6ED-205F-4BD2-B98B-94FBDB08295D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EBAE822-372F-4725-8B4F-019CFDDC7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4AB2D2B-2AA2-4BFB-8770-365042905A4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C48552-2A7D-4787-91A3-C249973EB5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480C08A-1899-408A-BADE-C858134F4482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4DC5C3B-BB27-4DE4-9B45-5BB6D32605B0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7ABC8D7-4BB9-49DA-9659-65EB8FD1CA0B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89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10504" y="1732074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Addressing</a:t>
            </a:r>
            <a:r>
              <a:rPr lang="en-US" sz="1400" dirty="0"/>
              <a:t> the queries in the new architecture w.r.t to the </a:t>
            </a:r>
            <a:r>
              <a:rPr lang="en-US" sz="1400" b="1" dirty="0"/>
              <a:t>old</a:t>
            </a:r>
            <a:r>
              <a:rPr lang="en-US" sz="1400" dirty="0"/>
              <a:t> architecture gallery is what is called the Cross Model Compatibility </a:t>
            </a:r>
            <a:r>
              <a:rPr lang="en-US" sz="1400" b="1" dirty="0"/>
              <a:t>(CMC</a:t>
            </a:r>
            <a:r>
              <a:rPr lang="en-US" sz="14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04A14229-DCBA-40F2-BF0C-AD6814207CD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12169" y="3776730"/>
            <a:ext cx="961579" cy="287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0" name="Google Shape;11238;p139">
            <a:extLst>
              <a:ext uri="{FF2B5EF4-FFF2-40B4-BE49-F238E27FC236}">
                <a16:creationId xmlns:a16="http://schemas.microsoft.com/office/drawing/2014/main" id="{0E649FD2-324B-47FC-ABFB-93FC5ECAE429}"/>
              </a:ext>
            </a:extLst>
          </p:cNvPr>
          <p:cNvGrpSpPr/>
          <p:nvPr/>
        </p:nvGrpSpPr>
        <p:grpSpPr>
          <a:xfrm>
            <a:off x="5193985" y="3649592"/>
            <a:ext cx="555642" cy="555642"/>
            <a:chOff x="892750" y="4993750"/>
            <a:chExt cx="483125" cy="483125"/>
          </a:xfrm>
        </p:grpSpPr>
        <p:sp>
          <p:nvSpPr>
            <p:cNvPr id="145" name="Google Shape;11239;p139">
              <a:extLst>
                <a:ext uri="{FF2B5EF4-FFF2-40B4-BE49-F238E27FC236}">
                  <a16:creationId xmlns:a16="http://schemas.microsoft.com/office/drawing/2014/main" id="{65BE2CD4-A8AE-4A16-861A-AA8FA73E9D77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1240;p139">
              <a:extLst>
                <a:ext uri="{FF2B5EF4-FFF2-40B4-BE49-F238E27FC236}">
                  <a16:creationId xmlns:a16="http://schemas.microsoft.com/office/drawing/2014/main" id="{1B051D32-B921-4B6E-A84C-44D79477ED9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1241;p139">
              <a:extLst>
                <a:ext uri="{FF2B5EF4-FFF2-40B4-BE49-F238E27FC236}">
                  <a16:creationId xmlns:a16="http://schemas.microsoft.com/office/drawing/2014/main" id="{D672CAAD-A76D-48B5-9AE5-BE4C0BAD7351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E8DADFC-26A5-4769-A440-6FBC6CE47E16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C1F0AD7-FC09-4359-AAAD-51EBD726C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0AE8472-1CD4-4617-B4EF-181511DDD5E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FF66FA6-7F89-41BD-923E-CF5C4270CF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A7821A-8B84-4B9A-9E68-F3E6E39D966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F7FD5F-3FFD-40A2-B5A0-09C76DAC8546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282A67F-3B68-43E1-9CFE-07F5E9F6C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3381D0B-C1FE-4B55-A30D-D4CAECE69D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3AB5E78-8EAC-430C-A964-BE1CCF95300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40E12AA-6995-4C62-97BC-45AA2594E8F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E89BF42-EB6B-4E69-9DFC-948FA0958EE3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E176F6-7870-4F6F-922B-1E1F806F58E4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74385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29" name="Google Shape;11828;p141">
            <a:extLst>
              <a:ext uri="{FF2B5EF4-FFF2-40B4-BE49-F238E27FC236}">
                <a16:creationId xmlns:a16="http://schemas.microsoft.com/office/drawing/2014/main" id="{2C67D58C-765A-5C4E-83A3-18642D00259D}"/>
              </a:ext>
            </a:extLst>
          </p:cNvPr>
          <p:cNvGrpSpPr/>
          <p:nvPr/>
        </p:nvGrpSpPr>
        <p:grpSpPr>
          <a:xfrm>
            <a:off x="3171495" y="3738248"/>
            <a:ext cx="596400" cy="704265"/>
            <a:chOff x="6167350" y="2672800"/>
            <a:chExt cx="297750" cy="295375"/>
          </a:xfrm>
        </p:grpSpPr>
        <p:sp>
          <p:nvSpPr>
            <p:cNvPr id="30" name="Google Shape;11829;p141">
              <a:extLst>
                <a:ext uri="{FF2B5EF4-FFF2-40B4-BE49-F238E27FC236}">
                  <a16:creationId xmlns:a16="http://schemas.microsoft.com/office/drawing/2014/main" id="{DC206F53-EE7B-3346-BE29-19AA93D5D21A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0;p141">
              <a:extLst>
                <a:ext uri="{FF2B5EF4-FFF2-40B4-BE49-F238E27FC236}">
                  <a16:creationId xmlns:a16="http://schemas.microsoft.com/office/drawing/2014/main" id="{96ACA2A0-2B1E-1D40-BFB6-578A3584FFD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31;p141">
              <a:extLst>
                <a:ext uri="{FF2B5EF4-FFF2-40B4-BE49-F238E27FC236}">
                  <a16:creationId xmlns:a16="http://schemas.microsoft.com/office/drawing/2014/main" id="{880AB308-C009-B648-84B6-B17F6E1D9512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32;p141">
              <a:extLst>
                <a:ext uri="{FF2B5EF4-FFF2-40B4-BE49-F238E27FC236}">
                  <a16:creationId xmlns:a16="http://schemas.microsoft.com/office/drawing/2014/main" id="{14719D19-D86E-7143-A2CB-E86E1C7F19D2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33;p141">
              <a:extLst>
                <a:ext uri="{FF2B5EF4-FFF2-40B4-BE49-F238E27FC236}">
                  <a16:creationId xmlns:a16="http://schemas.microsoft.com/office/drawing/2014/main" id="{DB0B865A-54FF-924E-BC47-59BE057CCCB6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824366" y="1289865"/>
            <a:ext cx="65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All images are of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aligned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The two existing recognition networks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not 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58829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24366" y="1556087"/>
            <a:ext cx="65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Memory limitations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: Image dataset is VERY big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Long training time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time frame of project</a:t>
            </a:r>
            <a:endParaRPr lang="en-US" sz="20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5FE9AAE1-EF95-4049-8596-2A65001D21F8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281DFB6F-6A15-415D-83BB-60A2ABB2EE5E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8F091CE-1F6D-4708-A1E2-FAD24AC76BF4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D63BF-CDF6-4C04-AF69-F2088F23C182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2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 on </a:t>
            </a:r>
            <a:r>
              <a:rPr lang="en-US" sz="1800" b="1" dirty="0"/>
              <a:t>MS1M-ArcFace</a:t>
            </a:r>
            <a:endParaRPr lang="en-US" sz="18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legacy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improved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4" y="1084670"/>
            <a:ext cx="6307487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Take the entire dataset and create a </a:t>
            </a:r>
            <a:r>
              <a:rPr lang="en" b="1" dirty="0"/>
              <a:t>new</a:t>
            </a:r>
            <a:r>
              <a:rPr lang="en" dirty="0"/>
              <a:t> dataset of embedding vectors.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These will serve as </a:t>
            </a:r>
            <a:r>
              <a:rPr lang="en" b="1" dirty="0"/>
              <a:t>datasets</a:t>
            </a:r>
            <a:r>
              <a:rPr lang="en" dirty="0"/>
              <a:t> for training the transformer.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 corresponding datastructures.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979374" y="1008228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in train set space.</a:t>
            </a:r>
            <a:br>
              <a:rPr lang="en-US" dirty="0">
                <a:solidFill>
                  <a:schemeClr val="accent2"/>
                </a:solidFill>
                <a:latin typeface="Manjari"/>
              </a:rPr>
            </a:br>
            <a:r>
              <a:rPr lang="en-US" dirty="0">
                <a:solidFill>
                  <a:schemeClr val="accent2"/>
                </a:solidFill>
                <a:latin typeface="Manjari"/>
              </a:rPr>
              <a:t>We expected related positioning to stay the same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3921343" y="1416139"/>
            <a:ext cx="6286923" cy="3056755"/>
          </a:xfrm>
          <a:prstGeom prst="triangle">
            <a:avLst>
              <a:gd name="adj" fmla="val 5649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979374" y="1008228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64458" y="2491582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657942" y="1898306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  <a:endCxn id="149" idx="1"/>
          </p:cNvCxnSpPr>
          <p:nvPr/>
        </p:nvCxnSpPr>
        <p:spPr>
          <a:xfrm flipV="1">
            <a:off x="2730953" y="2465122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818976" y="2489773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444418" y="1724884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910638" y="1571417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530221" y="2006984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830018" y="2220011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248379" y="3700803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722773" y="3374119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945842" y="3593081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27478" y="2038035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19298" y="2927964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92204" y="3611799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5005170" y="3365393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101695" y="2926323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808675" y="3374119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140580" y="3036801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4037737" y="370585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104980" y="3044862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434471" y="1569589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5515844" y="2038035"/>
            <a:ext cx="2259470" cy="1295788"/>
          </a:xfrm>
          <a:prstGeom prst="curvedConnector3">
            <a:avLst>
              <a:gd name="adj1" fmla="val 103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200321" y="1777136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905369" y="208089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77121" y="2154272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5057769" y="223329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138417" y="2313332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17973101-7C83-4E28-B677-EF1098B34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934090"/>
              </p:ext>
            </p:extLst>
          </p:nvPr>
        </p:nvGraphicFramePr>
        <p:xfrm>
          <a:off x="0" y="-5388"/>
          <a:ext cx="9144000" cy="512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20389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Embedded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 &amp; Reg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Further Improvements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46" y="184292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8" y="158498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2117777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2360514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17" name="Flowchart: Manual Operation 20">
            <a:extLst>
              <a:ext uri="{FF2B5EF4-FFF2-40B4-BE49-F238E27FC236}">
                <a16:creationId xmlns:a16="http://schemas.microsoft.com/office/drawing/2014/main" id="{13AC9A59-A09B-4943-BD19-1C8B0673AB2D}"/>
              </a:ext>
            </a:extLst>
          </p:cNvPr>
          <p:cNvSpPr/>
          <p:nvPr/>
        </p:nvSpPr>
        <p:spPr>
          <a:xfrm rot="16200000">
            <a:off x="1862401" y="219996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21DDC-92D9-B043-B3C7-3F1E24A1B393}"/>
              </a:ext>
            </a:extLst>
          </p:cNvPr>
          <p:cNvSpPr txBox="1"/>
          <p:nvPr/>
        </p:nvSpPr>
        <p:spPr>
          <a:xfrm>
            <a:off x="2225476" y="231170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19" name="Flowchart: Manual Operation 27">
            <a:extLst>
              <a:ext uri="{FF2B5EF4-FFF2-40B4-BE49-F238E27FC236}">
                <a16:creationId xmlns:a16="http://schemas.microsoft.com/office/drawing/2014/main" id="{4D3778C3-1E09-F445-B524-189B7B50B642}"/>
              </a:ext>
            </a:extLst>
          </p:cNvPr>
          <p:cNvSpPr/>
          <p:nvPr/>
        </p:nvSpPr>
        <p:spPr>
          <a:xfrm rot="16200000">
            <a:off x="2099990" y="247696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38662-BDA6-FD41-91C8-E2C58905F785}"/>
              </a:ext>
            </a:extLst>
          </p:cNvPr>
          <p:cNvSpPr txBox="1"/>
          <p:nvPr/>
        </p:nvSpPr>
        <p:spPr>
          <a:xfrm>
            <a:off x="2463065" y="258870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1" name="Flowchart: Manual Operation 25">
            <a:extLst>
              <a:ext uri="{FF2B5EF4-FFF2-40B4-BE49-F238E27FC236}">
                <a16:creationId xmlns:a16="http://schemas.microsoft.com/office/drawing/2014/main" id="{D878961E-4CB5-3643-92FC-37DC6338F8F9}"/>
              </a:ext>
            </a:extLst>
          </p:cNvPr>
          <p:cNvSpPr/>
          <p:nvPr/>
        </p:nvSpPr>
        <p:spPr>
          <a:xfrm rot="16200000">
            <a:off x="2299054" y="2753963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7B995-E055-3B4F-81B6-9F26677DA921}"/>
              </a:ext>
            </a:extLst>
          </p:cNvPr>
          <p:cNvSpPr txBox="1"/>
          <p:nvPr/>
        </p:nvSpPr>
        <p:spPr>
          <a:xfrm>
            <a:off x="2662129" y="2865699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3" name="Plus Sign 1">
            <a:extLst>
              <a:ext uri="{FF2B5EF4-FFF2-40B4-BE49-F238E27FC236}">
                <a16:creationId xmlns:a16="http://schemas.microsoft.com/office/drawing/2014/main" id="{638C353A-C6C9-104B-88A5-427295C69F45}"/>
              </a:ext>
            </a:extLst>
          </p:cNvPr>
          <p:cNvSpPr/>
          <p:nvPr/>
        </p:nvSpPr>
        <p:spPr>
          <a:xfrm>
            <a:off x="1340612" y="2323372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915730" y="2323372"/>
            <a:ext cx="2672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When multiple losses are used:</a:t>
            </a:r>
          </a:p>
          <a:p>
            <a:pPr algn="ctr"/>
            <a:endParaRPr lang="en-IL" dirty="0"/>
          </a:p>
          <a:p>
            <a:pPr algn="ctr"/>
            <a:r>
              <a:rPr lang="en-IL" b="1" dirty="0"/>
              <a:t>Balancing!</a:t>
            </a:r>
          </a:p>
        </p:txBody>
      </p:sp>
    </p:spTree>
    <p:extLst>
      <p:ext uri="{BB962C8B-B14F-4D97-AF65-F5344CB8AC3E}">
        <p14:creationId xmlns:p14="http://schemas.microsoft.com/office/powerpoint/2010/main" val="2900089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17" name="Flowchart: Manual Operation 20">
            <a:extLst>
              <a:ext uri="{FF2B5EF4-FFF2-40B4-BE49-F238E27FC236}">
                <a16:creationId xmlns:a16="http://schemas.microsoft.com/office/drawing/2014/main" id="{13AC9A59-A09B-4943-BD19-1C8B0673AB2D}"/>
              </a:ext>
            </a:extLst>
          </p:cNvPr>
          <p:cNvSpPr/>
          <p:nvPr/>
        </p:nvSpPr>
        <p:spPr>
          <a:xfrm rot="16200000">
            <a:off x="1862401" y="219996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21DDC-92D9-B043-B3C7-3F1E24A1B393}"/>
              </a:ext>
            </a:extLst>
          </p:cNvPr>
          <p:cNvSpPr txBox="1"/>
          <p:nvPr/>
        </p:nvSpPr>
        <p:spPr>
          <a:xfrm>
            <a:off x="2225476" y="231170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19" name="Flowchart: Manual Operation 27">
            <a:extLst>
              <a:ext uri="{FF2B5EF4-FFF2-40B4-BE49-F238E27FC236}">
                <a16:creationId xmlns:a16="http://schemas.microsoft.com/office/drawing/2014/main" id="{4D3778C3-1E09-F445-B524-189B7B50B642}"/>
              </a:ext>
            </a:extLst>
          </p:cNvPr>
          <p:cNvSpPr/>
          <p:nvPr/>
        </p:nvSpPr>
        <p:spPr>
          <a:xfrm rot="16200000">
            <a:off x="2099990" y="247696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38662-BDA6-FD41-91C8-E2C58905F785}"/>
              </a:ext>
            </a:extLst>
          </p:cNvPr>
          <p:cNvSpPr txBox="1"/>
          <p:nvPr/>
        </p:nvSpPr>
        <p:spPr>
          <a:xfrm>
            <a:off x="2463065" y="258870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1" name="Flowchart: Manual Operation 25">
            <a:extLst>
              <a:ext uri="{FF2B5EF4-FFF2-40B4-BE49-F238E27FC236}">
                <a16:creationId xmlns:a16="http://schemas.microsoft.com/office/drawing/2014/main" id="{D878961E-4CB5-3643-92FC-37DC6338F8F9}"/>
              </a:ext>
            </a:extLst>
          </p:cNvPr>
          <p:cNvSpPr/>
          <p:nvPr/>
        </p:nvSpPr>
        <p:spPr>
          <a:xfrm rot="16200000">
            <a:off x="2299054" y="2753963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7B995-E055-3B4F-81B6-9F26677DA921}"/>
              </a:ext>
            </a:extLst>
          </p:cNvPr>
          <p:cNvSpPr txBox="1"/>
          <p:nvPr/>
        </p:nvSpPr>
        <p:spPr>
          <a:xfrm>
            <a:off x="2662129" y="2865699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3" name="Plus Sign 1">
            <a:extLst>
              <a:ext uri="{FF2B5EF4-FFF2-40B4-BE49-F238E27FC236}">
                <a16:creationId xmlns:a16="http://schemas.microsoft.com/office/drawing/2014/main" id="{638C353A-C6C9-104B-88A5-427295C69F45}"/>
              </a:ext>
            </a:extLst>
          </p:cNvPr>
          <p:cNvSpPr/>
          <p:nvPr/>
        </p:nvSpPr>
        <p:spPr>
          <a:xfrm>
            <a:off x="1340612" y="2323372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2415;p143">
            <a:extLst>
              <a:ext uri="{FF2B5EF4-FFF2-40B4-BE49-F238E27FC236}">
                <a16:creationId xmlns:a16="http://schemas.microsoft.com/office/drawing/2014/main" id="{737691BF-43DE-EC4C-B275-B820FDA59B31}"/>
              </a:ext>
            </a:extLst>
          </p:cNvPr>
          <p:cNvSpPr/>
          <p:nvPr/>
        </p:nvSpPr>
        <p:spPr>
          <a:xfrm>
            <a:off x="2980858" y="2419459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19E3C5-9AC1-3A4E-B0FD-453EB846811E}"/>
              </a:ext>
            </a:extLst>
          </p:cNvPr>
          <p:cNvSpPr txBox="1"/>
          <p:nvPr/>
        </p:nvSpPr>
        <p:spPr>
          <a:xfrm>
            <a:off x="3050693" y="2976439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66F5BB-72F5-BC4A-A331-771A5DFA1BB0}"/>
              </a:ext>
            </a:extLst>
          </p:cNvPr>
          <p:cNvGrpSpPr/>
          <p:nvPr/>
        </p:nvGrpSpPr>
        <p:grpSpPr>
          <a:xfrm>
            <a:off x="896198" y="2499304"/>
            <a:ext cx="3275045" cy="963299"/>
            <a:chOff x="2382990" y="2468739"/>
            <a:chExt cx="3275045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1" name="Minus Sign 15">
              <a:extLst>
                <a:ext uri="{FF2B5EF4-FFF2-40B4-BE49-F238E27FC236}">
                  <a16:creationId xmlns:a16="http://schemas.microsoft.com/office/drawing/2014/main" id="{57EDC379-A722-344B-B818-A891D3FC8DF8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12" name="Minus Sign 15">
              <a:extLst>
                <a:ext uri="{FF2B5EF4-FFF2-40B4-BE49-F238E27FC236}">
                  <a16:creationId xmlns:a16="http://schemas.microsoft.com/office/drawing/2014/main" id="{9961FA96-0AE5-2840-8764-B82885A60D8D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DD61BF6-EFFB-A147-A433-5380C43F60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EF7A756-9800-1A4C-8D80-80ED969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4F131C-5CB3-1042-A6BC-4AD3F6FB8CC1}"/>
              </a:ext>
            </a:extLst>
          </p:cNvPr>
          <p:cNvCxnSpPr/>
          <p:nvPr/>
        </p:nvCxnSpPr>
        <p:spPr>
          <a:xfrm>
            <a:off x="1801542" y="3070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4FE0D-DB83-0842-BF5A-FD91F2D992A4}"/>
              </a:ext>
            </a:extLst>
          </p:cNvPr>
          <p:cNvCxnSpPr>
            <a:cxnSpLocks/>
          </p:cNvCxnSpPr>
          <p:nvPr/>
        </p:nvCxnSpPr>
        <p:spPr>
          <a:xfrm flipV="1">
            <a:off x="1801542" y="2152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561EB1-6C0A-A14E-BA60-A09955061804}"/>
              </a:ext>
            </a:extLst>
          </p:cNvPr>
          <p:cNvCxnSpPr>
            <a:cxnSpLocks/>
          </p:cNvCxnSpPr>
          <p:nvPr/>
        </p:nvCxnSpPr>
        <p:spPr>
          <a:xfrm flipH="1">
            <a:off x="1238206" y="3070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21F1D-A506-214D-A293-6410DC143D39}"/>
              </a:ext>
            </a:extLst>
          </p:cNvPr>
          <p:cNvCxnSpPr/>
          <p:nvPr/>
        </p:nvCxnSpPr>
        <p:spPr>
          <a:xfrm>
            <a:off x="2042388" y="2417585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14:cNvPr>
              <p14:cNvContentPartPr/>
              <p14:nvPr/>
            </p14:nvContentPartPr>
            <p14:xfrm>
              <a:off x="2033613" y="2421262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613" y="23852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14:cNvPr>
              <p14:cNvContentPartPr/>
              <p14:nvPr/>
            </p14:nvContentPartPr>
            <p14:xfrm>
              <a:off x="2474613" y="278450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613" y="27485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14:cNvPr>
              <p14:cNvContentPartPr/>
              <p14:nvPr/>
            </p14:nvContentPartPr>
            <p14:xfrm>
              <a:off x="2258253" y="2592622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253" y="2556622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8640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5902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0966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3966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8239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embedded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487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759725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08546" y="3262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08546" y="299752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78309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6882164" y="3974672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5848231" y="4274233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6709076" y="3254954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7112562" y="3466321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21114" y="1393645"/>
            <a:ext cx="696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4383890" y="3252310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13224" y="2805859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4913224" y="2421587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3710437" y="2733268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5816699" y="3254954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6297047" y="2961039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6341394" y="2329343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3807159" y="2520183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7985759" y="4117517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7472714" y="4317572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1622</Words>
  <Application>Microsoft Macintosh PowerPoint</Application>
  <PresentationFormat>On-screen Show (16:9)</PresentationFormat>
  <Paragraphs>443</Paragraphs>
  <Slides>48</Slides>
  <Notes>33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Cambria Math</vt:lpstr>
      <vt:lpstr>Hammersmith One</vt:lpstr>
      <vt:lpstr>Lucida Grande</vt:lpstr>
      <vt:lpstr>Manjari</vt:lpstr>
      <vt:lpstr>Nunito</vt:lpstr>
      <vt:lpstr>Roboto Condensed Light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Glossary &amp; Terms</vt:lpstr>
      <vt:lpstr>Glossary &amp; Terms</vt:lpstr>
      <vt:lpstr>Glossary &amp; Terms</vt:lpstr>
      <vt:lpstr>Glossary &amp; Terms</vt:lpstr>
      <vt:lpstr>Glossary &amp; Terms</vt:lpstr>
      <vt:lpstr>Glossary &amp; Terms</vt:lpstr>
      <vt:lpstr>Academic Article Reference:</vt:lpstr>
      <vt:lpstr>Academic Article Reference:</vt:lpstr>
      <vt:lpstr>Academic Article Reference:</vt:lpstr>
      <vt:lpstr>Academic Article Reference: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 on MS1M-ArcFace</vt:lpstr>
      <vt:lpstr>New dataset creation</vt:lpstr>
      <vt:lpstr>Training Process</vt:lpstr>
      <vt:lpstr>Transformer Architecture</vt:lpstr>
      <vt:lpstr>Transformer Architecture</vt:lpstr>
      <vt:lpstr>Using Interpolation of Embeddings</vt:lpstr>
      <vt:lpstr>Evaluating Process</vt:lpstr>
      <vt:lpstr>Results</vt:lpstr>
      <vt:lpstr>Dataloader for .pkl</vt:lpstr>
      <vt:lpstr>04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Lior Dvir</cp:lastModifiedBy>
  <cp:revision>19</cp:revision>
  <dcterms:modified xsi:type="dcterms:W3CDTF">2022-04-13T20:25:10Z</dcterms:modified>
</cp:coreProperties>
</file>