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hgukOrBkLCY6uRdPVOs0uTGa2p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37EBB7-D3F4-4F70-9E21-6743A4715363}">
  <a:tblStyle styleId="{0037EBB7-D3F4-4F70-9E21-6743A4715363}"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0"/>
          <p:cNvGrpSpPr/>
          <p:nvPr/>
        </p:nvGrpSpPr>
        <p:grpSpPr>
          <a:xfrm>
            <a:off x="9649215" y="4068923"/>
            <a:ext cx="1080904" cy="1080902"/>
            <a:chOff x="9685338" y="4460675"/>
            <a:chExt cx="1080904" cy="1080902"/>
          </a:xfrm>
        </p:grpSpPr>
        <p:sp>
          <p:nvSpPr>
            <p:cNvPr id="19" name="Google Shape;19;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0"/>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0"/>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30"/>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39" name="Google Shape;39;p23"/>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0" name="Google Shape;40;p23"/>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1" name="Google Shape;41;p23"/>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2" name="Google Shape;42;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2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9" name="Google Shape;49;p2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1" name="Google Shape;51;p24"/>
          <p:cNvGrpSpPr/>
          <p:nvPr/>
        </p:nvGrpSpPr>
        <p:grpSpPr>
          <a:xfrm>
            <a:off x="897399" y="2325848"/>
            <a:ext cx="1080904" cy="1080902"/>
            <a:chOff x="9685338" y="4460675"/>
            <a:chExt cx="1080904" cy="1080902"/>
          </a:xfrm>
        </p:grpSpPr>
        <p:sp>
          <p:nvSpPr>
            <p:cNvPr id="52" name="Google Shape;52;p2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8" name="Google Shape;58;p2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7"/>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7"/>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7"/>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7"/>
          <p:cNvGrpSpPr/>
          <p:nvPr/>
        </p:nvGrpSpPr>
        <p:grpSpPr>
          <a:xfrm>
            <a:off x="11401725" y="6229681"/>
            <a:ext cx="457200" cy="457200"/>
            <a:chOff x="11361456" y="6195813"/>
            <a:chExt cx="548640" cy="548640"/>
          </a:xfrm>
        </p:grpSpPr>
        <p:sp>
          <p:nvSpPr>
            <p:cNvPr id="75" name="Google Shape;75;p2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8"/>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p:nvPr>
            <p:ph idx="2" type="pic"/>
          </p:nvPr>
        </p:nvSpPr>
        <p:spPr>
          <a:xfrm>
            <a:off x="0" y="0"/>
            <a:ext cx="8303740" cy="6858000"/>
          </a:xfrm>
          <a:prstGeom prst="rect">
            <a:avLst/>
          </a:prstGeom>
          <a:solidFill>
            <a:srgbClr val="E1DFDF"/>
          </a:solidFill>
          <a:ln>
            <a:noFill/>
          </a:ln>
        </p:spPr>
      </p:sp>
      <p:sp>
        <p:nvSpPr>
          <p:cNvPr id="82" name="Google Shape;82;p28"/>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8"/>
          <p:cNvGrpSpPr/>
          <p:nvPr/>
        </p:nvGrpSpPr>
        <p:grpSpPr>
          <a:xfrm>
            <a:off x="11401725" y="6229681"/>
            <a:ext cx="457200" cy="457200"/>
            <a:chOff x="11361456" y="6195813"/>
            <a:chExt cx="548640" cy="548640"/>
          </a:xfrm>
        </p:grpSpPr>
        <p:sp>
          <p:nvSpPr>
            <p:cNvPr id="85" name="Google Shape;85;p2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9"/>
          <p:cNvGrpSpPr/>
          <p:nvPr/>
        </p:nvGrpSpPr>
        <p:grpSpPr>
          <a:xfrm>
            <a:off x="11401725" y="6229681"/>
            <a:ext cx="457200" cy="457200"/>
            <a:chOff x="11361456" y="6195813"/>
            <a:chExt cx="548640" cy="548640"/>
          </a:xfrm>
        </p:grpSpPr>
        <p:sp>
          <p:nvSpPr>
            <p:cNvPr id="11" name="Google Shape;11;p1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6.jpg"/><Relationship Id="rId6" Type="http://schemas.openxmlformats.org/officeDocument/2006/relationships/hyperlink" Target="http://thaigoodview.com/node/79150" TargetMode="External"/><Relationship Id="rId7"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jp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5.jp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3.jp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3.jp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image" Target="../media/image7.png"/><Relationship Id="rId6" Type="http://schemas.openxmlformats.org/officeDocument/2006/relationships/hyperlink" Target="https://pinkpursuits.com/learn-website-development/" TargetMode="External"/><Relationship Id="rId7"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
          <p:cNvSpPr/>
          <p:nvPr/>
        </p:nvSpPr>
        <p:spPr>
          <a:xfrm>
            <a:off x="0" y="0"/>
            <a:ext cx="12188952"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5" name="Google Shape;105;p1"/>
          <p:cNvSpPr/>
          <p:nvPr/>
        </p:nvSpPr>
        <p:spPr>
          <a:xfrm>
            <a:off x="4645152" y="928117"/>
            <a:ext cx="6629400"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6" name="Google Shape;106;p1"/>
          <p:cNvSpPr/>
          <p:nvPr/>
        </p:nvSpPr>
        <p:spPr>
          <a:xfrm>
            <a:off x="4641336" y="1110053"/>
            <a:ext cx="6630506" cy="4580301"/>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7" name="Google Shape;107;p1"/>
          <p:cNvSpPr txBox="1"/>
          <p:nvPr>
            <p:ph type="ctrTitle"/>
          </p:nvPr>
        </p:nvSpPr>
        <p:spPr>
          <a:xfrm>
            <a:off x="4961376" y="1432223"/>
            <a:ext cx="6057144" cy="335797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sz="8000"/>
              <a:t>HTML</a:t>
            </a:r>
            <a:endParaRPr/>
          </a:p>
        </p:txBody>
      </p:sp>
      <p:sp>
        <p:nvSpPr>
          <p:cNvPr id="108" name="Google Shape;108;p1"/>
          <p:cNvSpPr/>
          <p:nvPr/>
        </p:nvSpPr>
        <p:spPr>
          <a:xfrm>
            <a:off x="4645152" y="5780565"/>
            <a:ext cx="6629400"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109" name="Google Shape;109;p1"/>
          <p:cNvGrpSpPr/>
          <p:nvPr/>
        </p:nvGrpSpPr>
        <p:grpSpPr>
          <a:xfrm>
            <a:off x="9646920" y="5257800"/>
            <a:ext cx="1080904" cy="1080902"/>
            <a:chOff x="9685338" y="4460675"/>
            <a:chExt cx="1080904" cy="1080902"/>
          </a:xfrm>
        </p:grpSpPr>
        <p:sp>
          <p:nvSpPr>
            <p:cNvPr id="110" name="Google Shape;110;p1"/>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11" name="Google Shape;111;p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12" name="Google Shape;112;p1"/>
          <p:cNvSpPr txBox="1"/>
          <p:nvPr>
            <p:ph idx="1" type="subTitle"/>
          </p:nvPr>
        </p:nvSpPr>
        <p:spPr>
          <a:xfrm>
            <a:off x="4938490" y="4790198"/>
            <a:ext cx="6080030" cy="6870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sz="2000">
                <a:solidFill>
                  <a:srgbClr val="000000"/>
                </a:solidFill>
              </a:rPr>
              <a:t>Introduction to HTML</a:t>
            </a:r>
            <a:endParaRPr/>
          </a:p>
        </p:txBody>
      </p:sp>
      <p:pic>
        <p:nvPicPr>
          <p:cNvPr id="113" name="Google Shape;113;p1"/>
          <p:cNvPicPr preferRelativeResize="0"/>
          <p:nvPr/>
        </p:nvPicPr>
        <p:blipFill rotWithShape="1">
          <a:blip r:embed="rId5">
            <a:alphaModFix/>
          </a:blip>
          <a:srcRect b="0" l="0" r="0" t="0"/>
          <a:stretch/>
        </p:blipFill>
        <p:spPr>
          <a:xfrm>
            <a:off x="445085" y="932554"/>
            <a:ext cx="4193102" cy="4866746"/>
          </a:xfrm>
          <a:prstGeom prst="rect">
            <a:avLst/>
          </a:prstGeom>
          <a:noFill/>
          <a:ln>
            <a:noFill/>
          </a:ln>
        </p:spPr>
      </p:pic>
      <p:sp>
        <p:nvSpPr>
          <p:cNvPr id="114" name="Google Shape;114;p1"/>
          <p:cNvSpPr txBox="1"/>
          <p:nvPr/>
        </p:nvSpPr>
        <p:spPr>
          <a:xfrm>
            <a:off x="1554682" y="4664718"/>
            <a:ext cx="2795958"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700" u="sng" cap="none" strike="noStrike">
                <a:solidFill>
                  <a:srgbClr val="FFFFFF"/>
                </a:solidFill>
                <a:latin typeface="Rockwell"/>
                <a:ea typeface="Rockwell"/>
                <a:cs typeface="Rockwell"/>
                <a:sym typeface="Rockwell"/>
                <a:hlinkClick r:id="rId6">
                  <a:extLst>
                    <a:ext uri="{A12FA001-AC4F-418D-AE19-62706E023703}">
                      <ahyp:hlinkClr val="tx"/>
                    </a:ext>
                  </a:extLst>
                </a:hlinkClick>
              </a:rPr>
              <a:t>This Photo</a:t>
            </a:r>
            <a:r>
              <a:rPr b="0" i="0" lang="en-US" sz="700" u="none" cap="none" strike="noStrike">
                <a:solidFill>
                  <a:srgbClr val="FFFFFF"/>
                </a:solidFill>
                <a:latin typeface="Rockwell"/>
                <a:ea typeface="Rockwell"/>
                <a:cs typeface="Rockwell"/>
                <a:sym typeface="Rockwell"/>
              </a:rPr>
              <a:t> by Unknown author is licensed under </a:t>
            </a:r>
            <a:r>
              <a:rPr b="0" i="0" lang="en-US" sz="700" u="sng" cap="none" strike="noStrike">
                <a:solidFill>
                  <a:srgbClr val="FFFFFF"/>
                </a:solidFill>
                <a:latin typeface="Rockwell"/>
                <a:ea typeface="Rockwell"/>
                <a:cs typeface="Rockwell"/>
                <a:sym typeface="Rockwell"/>
                <a:hlinkClick r:id="rId7">
                  <a:extLst>
                    <a:ext uri="{A12FA001-AC4F-418D-AE19-62706E023703}">
                      <ahyp:hlinkClr val="tx"/>
                    </a:ext>
                  </a:extLst>
                </a:hlinkClick>
              </a:rPr>
              <a:t>CC BY-SA-NC</a:t>
            </a:r>
            <a:r>
              <a:rPr b="0" i="0" lang="en-US" sz="700" u="none" cap="none" strike="noStrike">
                <a:solidFill>
                  <a:srgbClr val="FFFFFF"/>
                </a:solidFill>
                <a:latin typeface="Rockwell"/>
                <a:ea typeface="Rockwell"/>
                <a:cs typeface="Rockwell"/>
                <a:sym typeface="Rockwe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400"/>
                                        <p:tgtEl>
                                          <p:spTgt spid="112">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07"/>
                                        </p:tgtEl>
                                        <p:attrNameLst>
                                          <p:attrName>style.visibility</p:attrName>
                                        </p:attrNameLst>
                                      </p:cBhvr>
                                      <p:to>
                                        <p:strVal val="visible"/>
                                      </p:to>
                                    </p:set>
                                    <p:animEffect filter="fade" transition="in">
                                      <p:cBhvr>
                                        <p:cTn dur="4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0"/>
          <p:cNvSpPr txBox="1"/>
          <p:nvPr>
            <p:ph type="title"/>
          </p:nvPr>
        </p:nvSpPr>
        <p:spPr>
          <a:xfrm>
            <a:off x="1069848" y="798394"/>
            <a:ext cx="4730451" cy="16377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Rockwell"/>
              <a:buNone/>
            </a:pPr>
            <a:r>
              <a:rPr lang="en-US" sz="4400"/>
              <a:t>HTML5</a:t>
            </a:r>
            <a:endParaRPr/>
          </a:p>
        </p:txBody>
      </p:sp>
      <p:sp>
        <p:nvSpPr>
          <p:cNvPr id="202" name="Google Shape;202;p10"/>
          <p:cNvSpPr txBox="1"/>
          <p:nvPr>
            <p:ph idx="1" type="body"/>
          </p:nvPr>
        </p:nvSpPr>
        <p:spPr>
          <a:xfrm>
            <a:off x="1069848" y="2578608"/>
            <a:ext cx="4730451" cy="35935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lang="en-US" sz="1800"/>
              <a:t>HTML5 is the 5th and current version of html</a:t>
            </a:r>
            <a:endParaRPr/>
          </a:p>
          <a:p>
            <a:pPr indent="-182880" lvl="0" marL="182880" rtl="0" algn="l">
              <a:lnSpc>
                <a:spcPct val="90000"/>
              </a:lnSpc>
              <a:spcBef>
                <a:spcPts val="1200"/>
              </a:spcBef>
              <a:spcAft>
                <a:spcPts val="0"/>
              </a:spcAft>
              <a:buClr>
                <a:srgbClr val="9E3611"/>
              </a:buClr>
              <a:buSzPts val="1530"/>
              <a:buChar char="▪"/>
            </a:pPr>
            <a:r>
              <a:rPr lang="en-US" sz="1800"/>
              <a:t>It has improved the markup available for documents and has introduced application programming interfaces(API) and Document Object Model(DOM).</a:t>
            </a:r>
            <a:endParaRPr sz="1800"/>
          </a:p>
        </p:txBody>
      </p:sp>
      <p:sp>
        <p:nvSpPr>
          <p:cNvPr id="203" name="Google Shape;203;p10"/>
          <p:cNvSpPr/>
          <p:nvPr/>
        </p:nvSpPr>
        <p:spPr>
          <a:xfrm>
            <a:off x="5913124" y="0"/>
            <a:ext cx="6278877" cy="685800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rgbClr val="3432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Web Design" id="204" name="Google Shape;204;p10"/>
          <p:cNvPicPr preferRelativeResize="0"/>
          <p:nvPr/>
        </p:nvPicPr>
        <p:blipFill rotWithShape="1">
          <a:blip r:embed="rId3">
            <a:alphaModFix/>
          </a:blip>
          <a:srcRect b="0" l="0" r="0" t="0"/>
          <a:stretch/>
        </p:blipFill>
        <p:spPr>
          <a:xfrm>
            <a:off x="7573809" y="847514"/>
            <a:ext cx="3613168" cy="36131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10" name="Google Shape;210;p1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latin typeface="Rockwell"/>
                <a:ea typeface="Rockwell"/>
                <a:cs typeface="Rockwell"/>
                <a:sym typeface="Rockwell"/>
              </a:rPr>
              <a:t>FEATURES OF HTML5</a:t>
            </a:r>
            <a:endParaRPr/>
          </a:p>
        </p:txBody>
      </p:sp>
      <p:grpSp>
        <p:nvGrpSpPr>
          <p:cNvPr id="214" name="Google Shape;214;p11"/>
          <p:cNvGrpSpPr/>
          <p:nvPr/>
        </p:nvGrpSpPr>
        <p:grpSpPr>
          <a:xfrm>
            <a:off x="81322" y="2493195"/>
            <a:ext cx="11977942" cy="3621238"/>
            <a:chOff x="3511" y="661613"/>
            <a:chExt cx="11977942" cy="3621238"/>
          </a:xfrm>
        </p:grpSpPr>
        <p:sp>
          <p:nvSpPr>
            <p:cNvPr id="215" name="Google Shape;215;p11"/>
            <p:cNvSpPr/>
            <p:nvPr/>
          </p:nvSpPr>
          <p:spPr>
            <a:xfrm>
              <a:off x="3511" y="661613"/>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txBox="1"/>
            <p:nvPr/>
          </p:nvSpPr>
          <p:spPr>
            <a:xfrm>
              <a:off x="3511" y="661613"/>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Easy DOCTYPE declaration i.e. &lt;!doctype html&gt;</a:t>
              </a:r>
              <a:endParaRPr/>
            </a:p>
          </p:txBody>
        </p:sp>
        <p:sp>
          <p:nvSpPr>
            <p:cNvPr id="217" name="Google Shape;217;p11"/>
            <p:cNvSpPr/>
            <p:nvPr/>
          </p:nvSpPr>
          <p:spPr>
            <a:xfrm>
              <a:off x="3067636" y="661613"/>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txBox="1"/>
            <p:nvPr/>
          </p:nvSpPr>
          <p:spPr>
            <a:xfrm>
              <a:off x="3067636" y="661613"/>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Easy character encoding i.e. &lt;meta charset=”UTF-8″&gt;</a:t>
              </a:r>
              <a:endParaRPr/>
            </a:p>
          </p:txBody>
        </p:sp>
        <p:sp>
          <p:nvSpPr>
            <p:cNvPr id="219" name="Google Shape;219;p11"/>
            <p:cNvSpPr/>
            <p:nvPr/>
          </p:nvSpPr>
          <p:spPr>
            <a:xfrm>
              <a:off x="6131760" y="661613"/>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txBox="1"/>
            <p:nvPr/>
          </p:nvSpPr>
          <p:spPr>
            <a:xfrm>
              <a:off x="6131760" y="661613"/>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Allows to draw various shapes like triangle, rectangle, circle, etc.</a:t>
              </a:r>
              <a:endParaRPr/>
            </a:p>
          </p:txBody>
        </p:sp>
        <p:sp>
          <p:nvSpPr>
            <p:cNvPr id="221" name="Google Shape;221;p11"/>
            <p:cNvSpPr/>
            <p:nvPr/>
          </p:nvSpPr>
          <p:spPr>
            <a:xfrm>
              <a:off x="9195885" y="661613"/>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txBox="1"/>
            <p:nvPr/>
          </p:nvSpPr>
          <p:spPr>
            <a:xfrm>
              <a:off x="9195885" y="661613"/>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Capable of handling incorrect syntax.</a:t>
              </a:r>
              <a:endParaRPr/>
            </a:p>
          </p:txBody>
        </p:sp>
        <p:sp>
          <p:nvSpPr>
            <p:cNvPr id="223" name="Google Shape;223;p11"/>
            <p:cNvSpPr/>
            <p:nvPr/>
          </p:nvSpPr>
          <p:spPr>
            <a:xfrm>
              <a:off x="1535573" y="2611511"/>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txBox="1"/>
            <p:nvPr/>
          </p:nvSpPr>
          <p:spPr>
            <a:xfrm>
              <a:off x="1535573" y="2611511"/>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Web storage facility which provides web application methods to store data on web browser.</a:t>
              </a:r>
              <a:endParaRPr/>
            </a:p>
          </p:txBody>
        </p:sp>
        <p:sp>
          <p:nvSpPr>
            <p:cNvPr id="225" name="Google Shape;225;p11"/>
            <p:cNvSpPr/>
            <p:nvPr/>
          </p:nvSpPr>
          <p:spPr>
            <a:xfrm>
              <a:off x="4599698" y="2611511"/>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txBox="1"/>
            <p:nvPr/>
          </p:nvSpPr>
          <p:spPr>
            <a:xfrm>
              <a:off x="4599698" y="2611511"/>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Uses SQL database to store data offline.</a:t>
              </a:r>
              <a:endParaRPr/>
            </a:p>
          </p:txBody>
        </p:sp>
        <p:sp>
          <p:nvSpPr>
            <p:cNvPr id="227" name="Google Shape;227;p11"/>
            <p:cNvSpPr/>
            <p:nvPr/>
          </p:nvSpPr>
          <p:spPr>
            <a:xfrm>
              <a:off x="7663823" y="2611511"/>
              <a:ext cx="2785568" cy="1671340"/>
            </a:xfrm>
            <a:prstGeom prst="rect">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txBox="1"/>
            <p:nvPr/>
          </p:nvSpPr>
          <p:spPr>
            <a:xfrm>
              <a:off x="7663823" y="2611511"/>
              <a:ext cx="2785568" cy="167134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Rockwell"/>
                <a:buNone/>
              </a:pPr>
              <a:r>
                <a:rPr lang="en-US" sz="1800">
                  <a:solidFill>
                    <a:schemeClr val="lt1"/>
                  </a:solidFill>
                  <a:latin typeface="Rockwell"/>
                  <a:ea typeface="Rockwell"/>
                  <a:cs typeface="Rockwell"/>
                  <a:sym typeface="Rockwell"/>
                </a:rPr>
                <a:t>It has introduced new multimedia features which supports audio and video controls by using &lt;audio&gt; and &lt;video&gt; tags.</a:t>
              </a:r>
              <a:endParaRPr/>
            </a:p>
          </p:txBody>
        </p:sp>
      </p:grpSp>
      <p:sp>
        <p:nvSpPr>
          <p:cNvPr id="229" name="Google Shape;229;p1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30" name="Google Shape;230;p1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1069848" y="484632"/>
            <a:ext cx="10058400" cy="9336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FEATURES OF HTML5 CONT.</a:t>
            </a:r>
            <a:endParaRPr/>
          </a:p>
        </p:txBody>
      </p:sp>
      <p:grpSp>
        <p:nvGrpSpPr>
          <p:cNvPr id="236" name="Google Shape;236;p12"/>
          <p:cNvGrpSpPr/>
          <p:nvPr/>
        </p:nvGrpSpPr>
        <p:grpSpPr>
          <a:xfrm>
            <a:off x="1204673" y="2418300"/>
            <a:ext cx="9788748" cy="3485762"/>
            <a:chOff x="134825" y="886363"/>
            <a:chExt cx="9788748" cy="3485762"/>
          </a:xfrm>
        </p:grpSpPr>
        <p:sp>
          <p:nvSpPr>
            <p:cNvPr id="237" name="Google Shape;237;p12"/>
            <p:cNvSpPr/>
            <p:nvPr/>
          </p:nvSpPr>
          <p:spPr>
            <a:xfrm>
              <a:off x="134825" y="886363"/>
              <a:ext cx="1295909" cy="1295909"/>
            </a:xfrm>
            <a:prstGeom prst="ellipse">
              <a:avLst/>
            </a:prstGeom>
            <a:solidFill>
              <a:srgbClr val="EFCE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406966" y="1158504"/>
              <a:ext cx="751627" cy="751627"/>
            </a:xfrm>
            <a:prstGeom prst="rect">
              <a:avLst/>
            </a:prstGeom>
            <a:blipFill rotWithShape="1">
              <a:blip r:embed="rId3">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1708430" y="886363"/>
              <a:ext cx="3054644" cy="12959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txBox="1"/>
            <p:nvPr/>
          </p:nvSpPr>
          <p:spPr>
            <a:xfrm>
              <a:off x="1708430" y="886363"/>
              <a:ext cx="3054644" cy="129590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Rockwell"/>
                <a:buNone/>
              </a:pPr>
              <a:r>
                <a:rPr lang="en-US" sz="1700">
                  <a:solidFill>
                    <a:schemeClr val="dk1"/>
                  </a:solidFill>
                  <a:latin typeface="Rockwell"/>
                  <a:ea typeface="Rockwell"/>
                  <a:cs typeface="Rockwell"/>
                  <a:sym typeface="Rockwell"/>
                </a:rPr>
                <a:t>There are new graphics elements including vector graphics and tags.</a:t>
              </a:r>
              <a:endParaRPr/>
            </a:p>
          </p:txBody>
        </p:sp>
        <p:sp>
          <p:nvSpPr>
            <p:cNvPr id="241" name="Google Shape;241;p12"/>
            <p:cNvSpPr/>
            <p:nvPr/>
          </p:nvSpPr>
          <p:spPr>
            <a:xfrm>
              <a:off x="5295324" y="886363"/>
              <a:ext cx="1295909" cy="1295909"/>
            </a:xfrm>
            <a:prstGeom prst="ellipse">
              <a:avLst/>
            </a:prstGeom>
            <a:solidFill>
              <a:srgbClr val="EFCE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5567465" y="1158504"/>
              <a:ext cx="751627" cy="751627"/>
            </a:xfrm>
            <a:prstGeom prst="rect">
              <a:avLst/>
            </a:prstGeom>
            <a:blipFill rotWithShape="1">
              <a:blip r:embed="rId4">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68929" y="886363"/>
              <a:ext cx="3054644" cy="12959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txBox="1"/>
            <p:nvPr/>
          </p:nvSpPr>
          <p:spPr>
            <a:xfrm>
              <a:off x="6868929" y="886363"/>
              <a:ext cx="3054644" cy="129590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Rockwell"/>
                <a:buNone/>
              </a:pPr>
              <a:r>
                <a:rPr lang="en-US" sz="1700">
                  <a:solidFill>
                    <a:schemeClr val="dk1"/>
                  </a:solidFill>
                  <a:latin typeface="Rockwell"/>
                  <a:ea typeface="Rockwell"/>
                  <a:cs typeface="Rockwell"/>
                  <a:sym typeface="Rockwell"/>
                </a:rPr>
                <a:t>Geo-location services- It helps to locate the geographical location of a client</a:t>
              </a:r>
              <a:endParaRPr/>
            </a:p>
          </p:txBody>
        </p:sp>
        <p:sp>
          <p:nvSpPr>
            <p:cNvPr id="245" name="Google Shape;245;p12"/>
            <p:cNvSpPr/>
            <p:nvPr/>
          </p:nvSpPr>
          <p:spPr>
            <a:xfrm>
              <a:off x="134825" y="3076216"/>
              <a:ext cx="1295909" cy="1295909"/>
            </a:xfrm>
            <a:prstGeom prst="ellipse">
              <a:avLst/>
            </a:prstGeom>
            <a:solidFill>
              <a:srgbClr val="EFCE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06966" y="3348357"/>
              <a:ext cx="751627" cy="751627"/>
            </a:xfrm>
            <a:prstGeom prst="rect">
              <a:avLst/>
            </a:prstGeom>
            <a:blipFill rotWithShape="1">
              <a:blip r:embed="rId5">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1708430" y="3076216"/>
              <a:ext cx="3054644" cy="12959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txBox="1"/>
            <p:nvPr/>
          </p:nvSpPr>
          <p:spPr>
            <a:xfrm>
              <a:off x="1708430" y="3076216"/>
              <a:ext cx="3054644" cy="129590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Rockwell"/>
                <a:buNone/>
              </a:pPr>
              <a:r>
                <a:rPr lang="en-US" sz="1700">
                  <a:solidFill>
                    <a:schemeClr val="dk1"/>
                  </a:solidFill>
                  <a:latin typeface="Rockwell"/>
                  <a:ea typeface="Rockwell"/>
                  <a:cs typeface="Rockwell"/>
                  <a:sym typeface="Rockwell"/>
                </a:rPr>
                <a:t>Enrich semantic content by including &lt;header&gt; &lt;footer&gt;, &lt;article&gt;, &lt;section&gt; and &lt;figure&gt; are added.</a:t>
              </a:r>
              <a:endParaRPr/>
            </a:p>
          </p:txBody>
        </p:sp>
        <p:sp>
          <p:nvSpPr>
            <p:cNvPr id="249" name="Google Shape;249;p12"/>
            <p:cNvSpPr/>
            <p:nvPr/>
          </p:nvSpPr>
          <p:spPr>
            <a:xfrm>
              <a:off x="5295324" y="3076216"/>
              <a:ext cx="1295909" cy="1295909"/>
            </a:xfrm>
            <a:prstGeom prst="ellipse">
              <a:avLst/>
            </a:prstGeom>
            <a:solidFill>
              <a:srgbClr val="EFCE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67465" y="3348357"/>
              <a:ext cx="751627" cy="751627"/>
            </a:xfrm>
            <a:prstGeom prst="rect">
              <a:avLst/>
            </a:prstGeom>
            <a:blipFill rotWithShape="1">
              <a:blip r:embed="rId6">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6868929" y="3076216"/>
              <a:ext cx="3054644" cy="12959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txBox="1"/>
            <p:nvPr/>
          </p:nvSpPr>
          <p:spPr>
            <a:xfrm>
              <a:off x="6868929" y="3076216"/>
              <a:ext cx="3054644" cy="129590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Rockwell"/>
                <a:buNone/>
              </a:pPr>
              <a:r>
                <a:rPr lang="en-US" sz="1700">
                  <a:solidFill>
                    <a:schemeClr val="dk1"/>
                  </a:solidFill>
                  <a:latin typeface="Rockwell"/>
                  <a:ea typeface="Rockwell"/>
                  <a:cs typeface="Rockwell"/>
                  <a:sym typeface="Rockwell"/>
                </a:rPr>
                <a:t>Drag and Drop- The user can grab an object and drag it further dropping it on a new location.</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1069848" y="484632"/>
            <a:ext cx="10058400" cy="9336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REMOVED ELEMENTS FROM HTML5</a:t>
            </a:r>
            <a:endParaRPr>
              <a:latin typeface="Rockwell"/>
              <a:ea typeface="Rockwell"/>
              <a:cs typeface="Rockwell"/>
              <a:sym typeface="Rockwell"/>
            </a:endParaRPr>
          </a:p>
        </p:txBody>
      </p:sp>
      <p:graphicFrame>
        <p:nvGraphicFramePr>
          <p:cNvPr id="258" name="Google Shape;258;p13"/>
          <p:cNvGraphicFramePr/>
          <p:nvPr/>
        </p:nvGraphicFramePr>
        <p:xfrm>
          <a:off x="983711" y="1416409"/>
          <a:ext cx="3000000" cy="3000000"/>
        </p:xfrm>
        <a:graphic>
          <a:graphicData uri="http://schemas.openxmlformats.org/drawingml/2006/table">
            <a:tbl>
              <a:tblPr bandRow="1" firstRow="1">
                <a:noFill/>
                <a:tableStyleId>{0037EBB7-D3F4-4F70-9E21-6743A4715363}</a:tableStyleId>
              </a:tblPr>
              <a:tblGrid>
                <a:gridCol w="5029200"/>
                <a:gridCol w="5029200"/>
              </a:tblGrid>
              <a:tr h="228600">
                <a:tc>
                  <a:txBody>
                    <a:bodyPr/>
                    <a:lstStyle/>
                    <a:p>
                      <a:pPr indent="0" lvl="0" marL="0" marR="0" rtl="0" algn="l">
                        <a:spcBef>
                          <a:spcPts val="0"/>
                        </a:spcBef>
                        <a:spcAft>
                          <a:spcPts val="0"/>
                        </a:spcAft>
                        <a:buNone/>
                      </a:pPr>
                      <a:r>
                        <a:rPr lang="en-US" sz="1800" u="none" cap="none" strike="noStrike"/>
                        <a:t>Removed Elements</a:t>
                      </a:r>
                      <a:endParaRPr b="0" sz="1800" u="none" cap="none" strike="noStrike"/>
                    </a:p>
                  </a:txBody>
                  <a:tcPr marT="45725" marB="45725" marR="91450" marL="91450" anchor="ctr"/>
                </a:tc>
                <a:tc>
                  <a:txBody>
                    <a:bodyPr/>
                    <a:lstStyle/>
                    <a:p>
                      <a:pPr indent="0" lvl="0" marL="0" marR="0" rtl="0" algn="l">
                        <a:spcBef>
                          <a:spcPts val="0"/>
                        </a:spcBef>
                        <a:spcAft>
                          <a:spcPts val="0"/>
                        </a:spcAft>
                        <a:buNone/>
                      </a:pPr>
                      <a:r>
                        <a:rPr lang="en-US" sz="1800" u="none" cap="none" strike="noStrike"/>
                        <a:t>Use Instead Elements</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&lt;acronym&gt;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&lt;abbr&gt;</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&lt;applet&gt;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&lt;object&gt;</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&lt;basefont&gt;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&lt;big&gt;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&lt;center&gt;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&lt;dir&gt;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&lt;ul&gt;</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&lt;font&gt;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&lt;frame&gt;</a:t>
                      </a:r>
                      <a:endParaRPr b="0" sz="1800" u="none" cap="none" strike="noStrike"/>
                    </a:p>
                  </a:txBody>
                  <a:tcPr marT="45725" marB="45725" marR="91450" marL="91450" anchor="ctr"/>
                </a:tc>
                <a:tc>
                  <a:txBody>
                    <a:bodyPr/>
                    <a:lstStyle/>
                    <a:p>
                      <a:pPr indent="0" lvl="0" marL="0" marR="0" rtl="0" algn="l">
                        <a:spcBef>
                          <a:spcPts val="0"/>
                        </a:spcBef>
                        <a:spcAft>
                          <a:spcPts val="0"/>
                        </a:spcAft>
                        <a:buNone/>
                      </a:pPr>
                      <a:r>
                        <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&lt;frameset&gt;</a:t>
                      </a:r>
                      <a:endParaRPr b="0" sz="1800" u="none" cap="none" strike="noStrike"/>
                    </a:p>
                  </a:txBody>
                  <a:tcPr marT="45725" marB="45725" marR="91450" marL="91450" anchor="ctr"/>
                </a:tc>
                <a:tc>
                  <a:txBody>
                    <a:bodyPr/>
                    <a:lstStyle/>
                    <a:p>
                      <a:pPr indent="0" lvl="0" marL="0" marR="0" rtl="0" algn="l">
                        <a:spcBef>
                          <a:spcPts val="0"/>
                        </a:spcBef>
                        <a:spcAft>
                          <a:spcPts val="0"/>
                        </a:spcAft>
                        <a:buNone/>
                      </a:pPr>
                      <a:r>
                        <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&lt;noframes&gt;</a:t>
                      </a:r>
                      <a:endParaRPr b="0" sz="1800" u="none" cap="none" strike="noStrike"/>
                    </a:p>
                  </a:txBody>
                  <a:tcPr marT="45725" marB="45725" marR="91450" marL="91450" anchor="ctr"/>
                </a:tc>
                <a:tc>
                  <a:txBody>
                    <a:bodyPr/>
                    <a:lstStyle/>
                    <a:p>
                      <a:pPr indent="0" lvl="0" marL="0" marR="0" rtl="0" algn="l">
                        <a:spcBef>
                          <a:spcPts val="0"/>
                        </a:spcBef>
                        <a:spcAft>
                          <a:spcPts val="0"/>
                        </a:spcAft>
                        <a:buNone/>
                      </a:pPr>
                      <a:r>
                        <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&lt;isindex&gt;</a:t>
                      </a:r>
                      <a:endParaRPr b="0" sz="1800" u="none" cap="none" strike="noStrike"/>
                    </a:p>
                  </a:txBody>
                  <a:tcPr marT="45725" marB="45725" marR="91450" marL="91450" anchor="ctr"/>
                </a:tc>
                <a:tc>
                  <a:txBody>
                    <a:bodyPr/>
                    <a:lstStyle/>
                    <a:p>
                      <a:pPr indent="0" lvl="0" marL="0" marR="0" rtl="0" algn="l">
                        <a:spcBef>
                          <a:spcPts val="0"/>
                        </a:spcBef>
                        <a:spcAft>
                          <a:spcPts val="0"/>
                        </a:spcAft>
                        <a:buNone/>
                      </a:pPr>
                      <a:r>
                        <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&lt;strike&gt;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 &lt;s&gt; or &lt;del&gt;</a:t>
                      </a:r>
                      <a:endParaRPr b="0" sz="1800" u="none" cap="none" strike="noStrike"/>
                    </a:p>
                  </a:txBody>
                  <a:tcPr marT="45725" marB="45725" marR="91450" marL="91450" anchor="ctr"/>
                </a:tc>
              </a:tr>
              <a:tr h="228600">
                <a:tc>
                  <a:txBody>
                    <a:bodyPr/>
                    <a:lstStyle/>
                    <a:p>
                      <a:pPr indent="0" lvl="0" marL="0" marR="0" rtl="0" algn="ctr">
                        <a:spcBef>
                          <a:spcPts val="0"/>
                        </a:spcBef>
                        <a:spcAft>
                          <a:spcPts val="0"/>
                        </a:spcAft>
                        <a:buNone/>
                      </a:pPr>
                      <a:r>
                        <a:rPr lang="en-US" sz="1800" u="none" cap="none" strike="noStrike"/>
                        <a:t>&lt;tt&gt;</a:t>
                      </a:r>
                      <a:endParaRPr b="0"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CSS</a:t>
                      </a:r>
                      <a:endParaRPr b="0" sz="1800" u="none" cap="none" strike="noStrike"/>
                    </a:p>
                  </a:txBody>
                  <a:tcPr marT="45725" marB="45725" marR="91450" marL="914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4"/>
          <p:cNvSpPr txBox="1"/>
          <p:nvPr>
            <p:ph type="title"/>
          </p:nvPr>
        </p:nvSpPr>
        <p:spPr>
          <a:xfrm>
            <a:off x="1069848" y="484632"/>
            <a:ext cx="10058400" cy="6891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b="1" lang="en-US"/>
              <a:t>NEW ADDED ELEMENTS IN HTML 5</a:t>
            </a:r>
            <a:endParaRPr/>
          </a:p>
        </p:txBody>
      </p:sp>
      <p:sp>
        <p:nvSpPr>
          <p:cNvPr id="264" name="Google Shape;264;p14"/>
          <p:cNvSpPr/>
          <p:nvPr/>
        </p:nvSpPr>
        <p:spPr>
          <a:xfrm>
            <a:off x="1066800" y="2013293"/>
            <a:ext cx="10058400"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5" name="Google Shape;265;p14"/>
          <p:cNvGrpSpPr/>
          <p:nvPr/>
        </p:nvGrpSpPr>
        <p:grpSpPr>
          <a:xfrm>
            <a:off x="1069975" y="1466884"/>
            <a:ext cx="10058399" cy="5081044"/>
            <a:chOff x="0" y="1644"/>
            <a:chExt cx="10058399" cy="5081044"/>
          </a:xfrm>
        </p:grpSpPr>
        <p:sp>
          <p:nvSpPr>
            <p:cNvPr id="266" name="Google Shape;266;p14"/>
            <p:cNvSpPr/>
            <p:nvPr/>
          </p:nvSpPr>
          <p:spPr>
            <a:xfrm>
              <a:off x="0" y="1644"/>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212002" y="159332"/>
              <a:ext cx="385458" cy="38545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809462" y="1644"/>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txBox="1"/>
            <p:nvPr/>
          </p:nvSpPr>
          <p:spPr>
            <a:xfrm>
              <a:off x="809462" y="1644"/>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&lt;article&gt;:</a:t>
              </a:r>
              <a:r>
                <a:rPr lang="en-US" sz="1900">
                  <a:solidFill>
                    <a:schemeClr val="dk1"/>
                  </a:solidFill>
                  <a:latin typeface="Rockwell"/>
                  <a:ea typeface="Rockwell"/>
                  <a:cs typeface="Rockwell"/>
                  <a:sym typeface="Rockwell"/>
                </a:rPr>
                <a:t>  used to represent an article. The content within the &lt;article&gt; tag is independent from the other content of the site.</a:t>
              </a:r>
              <a:endParaRPr/>
            </a:p>
          </p:txBody>
        </p:sp>
        <p:sp>
          <p:nvSpPr>
            <p:cNvPr id="270" name="Google Shape;270;p14"/>
            <p:cNvSpPr/>
            <p:nvPr/>
          </p:nvSpPr>
          <p:spPr>
            <a:xfrm>
              <a:off x="0" y="877686"/>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212002" y="1035374"/>
              <a:ext cx="385458" cy="38545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809462" y="877686"/>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txBox="1"/>
            <p:nvPr/>
          </p:nvSpPr>
          <p:spPr>
            <a:xfrm>
              <a:off x="809462" y="877686"/>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&lt;aside&gt;:</a:t>
              </a:r>
              <a:r>
                <a:rPr lang="en-US" sz="1900">
                  <a:solidFill>
                    <a:schemeClr val="dk1"/>
                  </a:solidFill>
                  <a:latin typeface="Rockwell"/>
                  <a:ea typeface="Rockwell"/>
                  <a:cs typeface="Rockwell"/>
                  <a:sym typeface="Rockwell"/>
                </a:rPr>
                <a:t>  used to describe the main object of the web page in a shorter way like a highlighter.  mainly author information, links, related content and so on.</a:t>
              </a:r>
              <a:endParaRPr/>
            </a:p>
          </p:txBody>
        </p:sp>
        <p:sp>
          <p:nvSpPr>
            <p:cNvPr id="274" name="Google Shape;274;p14"/>
            <p:cNvSpPr/>
            <p:nvPr/>
          </p:nvSpPr>
          <p:spPr>
            <a:xfrm>
              <a:off x="0" y="1753729"/>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212002" y="1911416"/>
              <a:ext cx="385458" cy="38545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809462" y="1753729"/>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txBox="1"/>
            <p:nvPr/>
          </p:nvSpPr>
          <p:spPr>
            <a:xfrm>
              <a:off x="809462" y="1753729"/>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&lt;figure&gt;:</a:t>
              </a:r>
              <a:r>
                <a:rPr lang="en-US" sz="1900">
                  <a:solidFill>
                    <a:schemeClr val="dk1"/>
                  </a:solidFill>
                  <a:latin typeface="Rockwell"/>
                  <a:ea typeface="Rockwell"/>
                  <a:cs typeface="Rockwell"/>
                  <a:sym typeface="Rockwell"/>
                </a:rPr>
                <a:t> used to add self-contained content like illustrations, diagrams, photos or codes listing in a document.</a:t>
              </a:r>
              <a:endParaRPr/>
            </a:p>
          </p:txBody>
        </p:sp>
        <p:sp>
          <p:nvSpPr>
            <p:cNvPr id="278" name="Google Shape;278;p14"/>
            <p:cNvSpPr/>
            <p:nvPr/>
          </p:nvSpPr>
          <p:spPr>
            <a:xfrm>
              <a:off x="0" y="2629771"/>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212002" y="2787458"/>
              <a:ext cx="385458" cy="38545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809462" y="2629771"/>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txBox="1"/>
            <p:nvPr/>
          </p:nvSpPr>
          <p:spPr>
            <a:xfrm>
              <a:off x="809462" y="2629771"/>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&lt;figcaption&gt;: </a:t>
              </a:r>
              <a:r>
                <a:rPr lang="en-US" sz="1900">
                  <a:solidFill>
                    <a:schemeClr val="dk1"/>
                  </a:solidFill>
                  <a:latin typeface="Rockwell"/>
                  <a:ea typeface="Rockwell"/>
                  <a:cs typeface="Rockwell"/>
                  <a:sym typeface="Rockwell"/>
                </a:rPr>
                <a:t>The &lt;figurecaption&gt; tag is used to set a caption to the figure element in a document.</a:t>
              </a:r>
              <a:endParaRPr/>
            </a:p>
          </p:txBody>
        </p:sp>
        <p:sp>
          <p:nvSpPr>
            <p:cNvPr id="282" name="Google Shape;282;p14"/>
            <p:cNvSpPr/>
            <p:nvPr/>
          </p:nvSpPr>
          <p:spPr>
            <a:xfrm>
              <a:off x="0" y="3505813"/>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212002" y="3663500"/>
              <a:ext cx="385458" cy="385458"/>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09462" y="3505813"/>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txBox="1"/>
            <p:nvPr/>
          </p:nvSpPr>
          <p:spPr>
            <a:xfrm>
              <a:off x="809462" y="3505813"/>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&lt;header&gt;:</a:t>
              </a:r>
              <a:r>
                <a:rPr lang="en-US" sz="1900">
                  <a:solidFill>
                    <a:schemeClr val="dk1"/>
                  </a:solidFill>
                  <a:latin typeface="Rockwell"/>
                  <a:ea typeface="Rockwell"/>
                  <a:cs typeface="Rockwell"/>
                  <a:sym typeface="Rockwell"/>
                </a:rPr>
                <a:t> It contains the section heading as well as other content, such as a navigation links, table of contents, etc.</a:t>
              </a:r>
              <a:endParaRPr/>
            </a:p>
          </p:txBody>
        </p:sp>
        <p:sp>
          <p:nvSpPr>
            <p:cNvPr id="286" name="Google Shape;286;p14"/>
            <p:cNvSpPr/>
            <p:nvPr/>
          </p:nvSpPr>
          <p:spPr>
            <a:xfrm>
              <a:off x="0" y="4381855"/>
              <a:ext cx="10058399" cy="70083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212002" y="4539543"/>
              <a:ext cx="385458" cy="385458"/>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809462" y="4381855"/>
              <a:ext cx="9248937" cy="7008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txBox="1"/>
            <p:nvPr/>
          </p:nvSpPr>
          <p:spPr>
            <a:xfrm>
              <a:off x="809462" y="4381855"/>
              <a:ext cx="9248937" cy="700833"/>
            </a:xfrm>
            <a:prstGeom prst="rect">
              <a:avLst/>
            </a:prstGeom>
            <a:noFill/>
            <a:ln>
              <a:noFill/>
            </a:ln>
          </p:spPr>
          <p:txBody>
            <a:bodyPr anchorCtr="0" anchor="ctr" bIns="74150" lIns="74150" spcFirstLastPara="1" rIns="74150" wrap="square" tIns="74150">
              <a:noAutofit/>
            </a:bodyPr>
            <a:lstStyle/>
            <a:p>
              <a:pPr indent="0" lvl="0" marL="0" marR="0" rtl="0" algn="l">
                <a:lnSpc>
                  <a:spcPct val="90000"/>
                </a:lnSpc>
                <a:spcBef>
                  <a:spcPts val="0"/>
                </a:spcBef>
                <a:spcAft>
                  <a:spcPts val="0"/>
                </a:spcAft>
                <a:buClr>
                  <a:schemeClr val="dk1"/>
                </a:buClr>
                <a:buSzPts val="1900"/>
                <a:buFont typeface="Rockwell"/>
                <a:buNone/>
              </a:pPr>
              <a:r>
                <a:rPr b="1" lang="en-US" sz="1900">
                  <a:solidFill>
                    <a:schemeClr val="dk1"/>
                  </a:solidFill>
                  <a:latin typeface="Rockwell"/>
                  <a:ea typeface="Rockwell"/>
                  <a:cs typeface="Rockwell"/>
                  <a:sym typeface="Rockwell"/>
                </a:rPr>
                <a:t>&lt;footer&gt;:</a:t>
              </a:r>
              <a:r>
                <a:rPr lang="en-US" sz="1900">
                  <a:solidFill>
                    <a:schemeClr val="dk1"/>
                  </a:solidFill>
                  <a:latin typeface="Rockwell"/>
                  <a:ea typeface="Rockwell"/>
                  <a:cs typeface="Rockwell"/>
                  <a:sym typeface="Rockwell"/>
                </a:rPr>
                <a:t>  used to define a footer of HTML document. This section contains the footer information (author information, copyright information, carriers etc).</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5"/>
          <p:cNvSpPr/>
          <p:nvPr/>
        </p:nvSpPr>
        <p:spPr>
          <a:xfrm>
            <a:off x="3344" y="0"/>
            <a:ext cx="12188656"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95" name="Google Shape;295;p15"/>
          <p:cNvSpPr txBox="1"/>
          <p:nvPr>
            <p:ph type="title"/>
          </p:nvPr>
        </p:nvSpPr>
        <p:spPr>
          <a:xfrm>
            <a:off x="3057921" y="484632"/>
            <a:ext cx="8642465" cy="7898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Font typeface="Rockwell"/>
              <a:buNone/>
            </a:pPr>
            <a:r>
              <a:rPr b="1" lang="en-US" sz="2400"/>
              <a:t>NEW ADDED ELEMENTS IN HTML 5 CONT.</a:t>
            </a:r>
            <a:endParaRPr sz="2400"/>
          </a:p>
        </p:txBody>
      </p:sp>
      <p:pic>
        <p:nvPicPr>
          <p:cNvPr descr="Dark blue shattered geometric chain" id="296" name="Google Shape;296;p15"/>
          <p:cNvPicPr preferRelativeResize="0"/>
          <p:nvPr/>
        </p:nvPicPr>
        <p:blipFill rotWithShape="1">
          <a:blip r:embed="rId4">
            <a:alphaModFix/>
          </a:blip>
          <a:srcRect b="-2" l="61888" r="-2" t="0"/>
          <a:stretch/>
        </p:blipFill>
        <p:spPr>
          <a:xfrm>
            <a:off x="3344" y="10"/>
            <a:ext cx="3050840" cy="6857990"/>
          </a:xfrm>
          <a:prstGeom prst="rect">
            <a:avLst/>
          </a:prstGeom>
          <a:noFill/>
          <a:ln>
            <a:noFill/>
          </a:ln>
        </p:spPr>
      </p:pic>
      <p:sp>
        <p:nvSpPr>
          <p:cNvPr id="297" name="Google Shape;297;p15"/>
          <p:cNvSpPr txBox="1"/>
          <p:nvPr>
            <p:ph idx="1" type="body"/>
          </p:nvPr>
        </p:nvSpPr>
        <p:spPr>
          <a:xfrm>
            <a:off x="3043544" y="1186881"/>
            <a:ext cx="8656841" cy="4985319"/>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b="1" lang="en-US"/>
              <a:t>&lt;main&gt;:</a:t>
            </a:r>
            <a:r>
              <a:rPr lang="en-US"/>
              <a:t> Describes the main content of the body of a document or web app.</a:t>
            </a:r>
            <a:endParaRPr/>
          </a:p>
          <a:p>
            <a:pPr indent="-182880" lvl="0" marL="182880" rtl="0" algn="l">
              <a:lnSpc>
                <a:spcPct val="90000"/>
              </a:lnSpc>
              <a:spcBef>
                <a:spcPts val="1200"/>
              </a:spcBef>
              <a:spcAft>
                <a:spcPts val="0"/>
              </a:spcAft>
              <a:buClr>
                <a:srgbClr val="9E3611"/>
              </a:buClr>
              <a:buSzPts val="1700"/>
              <a:buChar char="▪"/>
            </a:pPr>
            <a:r>
              <a:rPr b="1" lang="en-US"/>
              <a:t>&lt;mark&gt;:</a:t>
            </a:r>
            <a:r>
              <a:rPr lang="en-US"/>
              <a:t> defines the marked text. It is used to highlight the part of the text in the paragraph.</a:t>
            </a:r>
            <a:endParaRPr/>
          </a:p>
          <a:p>
            <a:pPr indent="-182880" lvl="0" marL="182880" rtl="0" algn="l">
              <a:lnSpc>
                <a:spcPct val="90000"/>
              </a:lnSpc>
              <a:spcBef>
                <a:spcPts val="1200"/>
              </a:spcBef>
              <a:spcAft>
                <a:spcPts val="0"/>
              </a:spcAft>
              <a:buClr>
                <a:srgbClr val="9E3611"/>
              </a:buClr>
              <a:buSzPts val="1700"/>
              <a:buChar char="▪"/>
            </a:pPr>
            <a:r>
              <a:rPr b="1" lang="en-US"/>
              <a:t>&lt;nav&gt;:</a:t>
            </a:r>
            <a:r>
              <a:rPr lang="en-US"/>
              <a:t>declares the navigational section in HTML documents. </a:t>
            </a:r>
            <a:endParaRPr/>
          </a:p>
          <a:p>
            <a:pPr indent="-182880" lvl="0" marL="182880" rtl="0" algn="l">
              <a:lnSpc>
                <a:spcPct val="90000"/>
              </a:lnSpc>
              <a:spcBef>
                <a:spcPts val="1200"/>
              </a:spcBef>
              <a:spcAft>
                <a:spcPts val="0"/>
              </a:spcAft>
              <a:buClr>
                <a:srgbClr val="9E3611"/>
              </a:buClr>
              <a:buSzPts val="1700"/>
              <a:buChar char="▪"/>
            </a:pPr>
            <a:r>
              <a:rPr b="1" lang="en-US"/>
              <a:t>&lt;section&gt;: </a:t>
            </a:r>
            <a:r>
              <a:rPr lang="en-US"/>
              <a:t>differentiates a thematic grouping of content.</a:t>
            </a:r>
            <a:endParaRPr/>
          </a:p>
          <a:p>
            <a:pPr indent="-182880" lvl="0" marL="182880" rtl="0" algn="l">
              <a:lnSpc>
                <a:spcPct val="90000"/>
              </a:lnSpc>
              <a:spcBef>
                <a:spcPts val="1200"/>
              </a:spcBef>
              <a:spcAft>
                <a:spcPts val="0"/>
              </a:spcAft>
              <a:buClr>
                <a:srgbClr val="9E3611"/>
              </a:buClr>
              <a:buSzPts val="1700"/>
              <a:buChar char="▪"/>
            </a:pPr>
            <a:r>
              <a:rPr b="1" lang="en-US"/>
              <a:t>&lt;details&gt;:</a:t>
            </a:r>
            <a:r>
              <a:rPr lang="en-US"/>
              <a:t> used for the content/information which is initially hidden but could be displayed if the user wishes to see it. This tag is used to create interactive widget which user can open or close it.</a:t>
            </a:r>
            <a:endParaRPr/>
          </a:p>
          <a:p>
            <a:pPr indent="-182880" lvl="0" marL="182880" rtl="0" algn="l">
              <a:lnSpc>
                <a:spcPct val="90000"/>
              </a:lnSpc>
              <a:spcBef>
                <a:spcPts val="1200"/>
              </a:spcBef>
              <a:spcAft>
                <a:spcPts val="0"/>
              </a:spcAft>
              <a:buClr>
                <a:srgbClr val="9E3611"/>
              </a:buClr>
              <a:buSzPts val="1700"/>
              <a:buChar char="▪"/>
            </a:pPr>
            <a:r>
              <a:rPr b="1" lang="en-US"/>
              <a:t>&lt;summary&gt;:</a:t>
            </a:r>
            <a:r>
              <a:rPr lang="en-US"/>
              <a:t> defines a summary for the &lt;details&gt; element. The &lt;summary&gt; element is used along with the &lt;details&gt; element and provides a summary visible to the user.</a:t>
            </a:r>
            <a:endParaRPr/>
          </a:p>
          <a:p>
            <a:pPr indent="-74929" lvl="0" marL="182880" rtl="0" algn="l">
              <a:lnSpc>
                <a:spcPct val="90000"/>
              </a:lnSpc>
              <a:spcBef>
                <a:spcPts val="1200"/>
              </a:spcBef>
              <a:spcAft>
                <a:spcPts val="0"/>
              </a:spcAft>
              <a:buClr>
                <a:srgbClr val="9E3611"/>
              </a:buClr>
              <a:buSzPts val="1700"/>
              <a:buNone/>
            </a:pPr>
            <a:r>
              <a:t/>
            </a:r>
            <a:endParaRPr/>
          </a:p>
        </p:txBody>
      </p:sp>
      <p:grpSp>
        <p:nvGrpSpPr>
          <p:cNvPr id="298" name="Google Shape;298;p15"/>
          <p:cNvGrpSpPr/>
          <p:nvPr/>
        </p:nvGrpSpPr>
        <p:grpSpPr>
          <a:xfrm>
            <a:off x="11401725" y="6229681"/>
            <a:ext cx="457200" cy="457200"/>
            <a:chOff x="11361456" y="6195813"/>
            <a:chExt cx="548640" cy="548640"/>
          </a:xfrm>
        </p:grpSpPr>
        <p:sp>
          <p:nvSpPr>
            <p:cNvPr id="299" name="Google Shape;299;p15"/>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00" name="Google Shape;300;p1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6"/>
          <p:cNvSpPr/>
          <p:nvPr/>
        </p:nvSpPr>
        <p:spPr>
          <a:xfrm>
            <a:off x="0" y="0"/>
            <a:ext cx="7545274"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06" name="Google Shape;306;p16"/>
          <p:cNvSpPr txBox="1"/>
          <p:nvPr>
            <p:ph type="title"/>
          </p:nvPr>
        </p:nvSpPr>
        <p:spPr>
          <a:xfrm>
            <a:off x="382280" y="484632"/>
            <a:ext cx="6743844" cy="6173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Font typeface="Rockwell"/>
              <a:buNone/>
            </a:pPr>
            <a:r>
              <a:rPr b="1" lang="en-US" sz="2400"/>
              <a:t>NEW ADDED ELEMENTS IN HTML 5 CONT.</a:t>
            </a:r>
            <a:endParaRPr sz="2400"/>
          </a:p>
        </p:txBody>
      </p:sp>
      <p:sp>
        <p:nvSpPr>
          <p:cNvPr id="307" name="Google Shape;307;p16"/>
          <p:cNvSpPr txBox="1"/>
          <p:nvPr>
            <p:ph idx="1" type="body"/>
          </p:nvPr>
        </p:nvSpPr>
        <p:spPr>
          <a:xfrm>
            <a:off x="382279" y="1172504"/>
            <a:ext cx="7088901" cy="5531658"/>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530"/>
              <a:buChar char="▪"/>
            </a:pPr>
            <a:r>
              <a:rPr b="1" lang="en-US" sz="1800"/>
              <a:t>&lt;time&gt;:</a:t>
            </a:r>
            <a:r>
              <a:rPr lang="en-US" sz="1800"/>
              <a:t> displays the human-readable date/time. It can also be used to encode dates and times in a machine-readable form.</a:t>
            </a:r>
            <a:endParaRPr/>
          </a:p>
          <a:p>
            <a:pPr indent="-182880" lvl="0" marL="182880" rtl="0" algn="l">
              <a:lnSpc>
                <a:spcPct val="90000"/>
              </a:lnSpc>
              <a:spcBef>
                <a:spcPts val="1200"/>
              </a:spcBef>
              <a:spcAft>
                <a:spcPts val="0"/>
              </a:spcAft>
              <a:buClr>
                <a:srgbClr val="9E3611"/>
              </a:buClr>
              <a:buSzPts val="1530"/>
              <a:buChar char="▪"/>
            </a:pPr>
            <a:r>
              <a:rPr b="1" lang="en-US" sz="1800"/>
              <a:t>&lt;bdi&gt;:</a:t>
            </a:r>
            <a:r>
              <a:rPr lang="en-US" sz="1800"/>
              <a:t> refers to the Bi-Directional Isolation. It differentiate a text from other text that may be formatted in different direction.</a:t>
            </a:r>
            <a:endParaRPr/>
          </a:p>
          <a:p>
            <a:pPr indent="-182880" lvl="0" marL="182880" rtl="0" algn="l">
              <a:lnSpc>
                <a:spcPct val="90000"/>
              </a:lnSpc>
              <a:spcBef>
                <a:spcPts val="1200"/>
              </a:spcBef>
              <a:spcAft>
                <a:spcPts val="0"/>
              </a:spcAft>
              <a:buClr>
                <a:srgbClr val="9E3611"/>
              </a:buClr>
              <a:buSzPts val="1530"/>
              <a:buChar char="▪"/>
            </a:pPr>
            <a:r>
              <a:rPr b="1" lang="en-US" sz="1800"/>
              <a:t>&lt;wbr&gt;:</a:t>
            </a:r>
            <a:r>
              <a:rPr lang="en-US" sz="1800"/>
              <a:t>  stands for word break opportunity and is used to define the position within the text which is treated as a line break by the browser. </a:t>
            </a:r>
            <a:endParaRPr/>
          </a:p>
          <a:p>
            <a:pPr indent="-182880" lvl="0" marL="182880" rtl="0" algn="l">
              <a:lnSpc>
                <a:spcPct val="90000"/>
              </a:lnSpc>
              <a:spcBef>
                <a:spcPts val="1200"/>
              </a:spcBef>
              <a:spcAft>
                <a:spcPts val="0"/>
              </a:spcAft>
              <a:buClr>
                <a:srgbClr val="9E3611"/>
              </a:buClr>
              <a:buSzPts val="1530"/>
              <a:buChar char="▪"/>
            </a:pPr>
            <a:r>
              <a:rPr b="1" lang="en-US" sz="1800"/>
              <a:t>&lt;datalist&gt;:</a:t>
            </a:r>
            <a:r>
              <a:rPr lang="en-US" sz="1800"/>
              <a:t>  used to provide autocomplete feature in the HTML files.</a:t>
            </a:r>
            <a:endParaRPr/>
          </a:p>
          <a:p>
            <a:pPr indent="-182880" lvl="0" marL="182880" rtl="0" algn="l">
              <a:lnSpc>
                <a:spcPct val="90000"/>
              </a:lnSpc>
              <a:spcBef>
                <a:spcPts val="1200"/>
              </a:spcBef>
              <a:spcAft>
                <a:spcPts val="0"/>
              </a:spcAft>
              <a:buClr>
                <a:srgbClr val="9E3611"/>
              </a:buClr>
              <a:buSzPts val="1530"/>
              <a:buChar char="▪"/>
            </a:pPr>
            <a:r>
              <a:rPr b="1" lang="en-US" sz="1800"/>
              <a:t>&lt;keygen&gt;:</a:t>
            </a:r>
            <a:r>
              <a:rPr lang="en-US" sz="1800"/>
              <a:t>  used to specify a key-pair generator field in a form. The purpose of &lt;keygen&gt; element is to provide a secure way to authenticate users.</a:t>
            </a:r>
            <a:endParaRPr/>
          </a:p>
          <a:p>
            <a:pPr indent="-182880" lvl="0" marL="182880" rtl="0" algn="l">
              <a:lnSpc>
                <a:spcPct val="90000"/>
              </a:lnSpc>
              <a:spcBef>
                <a:spcPts val="1200"/>
              </a:spcBef>
              <a:spcAft>
                <a:spcPts val="0"/>
              </a:spcAft>
              <a:buClr>
                <a:srgbClr val="9E3611"/>
              </a:buClr>
              <a:buSzPts val="1530"/>
              <a:buChar char="▪"/>
            </a:pPr>
            <a:r>
              <a:rPr b="1" lang="en-US" sz="1800"/>
              <a:t>&lt;output&gt;:</a:t>
            </a:r>
            <a:r>
              <a:rPr lang="en-US" sz="1800"/>
              <a:t> The &lt;output&gt; tag in HTML is used to represent the result of a calculation performed by the client-side script such as JavaScript.</a:t>
            </a:r>
            <a:endParaRPr sz="1800">
              <a:latin typeface="Rockwell"/>
              <a:ea typeface="Rockwell"/>
              <a:cs typeface="Rockwell"/>
              <a:sym typeface="Rockwell"/>
            </a:endParaRPr>
          </a:p>
          <a:p>
            <a:pPr indent="-182880" lvl="0" marL="182880" rtl="0" algn="l">
              <a:lnSpc>
                <a:spcPct val="90000"/>
              </a:lnSpc>
              <a:spcBef>
                <a:spcPts val="1200"/>
              </a:spcBef>
              <a:spcAft>
                <a:spcPts val="0"/>
              </a:spcAft>
              <a:buClr>
                <a:srgbClr val="9E3611"/>
              </a:buClr>
              <a:buSzPts val="1530"/>
              <a:buChar char="▪"/>
            </a:pPr>
            <a:r>
              <a:rPr b="1" lang="en-US" sz="1800"/>
              <a:t>&lt;progress&gt;:</a:t>
            </a:r>
            <a:r>
              <a:rPr lang="en-US" sz="1800"/>
              <a:t> It is used to represent the progress of a task.</a:t>
            </a:r>
            <a:endParaRPr sz="1800"/>
          </a:p>
          <a:p>
            <a:pPr indent="-101917" lvl="0" marL="182880" rtl="0" algn="l">
              <a:lnSpc>
                <a:spcPct val="90000"/>
              </a:lnSpc>
              <a:spcBef>
                <a:spcPts val="1200"/>
              </a:spcBef>
              <a:spcAft>
                <a:spcPts val="0"/>
              </a:spcAft>
              <a:buClr>
                <a:srgbClr val="9E3611"/>
              </a:buClr>
              <a:buSzPts val="1275"/>
              <a:buNone/>
            </a:pPr>
            <a:r>
              <a:t/>
            </a:r>
            <a:endParaRPr sz="1500">
              <a:latin typeface="Rockwell"/>
              <a:ea typeface="Rockwell"/>
              <a:cs typeface="Rockwell"/>
              <a:sym typeface="Rockwell"/>
            </a:endParaRPr>
          </a:p>
        </p:txBody>
      </p:sp>
      <p:pic>
        <p:nvPicPr>
          <p:cNvPr descr="Analogue board showing flight information" id="308" name="Google Shape;308;p16"/>
          <p:cNvPicPr preferRelativeResize="0"/>
          <p:nvPr/>
        </p:nvPicPr>
        <p:blipFill rotWithShape="1">
          <a:blip r:embed="rId4">
            <a:alphaModFix/>
          </a:blip>
          <a:srcRect b="0" l="28144" r="29267" t="0"/>
          <a:stretch/>
        </p:blipFill>
        <p:spPr>
          <a:xfrm>
            <a:off x="8203460" y="640080"/>
            <a:ext cx="3369177" cy="5280471"/>
          </a:xfrm>
          <a:prstGeom prst="rect">
            <a:avLst/>
          </a:prstGeom>
          <a:noFill/>
          <a:ln>
            <a:noFill/>
          </a:ln>
        </p:spPr>
      </p:pic>
      <p:grpSp>
        <p:nvGrpSpPr>
          <p:cNvPr id="309" name="Google Shape;309;p16"/>
          <p:cNvGrpSpPr/>
          <p:nvPr/>
        </p:nvGrpSpPr>
        <p:grpSpPr>
          <a:xfrm>
            <a:off x="11401725" y="6229681"/>
            <a:ext cx="457200" cy="457200"/>
            <a:chOff x="11361456" y="6195813"/>
            <a:chExt cx="548640" cy="548640"/>
          </a:xfrm>
        </p:grpSpPr>
        <p:sp>
          <p:nvSpPr>
            <p:cNvPr id="310" name="Google Shape;310;p16"/>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11" name="Google Shape;311;p1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17"/>
          <p:cNvSpPr/>
          <p:nvPr/>
        </p:nvSpPr>
        <p:spPr>
          <a:xfrm>
            <a:off x="3344" y="0"/>
            <a:ext cx="12188656"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17" name="Google Shape;317;p17"/>
          <p:cNvSpPr txBox="1"/>
          <p:nvPr>
            <p:ph type="title"/>
          </p:nvPr>
        </p:nvSpPr>
        <p:spPr>
          <a:xfrm>
            <a:off x="3532374" y="484632"/>
            <a:ext cx="8168012" cy="16093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t/>
            </a:r>
            <a:endParaRPr sz="4800"/>
          </a:p>
          <a:p>
            <a:pPr indent="0" lvl="0" marL="0" rtl="0" algn="l">
              <a:lnSpc>
                <a:spcPct val="90000"/>
              </a:lnSpc>
              <a:spcBef>
                <a:spcPts val="0"/>
              </a:spcBef>
              <a:spcAft>
                <a:spcPts val="0"/>
              </a:spcAft>
              <a:buSzPct val="100000"/>
              <a:buFont typeface="Rockwell"/>
              <a:buNone/>
            </a:pPr>
            <a:r>
              <a:rPr b="1" lang="en-US"/>
              <a:t>NEW ADDED ELEMENTS IN HTML 5 CONT.</a:t>
            </a:r>
            <a:endParaRPr/>
          </a:p>
        </p:txBody>
      </p:sp>
      <p:pic>
        <p:nvPicPr>
          <p:cNvPr descr="Sound waves and bars with gradient red and blue colour" id="318" name="Google Shape;318;p17"/>
          <p:cNvPicPr preferRelativeResize="0"/>
          <p:nvPr/>
        </p:nvPicPr>
        <p:blipFill rotWithShape="1">
          <a:blip r:embed="rId4">
            <a:alphaModFix/>
          </a:blip>
          <a:srcRect b="-3" l="15383" r="39454" t="0"/>
          <a:stretch/>
        </p:blipFill>
        <p:spPr>
          <a:xfrm>
            <a:off x="3344" y="10"/>
            <a:ext cx="3381519" cy="6857990"/>
          </a:xfrm>
          <a:prstGeom prst="rect">
            <a:avLst/>
          </a:prstGeom>
          <a:noFill/>
          <a:ln>
            <a:noFill/>
          </a:ln>
        </p:spPr>
      </p:pic>
      <p:sp>
        <p:nvSpPr>
          <p:cNvPr id="319" name="Google Shape;319;p17"/>
          <p:cNvSpPr txBox="1"/>
          <p:nvPr>
            <p:ph idx="1" type="body"/>
          </p:nvPr>
        </p:nvSpPr>
        <p:spPr>
          <a:xfrm>
            <a:off x="3532374" y="2480842"/>
            <a:ext cx="8168011" cy="3691358"/>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b="1" lang="en-US" sz="1800"/>
              <a:t>&lt;svg&gt;:</a:t>
            </a:r>
            <a:r>
              <a:rPr lang="en-US" sz="1800"/>
              <a:t> It is the Scalable Vector Graphics.</a:t>
            </a:r>
            <a:endParaRPr sz="1800"/>
          </a:p>
          <a:p>
            <a:pPr indent="-182880" lvl="0" marL="182880" rtl="0" algn="l">
              <a:lnSpc>
                <a:spcPct val="90000"/>
              </a:lnSpc>
              <a:spcBef>
                <a:spcPts val="1200"/>
              </a:spcBef>
              <a:spcAft>
                <a:spcPts val="0"/>
              </a:spcAft>
              <a:buClr>
                <a:srgbClr val="9E3611"/>
              </a:buClr>
              <a:buSzPts val="1530"/>
              <a:buChar char="▪"/>
            </a:pPr>
            <a:r>
              <a:rPr b="1" lang="en-US" sz="1800"/>
              <a:t>&lt;canvas&gt;:</a:t>
            </a:r>
            <a:r>
              <a:rPr lang="en-US" sz="1800"/>
              <a:t> used to draw graphics on web page using JavaScript. It can be used to draw paths, boxes, texts, gradient and adding images. </a:t>
            </a:r>
            <a:endParaRPr/>
          </a:p>
          <a:p>
            <a:pPr indent="-182880" lvl="0" marL="182880" rtl="0" algn="l">
              <a:lnSpc>
                <a:spcPct val="90000"/>
              </a:lnSpc>
              <a:spcBef>
                <a:spcPts val="1200"/>
              </a:spcBef>
              <a:spcAft>
                <a:spcPts val="0"/>
              </a:spcAft>
              <a:buClr>
                <a:srgbClr val="9E3611"/>
              </a:buClr>
              <a:buSzPts val="1530"/>
              <a:buChar char="▪"/>
            </a:pPr>
            <a:r>
              <a:rPr b="1" lang="en-US" sz="1800"/>
              <a:t>&lt;audio&gt;:</a:t>
            </a:r>
            <a:r>
              <a:rPr lang="en-US" sz="1800"/>
              <a:t> It defines the music or audio content.</a:t>
            </a:r>
            <a:endParaRPr sz="1800"/>
          </a:p>
          <a:p>
            <a:pPr indent="-182880" lvl="0" marL="182880" rtl="0" algn="l">
              <a:lnSpc>
                <a:spcPct val="90000"/>
              </a:lnSpc>
              <a:spcBef>
                <a:spcPts val="1200"/>
              </a:spcBef>
              <a:spcAft>
                <a:spcPts val="0"/>
              </a:spcAft>
              <a:buClr>
                <a:srgbClr val="9E3611"/>
              </a:buClr>
              <a:buSzPts val="1530"/>
              <a:buChar char="▪"/>
            </a:pPr>
            <a:r>
              <a:rPr b="1" lang="en-US" sz="1800"/>
              <a:t>&lt;embed&gt;:</a:t>
            </a:r>
            <a:r>
              <a:rPr lang="en-US" sz="1800"/>
              <a:t> Defines containers for external applications (usually a video player).</a:t>
            </a:r>
            <a:endParaRPr sz="1800"/>
          </a:p>
          <a:p>
            <a:pPr indent="-182880" lvl="0" marL="182880" rtl="0" algn="l">
              <a:lnSpc>
                <a:spcPct val="90000"/>
              </a:lnSpc>
              <a:spcBef>
                <a:spcPts val="1200"/>
              </a:spcBef>
              <a:spcAft>
                <a:spcPts val="0"/>
              </a:spcAft>
              <a:buClr>
                <a:srgbClr val="9E3611"/>
              </a:buClr>
              <a:buSzPts val="1530"/>
              <a:buChar char="▪"/>
            </a:pPr>
            <a:r>
              <a:rPr b="1" lang="en-US" sz="1800"/>
              <a:t>&lt;source&gt;:</a:t>
            </a:r>
            <a:r>
              <a:rPr lang="en-US" sz="1800"/>
              <a:t> It defines the sources for &lt;video&gt; and &lt;audio&gt;.</a:t>
            </a:r>
            <a:endParaRPr sz="1800"/>
          </a:p>
          <a:p>
            <a:pPr indent="-182880" lvl="0" marL="182880" rtl="0" algn="l">
              <a:lnSpc>
                <a:spcPct val="90000"/>
              </a:lnSpc>
              <a:spcBef>
                <a:spcPts val="1200"/>
              </a:spcBef>
              <a:spcAft>
                <a:spcPts val="0"/>
              </a:spcAft>
              <a:buClr>
                <a:srgbClr val="9E3611"/>
              </a:buClr>
              <a:buSzPts val="1530"/>
              <a:buChar char="▪"/>
            </a:pPr>
            <a:r>
              <a:rPr b="1" lang="en-US" sz="1800"/>
              <a:t>&lt;track&gt;:</a:t>
            </a:r>
            <a:r>
              <a:rPr lang="en-US" sz="1800"/>
              <a:t> It defines the tracks for &lt;video&gt; and &lt;audio&gt;.</a:t>
            </a:r>
            <a:endParaRPr sz="1800"/>
          </a:p>
          <a:p>
            <a:pPr indent="-182880" lvl="0" marL="182880" rtl="0" algn="l">
              <a:lnSpc>
                <a:spcPct val="90000"/>
              </a:lnSpc>
              <a:spcBef>
                <a:spcPts val="1200"/>
              </a:spcBef>
              <a:spcAft>
                <a:spcPts val="0"/>
              </a:spcAft>
              <a:buClr>
                <a:srgbClr val="9E3611"/>
              </a:buClr>
              <a:buSzPts val="1530"/>
              <a:buChar char="▪"/>
            </a:pPr>
            <a:r>
              <a:rPr b="1" lang="en-US" sz="1800"/>
              <a:t>&lt;video&gt;:</a:t>
            </a:r>
            <a:r>
              <a:rPr lang="en-US" sz="1800"/>
              <a:t> It defines the video content.</a:t>
            </a:r>
            <a:endParaRPr sz="1800"/>
          </a:p>
        </p:txBody>
      </p:sp>
      <p:grpSp>
        <p:nvGrpSpPr>
          <p:cNvPr id="320" name="Google Shape;320;p17"/>
          <p:cNvGrpSpPr/>
          <p:nvPr/>
        </p:nvGrpSpPr>
        <p:grpSpPr>
          <a:xfrm>
            <a:off x="11401725" y="6229681"/>
            <a:ext cx="457200" cy="457200"/>
            <a:chOff x="11361456" y="6195813"/>
            <a:chExt cx="548640" cy="548640"/>
          </a:xfrm>
        </p:grpSpPr>
        <p:sp>
          <p:nvSpPr>
            <p:cNvPr id="321" name="Google Shape;321;p17"/>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22" name="Google Shape;322;p1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ADVANTAGES AND DISADVANTAGES OF HTML5</a:t>
            </a:r>
            <a:endParaRPr/>
          </a:p>
        </p:txBody>
      </p:sp>
      <p:sp>
        <p:nvSpPr>
          <p:cNvPr id="328" name="Google Shape;328;p1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en-US"/>
              <a:t>advantages</a:t>
            </a:r>
            <a:endParaRPr/>
          </a:p>
        </p:txBody>
      </p:sp>
      <p:sp>
        <p:nvSpPr>
          <p:cNvPr id="329" name="Google Shape;329;p1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Supported by all browsers.</a:t>
            </a:r>
            <a:endParaRPr/>
          </a:p>
          <a:p>
            <a:pPr indent="-182880" lvl="0" marL="182880" rtl="0" algn="l">
              <a:lnSpc>
                <a:spcPct val="90000"/>
              </a:lnSpc>
              <a:spcBef>
                <a:spcPts val="1200"/>
              </a:spcBef>
              <a:spcAft>
                <a:spcPts val="0"/>
              </a:spcAft>
              <a:buClr>
                <a:srgbClr val="9E3611"/>
              </a:buClr>
              <a:buSzPts val="1700"/>
              <a:buChar char="▪"/>
            </a:pPr>
            <a:r>
              <a:rPr lang="en-US"/>
              <a:t>More device friendly.</a:t>
            </a:r>
            <a:endParaRPr/>
          </a:p>
          <a:p>
            <a:pPr indent="-182880" lvl="0" marL="182880" rtl="0" algn="l">
              <a:lnSpc>
                <a:spcPct val="90000"/>
              </a:lnSpc>
              <a:spcBef>
                <a:spcPts val="1200"/>
              </a:spcBef>
              <a:spcAft>
                <a:spcPts val="0"/>
              </a:spcAft>
              <a:buClr>
                <a:srgbClr val="9E3611"/>
              </a:buClr>
              <a:buSzPts val="1700"/>
              <a:buChar char="▪"/>
            </a:pPr>
            <a:r>
              <a:rPr lang="en-US"/>
              <a:t>Easy to use and implement.</a:t>
            </a:r>
            <a:endParaRPr/>
          </a:p>
          <a:p>
            <a:pPr indent="-182880" lvl="0" marL="182880" rtl="0" algn="l">
              <a:lnSpc>
                <a:spcPct val="90000"/>
              </a:lnSpc>
              <a:spcBef>
                <a:spcPts val="1200"/>
              </a:spcBef>
              <a:spcAft>
                <a:spcPts val="0"/>
              </a:spcAft>
              <a:buClr>
                <a:srgbClr val="9E3611"/>
              </a:buClr>
              <a:buSzPts val="1700"/>
              <a:buChar char="▪"/>
            </a:pPr>
            <a:r>
              <a:rPr lang="en-US"/>
              <a:t>HTML 5 in integration with CSS, JavaScript, etc can help build beautiful websites.</a:t>
            </a:r>
            <a:endParaRPr/>
          </a:p>
          <a:p>
            <a:pPr indent="-74929" lvl="0" marL="182880" rtl="0" algn="l">
              <a:lnSpc>
                <a:spcPct val="90000"/>
              </a:lnSpc>
              <a:spcBef>
                <a:spcPts val="1200"/>
              </a:spcBef>
              <a:spcAft>
                <a:spcPts val="0"/>
              </a:spcAft>
              <a:buClr>
                <a:srgbClr val="9E3611"/>
              </a:buClr>
              <a:buSzPts val="1700"/>
              <a:buNone/>
            </a:pPr>
            <a:r>
              <a:t/>
            </a:r>
            <a:endParaRPr/>
          </a:p>
        </p:txBody>
      </p:sp>
      <p:sp>
        <p:nvSpPr>
          <p:cNvPr id="330" name="Google Shape;330;p1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en-US"/>
              <a:t>disadvantages</a:t>
            </a:r>
            <a:endParaRPr/>
          </a:p>
        </p:txBody>
      </p:sp>
      <p:sp>
        <p:nvSpPr>
          <p:cNvPr id="331" name="Google Shape;331;p1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Long codes have to be written which is time consuming.</a:t>
            </a:r>
            <a:endParaRPr/>
          </a:p>
          <a:p>
            <a:pPr indent="-182880" lvl="0" marL="182880" rtl="0" algn="l">
              <a:lnSpc>
                <a:spcPct val="90000"/>
              </a:lnSpc>
              <a:spcBef>
                <a:spcPts val="1200"/>
              </a:spcBef>
              <a:spcAft>
                <a:spcPts val="0"/>
              </a:spcAft>
              <a:buClr>
                <a:srgbClr val="9E3611"/>
              </a:buClr>
              <a:buSzPts val="1700"/>
              <a:buChar char="▪"/>
            </a:pPr>
            <a:r>
              <a:rPr lang="en-US"/>
              <a:t>Only modern browsers support it.</a:t>
            </a:r>
            <a:endParaRPr/>
          </a:p>
          <a:p>
            <a:pPr indent="0" lvl="0" marL="0" rtl="0" algn="l">
              <a:lnSpc>
                <a:spcPct val="90000"/>
              </a:lnSpc>
              <a:spcBef>
                <a:spcPts val="1200"/>
              </a:spcBef>
              <a:spcAft>
                <a:spcPts val="0"/>
              </a:spcAft>
              <a:buClr>
                <a:srgbClr val="9E3611"/>
              </a:buClr>
              <a:buSzPts val="17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
          <p:cNvSpPr/>
          <p:nvPr/>
        </p:nvSpPr>
        <p:spPr>
          <a:xfrm>
            <a:off x="0" y="0"/>
            <a:ext cx="7545274"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0" name="Google Shape;120;p2"/>
          <p:cNvSpPr txBox="1"/>
          <p:nvPr>
            <p:ph type="title"/>
          </p:nvPr>
        </p:nvSpPr>
        <p:spPr>
          <a:xfrm>
            <a:off x="382280" y="484632"/>
            <a:ext cx="6743844"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Rockwell"/>
              <a:buNone/>
            </a:pPr>
            <a:r>
              <a:rPr lang="en-US" sz="4800"/>
              <a:t>WHAT IS HTML?</a:t>
            </a:r>
            <a:endParaRPr/>
          </a:p>
        </p:txBody>
      </p:sp>
      <p:sp>
        <p:nvSpPr>
          <p:cNvPr id="121" name="Google Shape;121;p2"/>
          <p:cNvSpPr txBox="1"/>
          <p:nvPr>
            <p:ph idx="1" type="body"/>
          </p:nvPr>
        </p:nvSpPr>
        <p:spPr>
          <a:xfrm>
            <a:off x="382279" y="2121408"/>
            <a:ext cx="6743845"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lang="en-US" sz="1800"/>
              <a:t>HTML stand for Hyper Text Markup Language. </a:t>
            </a:r>
            <a:endParaRPr/>
          </a:p>
          <a:p>
            <a:pPr indent="-182880" lvl="0" marL="182880" rtl="0" algn="l">
              <a:lnSpc>
                <a:spcPct val="90000"/>
              </a:lnSpc>
              <a:spcBef>
                <a:spcPts val="1200"/>
              </a:spcBef>
              <a:spcAft>
                <a:spcPts val="0"/>
              </a:spcAft>
              <a:buClr>
                <a:srgbClr val="9E3611"/>
              </a:buClr>
              <a:buSzPts val="1530"/>
              <a:buChar char="▪"/>
            </a:pPr>
            <a:r>
              <a:rPr lang="en-US" sz="1800"/>
              <a:t>It is a combination of  Hypertext and markup Language. Hypertext defines the link between the web pages while the Markup language is used to define the text document within tag which defines the structure of the web pages.</a:t>
            </a:r>
            <a:endParaRPr/>
          </a:p>
          <a:p>
            <a:pPr indent="-182880" lvl="0" marL="182880" rtl="0" algn="l">
              <a:lnSpc>
                <a:spcPct val="90000"/>
              </a:lnSpc>
              <a:spcBef>
                <a:spcPts val="1200"/>
              </a:spcBef>
              <a:spcAft>
                <a:spcPts val="0"/>
              </a:spcAft>
              <a:buClr>
                <a:srgbClr val="9E3611"/>
              </a:buClr>
              <a:buSzPts val="1530"/>
              <a:buChar char="▪"/>
            </a:pPr>
            <a:r>
              <a:rPr lang="en-US" sz="1800"/>
              <a:t>Html is a Markup language used by the browser to manipulate text, images and other content to display it in the required format.</a:t>
            </a:r>
            <a:endParaRPr/>
          </a:p>
        </p:txBody>
      </p:sp>
      <p:pic>
        <p:nvPicPr>
          <p:cNvPr descr="A picture containing logo&#10;&#10;Description automatically generated" id="122" name="Google Shape;122;p2"/>
          <p:cNvPicPr preferRelativeResize="0"/>
          <p:nvPr/>
        </p:nvPicPr>
        <p:blipFill rotWithShape="1">
          <a:blip r:embed="rId4">
            <a:alphaModFix/>
          </a:blip>
          <a:srcRect b="0" l="0" r="0" t="0"/>
          <a:stretch/>
        </p:blipFill>
        <p:spPr>
          <a:xfrm>
            <a:off x="8203460" y="1345315"/>
            <a:ext cx="3369177" cy="3870000"/>
          </a:xfrm>
          <a:prstGeom prst="rect">
            <a:avLst/>
          </a:prstGeom>
          <a:noFill/>
          <a:ln>
            <a:noFill/>
          </a:ln>
        </p:spPr>
      </p:pic>
      <p:grpSp>
        <p:nvGrpSpPr>
          <p:cNvPr id="123" name="Google Shape;123;p2"/>
          <p:cNvGrpSpPr/>
          <p:nvPr/>
        </p:nvGrpSpPr>
        <p:grpSpPr>
          <a:xfrm>
            <a:off x="11401725" y="6229681"/>
            <a:ext cx="457200" cy="457200"/>
            <a:chOff x="11361456" y="6195813"/>
            <a:chExt cx="548640" cy="548640"/>
          </a:xfrm>
        </p:grpSpPr>
        <p:sp>
          <p:nvSpPr>
            <p:cNvPr id="124" name="Google Shape;124;p2"/>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25" name="Google Shape;125;p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HTML PAGE STRUCTURE</a:t>
            </a:r>
            <a:endParaRPr/>
          </a:p>
        </p:txBody>
      </p:sp>
      <p:sp>
        <p:nvSpPr>
          <p:cNvPr id="131" name="Google Shape;131;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HTML page structure contains elements like head, body etc that are  used to build the blocks of the web pages.</a:t>
            </a:r>
            <a:endParaRPr/>
          </a:p>
          <a:p>
            <a:pPr indent="-182880" lvl="0" marL="182880" rtl="0" algn="l">
              <a:lnSpc>
                <a:spcPct val="90000"/>
              </a:lnSpc>
              <a:spcBef>
                <a:spcPts val="1200"/>
              </a:spcBef>
              <a:spcAft>
                <a:spcPts val="0"/>
              </a:spcAft>
              <a:buClr>
                <a:srgbClr val="9E3611"/>
              </a:buClr>
              <a:buSzPts val="1700"/>
              <a:buChar char="▪"/>
            </a:pPr>
            <a:r>
              <a:rPr lang="en-US"/>
              <a:t>Here is a simple HTML page structure.</a:t>
            </a:r>
            <a:endParaRPr/>
          </a:p>
          <a:p>
            <a:pPr indent="-74929" lvl="0" marL="182880" rtl="0" algn="l">
              <a:lnSpc>
                <a:spcPct val="90000"/>
              </a:lnSpc>
              <a:spcBef>
                <a:spcPts val="1200"/>
              </a:spcBef>
              <a:spcAft>
                <a:spcPts val="0"/>
              </a:spcAft>
              <a:buClr>
                <a:srgbClr val="9E3611"/>
              </a:buClr>
              <a:buSzPts val="1700"/>
              <a:buNone/>
            </a:pPr>
            <a:r>
              <a:t/>
            </a:r>
            <a:endParaRPr/>
          </a:p>
        </p:txBody>
      </p:sp>
      <p:sp>
        <p:nvSpPr>
          <p:cNvPr id="132" name="Google Shape;132;p3"/>
          <p:cNvSpPr txBox="1"/>
          <p:nvPr/>
        </p:nvSpPr>
        <p:spPr>
          <a:xfrm>
            <a:off x="1288211" y="3430438"/>
            <a:ext cx="947180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Rockwell"/>
                <a:ea typeface="Rockwell"/>
                <a:cs typeface="Rockwell"/>
                <a:sym typeface="Rockwell"/>
              </a:rPr>
              <a:t>&lt;!DOCTYPE html&gt;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&lt;html&gt;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&lt;head&gt;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&lt;/head&gt;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&lt;body&gt;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&lt;h2&gt;Introduction to HTML&lt;/h2&gt;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&lt;p&gt;Hello there, let's keep coding&lt;/p&gt;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&lt;/body&gt;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&lt;/html&gt;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4"/>
          <p:cNvSpPr/>
          <p:nvPr/>
        </p:nvSpPr>
        <p:spPr>
          <a:xfrm>
            <a:off x="3344" y="-1"/>
            <a:ext cx="12188656"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8" name="Google Shape;138;p4"/>
          <p:cNvSpPr/>
          <p:nvPr/>
        </p:nvSpPr>
        <p:spPr>
          <a:xfrm>
            <a:off x="0" y="0"/>
            <a:ext cx="4648169" cy="6858000"/>
          </a:xfrm>
          <a:prstGeom prst="rect">
            <a:avLst/>
          </a:prstGeom>
          <a:solidFill>
            <a:srgbClr val="9E36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9" name="Google Shape;139;p4"/>
          <p:cNvSpPr txBox="1"/>
          <p:nvPr>
            <p:ph type="title"/>
          </p:nvPr>
        </p:nvSpPr>
        <p:spPr>
          <a:xfrm>
            <a:off x="643468" y="643466"/>
            <a:ext cx="3686312" cy="552873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5400"/>
              <a:buFont typeface="Rockwell"/>
              <a:buNone/>
            </a:pPr>
            <a:r>
              <a:rPr lang="en-US">
                <a:solidFill>
                  <a:srgbClr val="FFFFFF"/>
                </a:solidFill>
              </a:rPr>
              <a:t>HTML ELEMENTS</a:t>
            </a:r>
            <a:endParaRPr/>
          </a:p>
        </p:txBody>
      </p:sp>
      <p:sp>
        <p:nvSpPr>
          <p:cNvPr id="140" name="Google Shape;140;p4"/>
          <p:cNvSpPr txBox="1"/>
          <p:nvPr>
            <p:ph idx="1" type="body"/>
          </p:nvPr>
        </p:nvSpPr>
        <p:spPr>
          <a:xfrm>
            <a:off x="4932557" y="643466"/>
            <a:ext cx="6630177" cy="5528734"/>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1445"/>
              <a:buChar char="▪"/>
            </a:pPr>
            <a:r>
              <a:rPr lang="en-US" sz="1700"/>
              <a:t>&lt;DOCTYPE! Html&gt; - tells the version of the html. This currently tells it is html5</a:t>
            </a:r>
            <a:endParaRPr/>
          </a:p>
          <a:p>
            <a:pPr indent="-182880" lvl="0" marL="182880" rtl="0" algn="l">
              <a:lnSpc>
                <a:spcPct val="90000"/>
              </a:lnSpc>
              <a:spcBef>
                <a:spcPts val="1200"/>
              </a:spcBef>
              <a:spcAft>
                <a:spcPts val="0"/>
              </a:spcAft>
              <a:buClr>
                <a:srgbClr val="9E3611"/>
              </a:buClr>
              <a:buSzPts val="1445"/>
              <a:buChar char="▪"/>
            </a:pPr>
            <a:r>
              <a:rPr lang="en-US" sz="1700"/>
              <a:t>&lt;html&gt; - referred to as html root element and is used to wrap all the code.</a:t>
            </a:r>
            <a:endParaRPr/>
          </a:p>
          <a:p>
            <a:pPr indent="-182880" lvl="0" marL="182880" rtl="0" algn="l">
              <a:lnSpc>
                <a:spcPct val="90000"/>
              </a:lnSpc>
              <a:spcBef>
                <a:spcPts val="1200"/>
              </a:spcBef>
              <a:spcAft>
                <a:spcPts val="0"/>
              </a:spcAft>
              <a:buClr>
                <a:srgbClr val="9E3611"/>
              </a:buClr>
              <a:buSzPts val="1445"/>
              <a:buChar char="▪"/>
            </a:pPr>
            <a:r>
              <a:rPr lang="en-US" sz="1700"/>
              <a:t>&lt;head&gt; -  the head tag is a container for metadata. Elements that can be used inside the head tag;</a:t>
            </a:r>
            <a:endParaRPr/>
          </a:p>
          <a:p>
            <a:pPr indent="-182880" lvl="4" marL="1280160" rtl="0" algn="l">
              <a:lnSpc>
                <a:spcPct val="90000"/>
              </a:lnSpc>
              <a:spcBef>
                <a:spcPts val="400"/>
              </a:spcBef>
              <a:spcAft>
                <a:spcPts val="0"/>
              </a:spcAft>
              <a:buClr>
                <a:srgbClr val="9E3611"/>
              </a:buClr>
              <a:buSzPts val="1445"/>
              <a:buChar char="▪"/>
            </a:pPr>
            <a:r>
              <a:rPr lang="en-US" sz="1700"/>
              <a:t>&lt;style&gt;- defines the style information for a document</a:t>
            </a:r>
            <a:endParaRPr/>
          </a:p>
          <a:p>
            <a:pPr indent="-182880" lvl="4" marL="1280160" rtl="0" algn="l">
              <a:lnSpc>
                <a:spcPct val="90000"/>
              </a:lnSpc>
              <a:spcBef>
                <a:spcPts val="600"/>
              </a:spcBef>
              <a:spcAft>
                <a:spcPts val="0"/>
              </a:spcAft>
              <a:buClr>
                <a:srgbClr val="9E3611"/>
              </a:buClr>
              <a:buSzPts val="1445"/>
              <a:buChar char="▪"/>
            </a:pPr>
            <a:r>
              <a:rPr lang="en-US" sz="1700"/>
              <a:t>&lt;title&gt; - defines the title of the document</a:t>
            </a:r>
            <a:endParaRPr/>
          </a:p>
          <a:p>
            <a:pPr indent="-182880" lvl="4" marL="1280160" rtl="0" algn="l">
              <a:lnSpc>
                <a:spcPct val="90000"/>
              </a:lnSpc>
              <a:spcBef>
                <a:spcPts val="600"/>
              </a:spcBef>
              <a:spcAft>
                <a:spcPts val="0"/>
              </a:spcAft>
              <a:buClr>
                <a:srgbClr val="9E3611"/>
              </a:buClr>
              <a:buSzPts val="1445"/>
              <a:buChar char="▪"/>
            </a:pPr>
            <a:r>
              <a:rPr lang="en-US" sz="1700"/>
              <a:t>&lt;base&gt; - specifies the base URL and/or target of all relative URLs in a document</a:t>
            </a:r>
            <a:endParaRPr/>
          </a:p>
          <a:p>
            <a:pPr indent="-182880" lvl="4" marL="1280160" rtl="0" algn="l">
              <a:lnSpc>
                <a:spcPct val="90000"/>
              </a:lnSpc>
              <a:spcBef>
                <a:spcPts val="600"/>
              </a:spcBef>
              <a:spcAft>
                <a:spcPts val="0"/>
              </a:spcAft>
              <a:buClr>
                <a:srgbClr val="9E3611"/>
              </a:buClr>
              <a:buSzPts val="1445"/>
              <a:buChar char="▪"/>
            </a:pPr>
            <a:r>
              <a:rPr lang="en-US" sz="1700"/>
              <a:t>&lt;noscript&gt; - defines an alternate content to be displayed to users that have disabled scripts or have browsers that doesn’t support script.</a:t>
            </a:r>
            <a:endParaRPr/>
          </a:p>
          <a:p>
            <a:pPr indent="-182880" lvl="4" marL="1280160" rtl="0" algn="l">
              <a:lnSpc>
                <a:spcPct val="90000"/>
              </a:lnSpc>
              <a:spcBef>
                <a:spcPts val="600"/>
              </a:spcBef>
              <a:spcAft>
                <a:spcPts val="0"/>
              </a:spcAft>
              <a:buClr>
                <a:srgbClr val="9E3611"/>
              </a:buClr>
              <a:buSzPts val="1445"/>
              <a:buChar char="▪"/>
            </a:pPr>
            <a:r>
              <a:rPr lang="en-US" sz="1700"/>
              <a:t>&lt;script&gt;- used to embed a client-side script</a:t>
            </a:r>
            <a:endParaRPr/>
          </a:p>
          <a:p>
            <a:pPr indent="-182880" lvl="4" marL="1280160" rtl="0" algn="l">
              <a:lnSpc>
                <a:spcPct val="90000"/>
              </a:lnSpc>
              <a:spcBef>
                <a:spcPts val="600"/>
              </a:spcBef>
              <a:spcAft>
                <a:spcPts val="0"/>
              </a:spcAft>
              <a:buClr>
                <a:srgbClr val="9E3611"/>
              </a:buClr>
              <a:buSzPts val="1445"/>
              <a:buChar char="▪"/>
            </a:pPr>
            <a:r>
              <a:rPr lang="en-US" sz="1700"/>
              <a:t>&lt;meta&gt; - defines the metadata about the HTML document</a:t>
            </a:r>
            <a:endParaRPr/>
          </a:p>
          <a:p>
            <a:pPr indent="-182880" lvl="0" marL="182880" rtl="0" algn="l">
              <a:lnSpc>
                <a:spcPct val="90000"/>
              </a:lnSpc>
              <a:spcBef>
                <a:spcPts val="1400"/>
              </a:spcBef>
              <a:spcAft>
                <a:spcPts val="0"/>
              </a:spcAft>
              <a:buClr>
                <a:srgbClr val="9E3611"/>
              </a:buClr>
              <a:buSzPts val="1445"/>
              <a:buChar char="▪"/>
            </a:pPr>
            <a:r>
              <a:rPr lang="en-US" sz="1700"/>
              <a:t>&lt;body&gt; - used to enclose all the data that a webpage has from text to links. </a:t>
            </a:r>
            <a:endParaRPr/>
          </a:p>
          <a:p>
            <a:pPr indent="-91122" lvl="4" marL="1280160" rtl="0" algn="l">
              <a:lnSpc>
                <a:spcPct val="90000"/>
              </a:lnSpc>
              <a:spcBef>
                <a:spcPts val="400"/>
              </a:spcBef>
              <a:spcAft>
                <a:spcPts val="0"/>
              </a:spcAft>
              <a:buClr>
                <a:srgbClr val="9E3611"/>
              </a:buClr>
              <a:buSzPts val="1445"/>
              <a:buNone/>
            </a:pPr>
            <a:r>
              <a:t/>
            </a:r>
            <a:endParaRPr sz="1700"/>
          </a:p>
        </p:txBody>
      </p:sp>
      <p:grpSp>
        <p:nvGrpSpPr>
          <p:cNvPr id="141" name="Google Shape;141;p4"/>
          <p:cNvGrpSpPr/>
          <p:nvPr/>
        </p:nvGrpSpPr>
        <p:grpSpPr>
          <a:xfrm>
            <a:off x="11401725" y="6229681"/>
            <a:ext cx="457200" cy="457200"/>
            <a:chOff x="11401725" y="6229681"/>
            <a:chExt cx="457200" cy="457200"/>
          </a:xfrm>
        </p:grpSpPr>
        <p:sp>
          <p:nvSpPr>
            <p:cNvPr id="142" name="Google Shape;142;p4"/>
            <p:cNvSpPr/>
            <p:nvPr/>
          </p:nvSpPr>
          <p:spPr>
            <a:xfrm>
              <a:off x="11401725" y="6229681"/>
              <a:ext cx="457200" cy="45720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3" name="Google Shape;143;p4"/>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nvSpPr>
        <p:spPr>
          <a:xfrm>
            <a:off x="483079" y="943155"/>
            <a:ext cx="7171425"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&lt;!DOCTYPE html&gt;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&lt;html&gt;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&lt;head&gt;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&lt;meta charset='utf-8'&gt;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&lt;meta http-equiv='X-UA-Compatible' content='IE=edge'&gt;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&lt;title&gt;Introduction&lt;/title&gt;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&lt;meta name='viewport' content='width=device-width, initial-scale=1'&gt;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&lt;script src="introduction.js"&gt;&lt;/script&gt;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&lt;style&gt;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h2{</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color: purple;</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&lt;/style&gt;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&lt;/head&gt;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&lt;body&gt;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&lt;h2&gt;Introduction to HTML&lt;/h2&gt;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    &lt;p&gt;Hello there, lets keep coding&lt;/p&gt;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&lt;/body&gt;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1800">
                <a:solidFill>
                  <a:schemeClr val="dk1"/>
                </a:solidFill>
                <a:latin typeface="Rockwell"/>
                <a:ea typeface="Rockwell"/>
                <a:cs typeface="Rockwell"/>
                <a:sym typeface="Rockwell"/>
              </a:rPr>
              <a:t>&lt;/html&gt;</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49" name="Google Shape;149;p5"/>
          <p:cNvSpPr txBox="1"/>
          <p:nvPr/>
        </p:nvSpPr>
        <p:spPr>
          <a:xfrm>
            <a:off x="769728" y="381539"/>
            <a:ext cx="274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Rockwell"/>
                <a:ea typeface="Rockwell"/>
                <a:cs typeface="Rockwell"/>
                <a:sym typeface="Rockwell"/>
              </a:rPr>
              <a:t>Example</a:t>
            </a:r>
            <a:endParaRPr/>
          </a:p>
        </p:txBody>
      </p:sp>
      <p:grpSp>
        <p:nvGrpSpPr>
          <p:cNvPr id="150" name="Google Shape;150;p5"/>
          <p:cNvGrpSpPr/>
          <p:nvPr/>
        </p:nvGrpSpPr>
        <p:grpSpPr>
          <a:xfrm>
            <a:off x="8130037" y="452527"/>
            <a:ext cx="3229783" cy="1928902"/>
            <a:chOff x="8130037" y="452527"/>
            <a:chExt cx="3229783" cy="1928902"/>
          </a:xfrm>
        </p:grpSpPr>
        <p:pic>
          <p:nvPicPr>
            <p:cNvPr descr="Text&#10;&#10;Description automatically generated" id="151" name="Google Shape;151;p5"/>
            <p:cNvPicPr preferRelativeResize="0"/>
            <p:nvPr/>
          </p:nvPicPr>
          <p:blipFill rotWithShape="1">
            <a:blip r:embed="rId3">
              <a:alphaModFix/>
            </a:blip>
            <a:srcRect b="0" l="0" r="0" t="0"/>
            <a:stretch/>
          </p:blipFill>
          <p:spPr>
            <a:xfrm>
              <a:off x="8135877" y="824721"/>
              <a:ext cx="3223943" cy="1556708"/>
            </a:xfrm>
            <a:prstGeom prst="rect">
              <a:avLst/>
            </a:prstGeom>
            <a:noFill/>
            <a:ln>
              <a:noFill/>
            </a:ln>
          </p:spPr>
        </p:pic>
        <p:sp>
          <p:nvSpPr>
            <p:cNvPr id="152" name="Google Shape;152;p5"/>
            <p:cNvSpPr txBox="1"/>
            <p:nvPr/>
          </p:nvSpPr>
          <p:spPr>
            <a:xfrm>
              <a:off x="8130037" y="452527"/>
              <a:ext cx="274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Rockwell"/>
                  <a:ea typeface="Rockwell"/>
                  <a:cs typeface="Rockwell"/>
                  <a:sym typeface="Rockwell"/>
                </a:rPr>
                <a:t>Output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6"/>
          <p:cNvSpPr/>
          <p:nvPr/>
        </p:nvSpPr>
        <p:spPr>
          <a:xfrm>
            <a:off x="0" y="-97975"/>
            <a:ext cx="12192000" cy="6858000"/>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8" name="Google Shape;158;p6"/>
          <p:cNvSpPr txBox="1"/>
          <p:nvPr>
            <p:ph type="title"/>
          </p:nvPr>
        </p:nvSpPr>
        <p:spPr>
          <a:xfrm>
            <a:off x="6400800" y="484632"/>
            <a:ext cx="5299586"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Rockwell"/>
              <a:buNone/>
            </a:pPr>
            <a:r>
              <a:rPr lang="en-US" sz="4000"/>
              <a:t>APPLICATION OF HTML</a:t>
            </a:r>
            <a:endParaRPr/>
          </a:p>
        </p:txBody>
      </p:sp>
      <p:pic>
        <p:nvPicPr>
          <p:cNvPr id="159" name="Google Shape;159;p6"/>
          <p:cNvPicPr preferRelativeResize="0"/>
          <p:nvPr/>
        </p:nvPicPr>
        <p:blipFill rotWithShape="1">
          <a:blip r:embed="rId4">
            <a:alphaModFix/>
          </a:blip>
          <a:srcRect b="0" l="0" r="7614" t="0"/>
          <a:stretch/>
        </p:blipFill>
        <p:spPr>
          <a:xfrm>
            <a:off x="1" y="-97965"/>
            <a:ext cx="6066503" cy="6857990"/>
          </a:xfrm>
          <a:prstGeom prst="rect">
            <a:avLst/>
          </a:prstGeom>
          <a:noFill/>
          <a:ln>
            <a:noFill/>
          </a:ln>
        </p:spPr>
      </p:pic>
      <p:sp>
        <p:nvSpPr>
          <p:cNvPr id="160" name="Google Shape;160;p6"/>
          <p:cNvSpPr txBox="1"/>
          <p:nvPr>
            <p:ph idx="1" type="body"/>
          </p:nvPr>
        </p:nvSpPr>
        <p:spPr>
          <a:xfrm>
            <a:off x="6400799" y="1819484"/>
            <a:ext cx="5601509" cy="435271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b="1" lang="en-US" sz="1800"/>
              <a:t>Web development - </a:t>
            </a:r>
            <a:r>
              <a:rPr lang="en-US" sz="1800"/>
              <a:t>creates pages which are rendered over the web</a:t>
            </a:r>
            <a:endParaRPr/>
          </a:p>
          <a:p>
            <a:pPr indent="-182880" lvl="0" marL="182880" rtl="0" algn="l">
              <a:lnSpc>
                <a:spcPct val="90000"/>
              </a:lnSpc>
              <a:spcBef>
                <a:spcPts val="1200"/>
              </a:spcBef>
              <a:spcAft>
                <a:spcPts val="0"/>
              </a:spcAft>
              <a:buClr>
                <a:srgbClr val="9E3611"/>
              </a:buClr>
              <a:buSzPts val="1530"/>
              <a:buChar char="▪"/>
            </a:pPr>
            <a:r>
              <a:rPr b="1" lang="en-US" sz="1800"/>
              <a:t>Internet navigation</a:t>
            </a:r>
            <a:r>
              <a:rPr lang="en-US" sz="1800"/>
              <a:t> – HTML provides tags that are used to navigate from one page to another</a:t>
            </a:r>
            <a:endParaRPr/>
          </a:p>
          <a:p>
            <a:pPr indent="-182880" lvl="0" marL="182880" rtl="0" algn="l">
              <a:lnSpc>
                <a:spcPct val="90000"/>
              </a:lnSpc>
              <a:spcBef>
                <a:spcPts val="1200"/>
              </a:spcBef>
              <a:spcAft>
                <a:spcPts val="0"/>
              </a:spcAft>
              <a:buClr>
                <a:srgbClr val="9E3611"/>
              </a:buClr>
              <a:buSzPts val="1530"/>
              <a:buChar char="▪"/>
            </a:pPr>
            <a:r>
              <a:rPr b="1" lang="en-US" sz="1800"/>
              <a:t>Offline support</a:t>
            </a:r>
            <a:r>
              <a:rPr lang="en-US" sz="1800"/>
              <a:t> – once the html pages are loaded, they can be made available on the machine without the internet</a:t>
            </a:r>
            <a:endParaRPr/>
          </a:p>
          <a:p>
            <a:pPr indent="-182880" lvl="0" marL="182880" rtl="0" algn="l">
              <a:lnSpc>
                <a:spcPct val="90000"/>
              </a:lnSpc>
              <a:spcBef>
                <a:spcPts val="1200"/>
              </a:spcBef>
              <a:spcAft>
                <a:spcPts val="0"/>
              </a:spcAft>
              <a:buClr>
                <a:srgbClr val="9E3611"/>
              </a:buClr>
              <a:buSzPts val="1530"/>
              <a:buChar char="▪"/>
            </a:pPr>
            <a:r>
              <a:rPr b="1" lang="en-US" sz="1800"/>
              <a:t>Responsive UI</a:t>
            </a:r>
            <a:r>
              <a:rPr lang="en-US" sz="1800"/>
              <a:t> – html pages work well on all platform, mobile, tabs, laptop, and desktop.</a:t>
            </a:r>
            <a:endParaRPr/>
          </a:p>
          <a:p>
            <a:pPr indent="-85724" lvl="0" marL="182880" rtl="0" algn="l">
              <a:lnSpc>
                <a:spcPct val="90000"/>
              </a:lnSpc>
              <a:spcBef>
                <a:spcPts val="1200"/>
              </a:spcBef>
              <a:spcAft>
                <a:spcPts val="0"/>
              </a:spcAft>
              <a:buClr>
                <a:srgbClr val="9E3611"/>
              </a:buClr>
              <a:buSzPts val="1530"/>
              <a:buNone/>
            </a:pPr>
            <a:r>
              <a:t/>
            </a:r>
            <a:endParaRPr sz="1800"/>
          </a:p>
          <a:p>
            <a:pPr indent="-85724" lvl="0" marL="182880" rtl="0" algn="l">
              <a:lnSpc>
                <a:spcPct val="90000"/>
              </a:lnSpc>
              <a:spcBef>
                <a:spcPts val="1200"/>
              </a:spcBef>
              <a:spcAft>
                <a:spcPts val="0"/>
              </a:spcAft>
              <a:buClr>
                <a:srgbClr val="9E3611"/>
              </a:buClr>
              <a:buSzPts val="1530"/>
              <a:buNone/>
            </a:pPr>
            <a:r>
              <a:t/>
            </a:r>
            <a:endParaRPr sz="1800"/>
          </a:p>
        </p:txBody>
      </p:sp>
      <p:grpSp>
        <p:nvGrpSpPr>
          <p:cNvPr id="161" name="Google Shape;161;p6"/>
          <p:cNvGrpSpPr/>
          <p:nvPr/>
        </p:nvGrpSpPr>
        <p:grpSpPr>
          <a:xfrm>
            <a:off x="11401725" y="6229681"/>
            <a:ext cx="457200" cy="457200"/>
            <a:chOff x="11361456" y="6195813"/>
            <a:chExt cx="548640" cy="548640"/>
          </a:xfrm>
        </p:grpSpPr>
        <p:sp>
          <p:nvSpPr>
            <p:cNvPr id="162" name="Google Shape;162;p6"/>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3" name="Google Shape;163;p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64" name="Google Shape;164;p6"/>
          <p:cNvSpPr txBox="1"/>
          <p:nvPr/>
        </p:nvSpPr>
        <p:spPr>
          <a:xfrm>
            <a:off x="3416419" y="6657944"/>
            <a:ext cx="2650084"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700" u="sng">
                <a:solidFill>
                  <a:srgbClr val="FFFFFF"/>
                </a:solidFill>
                <a:latin typeface="Rockwell"/>
                <a:ea typeface="Rockwell"/>
                <a:cs typeface="Rockwell"/>
                <a:sym typeface="Rockwell"/>
                <a:hlinkClick r:id="rId6">
                  <a:extLst>
                    <a:ext uri="{A12FA001-AC4F-418D-AE19-62706E023703}">
                      <ahyp:hlinkClr val="tx"/>
                    </a:ext>
                  </a:extLst>
                </a:hlinkClick>
              </a:rPr>
              <a:t>This Photo</a:t>
            </a:r>
            <a:r>
              <a:rPr lang="en-US" sz="700">
                <a:solidFill>
                  <a:srgbClr val="FFFFFF"/>
                </a:solidFill>
                <a:latin typeface="Rockwell"/>
                <a:ea typeface="Rockwell"/>
                <a:cs typeface="Rockwell"/>
                <a:sym typeface="Rockwell"/>
              </a:rPr>
              <a:t> by Unknown author is licensed under </a:t>
            </a:r>
            <a:r>
              <a:rPr lang="en-US" sz="700" u="sng">
                <a:solidFill>
                  <a:srgbClr val="FFFFFF"/>
                </a:solidFill>
                <a:latin typeface="Rockwell"/>
                <a:ea typeface="Rockwell"/>
                <a:cs typeface="Rockwell"/>
                <a:sym typeface="Rockwell"/>
                <a:hlinkClick r:id="rId7">
                  <a:extLst>
                    <a:ext uri="{A12FA001-AC4F-418D-AE19-62706E023703}">
                      <ahyp:hlinkClr val="tx"/>
                    </a:ext>
                  </a:extLst>
                </a:hlinkClick>
              </a:rPr>
              <a:t>CC BY-ND</a:t>
            </a:r>
            <a:r>
              <a:rPr lang="en-US" sz="700">
                <a:solidFill>
                  <a:srgbClr val="FFFFFF"/>
                </a:solidFill>
                <a:latin typeface="Rockwell"/>
                <a:ea typeface="Rockwell"/>
                <a:cs typeface="Rockwell"/>
                <a:sym typeface="Rockwel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0" name="Google Shape;170;p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FEATURES OF HTML</a:t>
            </a:r>
            <a:endParaRPr/>
          </a:p>
        </p:txBody>
      </p:sp>
      <p:sp>
        <p:nvSpPr>
          <p:cNvPr id="174" name="Google Shape;174;p7"/>
          <p:cNvSpPr txBox="1"/>
          <p:nvPr>
            <p:ph idx="1" type="body"/>
          </p:nvPr>
        </p:nvSpPr>
        <p:spPr>
          <a:xfrm>
            <a:off x="1069848" y="2320412"/>
            <a:ext cx="10058400" cy="385178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It is a markup language</a:t>
            </a:r>
            <a:endParaRPr/>
          </a:p>
          <a:p>
            <a:pPr indent="-182880" lvl="0" marL="182880" rtl="0" algn="l">
              <a:lnSpc>
                <a:spcPct val="90000"/>
              </a:lnSpc>
              <a:spcBef>
                <a:spcPts val="1200"/>
              </a:spcBef>
              <a:spcAft>
                <a:spcPts val="0"/>
              </a:spcAft>
              <a:buClr>
                <a:srgbClr val="9E3611"/>
              </a:buClr>
              <a:buSzPts val="1700"/>
              <a:buChar char="▪"/>
            </a:pPr>
            <a:r>
              <a:rPr lang="en-US"/>
              <a:t>Hypertext can be added to text</a:t>
            </a:r>
            <a:endParaRPr/>
          </a:p>
          <a:p>
            <a:pPr indent="-182880" lvl="0" marL="182880" rtl="0" algn="l">
              <a:lnSpc>
                <a:spcPct val="90000"/>
              </a:lnSpc>
              <a:spcBef>
                <a:spcPts val="1200"/>
              </a:spcBef>
              <a:spcAft>
                <a:spcPts val="0"/>
              </a:spcAft>
              <a:buClr>
                <a:srgbClr val="9E3611"/>
              </a:buClr>
              <a:buSzPts val="1700"/>
              <a:buChar char="▪"/>
            </a:pPr>
            <a:r>
              <a:rPr lang="en-US"/>
              <a:t>It is easy to learn and use</a:t>
            </a:r>
            <a:endParaRPr/>
          </a:p>
          <a:p>
            <a:pPr indent="-182880" lvl="0" marL="182880" rtl="0" algn="l">
              <a:lnSpc>
                <a:spcPct val="90000"/>
              </a:lnSpc>
              <a:spcBef>
                <a:spcPts val="1200"/>
              </a:spcBef>
              <a:spcAft>
                <a:spcPts val="0"/>
              </a:spcAft>
              <a:buClr>
                <a:srgbClr val="9E3611"/>
              </a:buClr>
              <a:buSzPts val="1700"/>
              <a:buChar char="▪"/>
            </a:pPr>
            <a:r>
              <a:rPr lang="en-US"/>
              <a:t>It is platform independent</a:t>
            </a:r>
            <a:endParaRPr/>
          </a:p>
          <a:p>
            <a:pPr indent="-182880" lvl="0" marL="182880" rtl="0" algn="l">
              <a:lnSpc>
                <a:spcPct val="90000"/>
              </a:lnSpc>
              <a:spcBef>
                <a:spcPts val="1200"/>
              </a:spcBef>
              <a:spcAft>
                <a:spcPts val="0"/>
              </a:spcAft>
              <a:buClr>
                <a:srgbClr val="9E3611"/>
              </a:buClr>
              <a:buSzPts val="1700"/>
              <a:buChar char="▪"/>
            </a:pPr>
            <a:r>
              <a:rPr lang="en-US"/>
              <a:t>Images, videos, and audio can be added to web pages</a:t>
            </a:r>
            <a:endParaRPr/>
          </a:p>
        </p:txBody>
      </p:sp>
      <p:sp>
        <p:nvSpPr>
          <p:cNvPr id="175" name="Google Shape;175;p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76" name="Google Shape;176;p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ADVANTAGES AND DISADVANTAGES OF HTML</a:t>
            </a:r>
            <a:endParaRPr>
              <a:latin typeface="Rockwell"/>
              <a:ea typeface="Rockwell"/>
              <a:cs typeface="Rockwell"/>
              <a:sym typeface="Rockwell"/>
            </a:endParaRPr>
          </a:p>
        </p:txBody>
      </p:sp>
      <p:sp>
        <p:nvSpPr>
          <p:cNvPr id="182" name="Google Shape;182;p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en-US"/>
              <a:t>advantages</a:t>
            </a:r>
            <a:endParaRPr/>
          </a:p>
        </p:txBody>
      </p:sp>
      <p:sp>
        <p:nvSpPr>
          <p:cNvPr id="183" name="Google Shape;183;p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Used to build websites</a:t>
            </a:r>
            <a:endParaRPr/>
          </a:p>
          <a:p>
            <a:pPr indent="-182880" lvl="0" marL="182880" rtl="0" algn="l">
              <a:lnSpc>
                <a:spcPct val="90000"/>
              </a:lnSpc>
              <a:spcBef>
                <a:spcPts val="1200"/>
              </a:spcBef>
              <a:spcAft>
                <a:spcPts val="0"/>
              </a:spcAft>
              <a:buClr>
                <a:srgbClr val="9E3611"/>
              </a:buClr>
              <a:buSzPts val="1700"/>
              <a:buChar char="▪"/>
            </a:pPr>
            <a:r>
              <a:rPr lang="en-US"/>
              <a:t>Supported by all browsers</a:t>
            </a:r>
            <a:endParaRPr/>
          </a:p>
          <a:p>
            <a:pPr indent="-182880" lvl="0" marL="182880" rtl="0" algn="l">
              <a:lnSpc>
                <a:spcPct val="90000"/>
              </a:lnSpc>
              <a:spcBef>
                <a:spcPts val="1200"/>
              </a:spcBef>
              <a:spcAft>
                <a:spcPts val="0"/>
              </a:spcAft>
              <a:buClr>
                <a:srgbClr val="9E3611"/>
              </a:buClr>
              <a:buSzPts val="1700"/>
              <a:buChar char="▪"/>
            </a:pPr>
            <a:r>
              <a:rPr lang="en-US"/>
              <a:t>Can be integrated by other languages like JavaScript and CSS</a:t>
            </a:r>
            <a:endParaRPr/>
          </a:p>
          <a:p>
            <a:pPr indent="-74929" lvl="0" marL="182880" rtl="0" algn="l">
              <a:lnSpc>
                <a:spcPct val="90000"/>
              </a:lnSpc>
              <a:spcBef>
                <a:spcPts val="1200"/>
              </a:spcBef>
              <a:spcAft>
                <a:spcPts val="0"/>
              </a:spcAft>
              <a:buClr>
                <a:srgbClr val="9E3611"/>
              </a:buClr>
              <a:buSzPts val="1700"/>
              <a:buNone/>
            </a:pPr>
            <a:r>
              <a:t/>
            </a:r>
            <a:endParaRPr/>
          </a:p>
        </p:txBody>
      </p:sp>
      <p:sp>
        <p:nvSpPr>
          <p:cNvPr id="184" name="Google Shape;184;p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en-US"/>
              <a:t>disadvantages</a:t>
            </a:r>
            <a:endParaRPr/>
          </a:p>
        </p:txBody>
      </p:sp>
      <p:sp>
        <p:nvSpPr>
          <p:cNvPr id="185" name="Google Shape;185;p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Large amount of code has to be written to create a simple web page</a:t>
            </a:r>
            <a:endParaRPr/>
          </a:p>
          <a:p>
            <a:pPr indent="-182880" lvl="0" marL="182880" rtl="0" algn="l">
              <a:lnSpc>
                <a:spcPct val="90000"/>
              </a:lnSpc>
              <a:spcBef>
                <a:spcPts val="1200"/>
              </a:spcBef>
              <a:spcAft>
                <a:spcPts val="0"/>
              </a:spcAft>
              <a:buClr>
                <a:srgbClr val="9E3611"/>
              </a:buClr>
              <a:buSzPts val="1700"/>
              <a:buChar char="▪"/>
            </a:pPr>
            <a:r>
              <a:rPr lang="en-US"/>
              <a:t>Creates only static web pages, for dynamic web pages other languages must be used</a:t>
            </a:r>
            <a:endParaRPr/>
          </a:p>
          <a:p>
            <a:pPr indent="-182880" lvl="0" marL="182880" rtl="0" algn="l">
              <a:lnSpc>
                <a:spcPct val="90000"/>
              </a:lnSpc>
              <a:spcBef>
                <a:spcPts val="1200"/>
              </a:spcBef>
              <a:spcAft>
                <a:spcPts val="0"/>
              </a:spcAft>
              <a:buClr>
                <a:srgbClr val="9E3611"/>
              </a:buClr>
              <a:buSzPts val="1700"/>
              <a:buChar char="▪"/>
            </a:pPr>
            <a:r>
              <a:rPr lang="en-US"/>
              <a:t>Security feature is not good</a:t>
            </a:r>
            <a:endParaRPr/>
          </a:p>
          <a:p>
            <a:pPr indent="-74929" lvl="0" marL="182880" rtl="0" algn="l">
              <a:lnSpc>
                <a:spcPct val="90000"/>
              </a:lnSpc>
              <a:spcBef>
                <a:spcPts val="1200"/>
              </a:spcBef>
              <a:spcAft>
                <a:spcPts val="0"/>
              </a:spcAft>
              <a:buClr>
                <a:srgbClr val="9E3611"/>
              </a:buClr>
              <a:buSzPts val="17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1" name="Google Shape;191;p9"/>
          <p:cNvSpPr/>
          <p:nvPr/>
        </p:nvSpPr>
        <p:spPr>
          <a:xfrm>
            <a:off x="0" y="0"/>
            <a:ext cx="12192000"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2" name="Google Shape;192;p9"/>
          <p:cNvSpPr txBox="1"/>
          <p:nvPr>
            <p:ph type="ctrTitle"/>
          </p:nvPr>
        </p:nvSpPr>
        <p:spPr>
          <a:xfrm>
            <a:off x="7534654" y="702365"/>
            <a:ext cx="3896264" cy="3765666"/>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7200"/>
              <a:buFont typeface="Rockwell"/>
              <a:buNone/>
            </a:pPr>
            <a:r>
              <a:rPr lang="en-US" sz="7200"/>
              <a:t>HTML5</a:t>
            </a:r>
            <a:endParaRPr/>
          </a:p>
        </p:txBody>
      </p:sp>
      <p:pic>
        <p:nvPicPr>
          <p:cNvPr descr="Logotipo Html Html5 · Imagens grátis no Pixabay" id="193" name="Google Shape;193;p9"/>
          <p:cNvPicPr preferRelativeResize="0"/>
          <p:nvPr/>
        </p:nvPicPr>
        <p:blipFill rotWithShape="1">
          <a:blip r:embed="rId4">
            <a:alphaModFix/>
          </a:blip>
          <a:srcRect b="625" l="0" r="2" t="0"/>
          <a:stretch/>
        </p:blipFill>
        <p:spPr>
          <a:xfrm>
            <a:off x="20" y="10"/>
            <a:ext cx="6901088" cy="6857990"/>
          </a:xfrm>
          <a:prstGeom prst="rect">
            <a:avLst/>
          </a:prstGeom>
          <a:noFill/>
          <a:ln>
            <a:noFill/>
          </a:ln>
        </p:spPr>
      </p:pic>
      <p:grpSp>
        <p:nvGrpSpPr>
          <p:cNvPr id="194" name="Google Shape;194;p9"/>
          <p:cNvGrpSpPr/>
          <p:nvPr/>
        </p:nvGrpSpPr>
        <p:grpSpPr>
          <a:xfrm>
            <a:off x="11401724" y="6229681"/>
            <a:ext cx="457200" cy="457200"/>
            <a:chOff x="11361456" y="6195813"/>
            <a:chExt cx="548640" cy="548640"/>
          </a:xfrm>
        </p:grpSpPr>
        <p:sp>
          <p:nvSpPr>
            <p:cNvPr id="195" name="Google Shape;195;p9"/>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96" name="Google Shape;196;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2"/>
                                        </p:tgtEl>
                                        <p:attrNameLst>
                                          <p:attrName>style.visibility</p:attrName>
                                        </p:attrNameLst>
                                      </p:cBhvr>
                                      <p:to>
                                        <p:strVal val="visible"/>
                                      </p:to>
                                    </p:set>
                                    <p:animEffect filter="fade" transition="in">
                                      <p:cBhvr>
                                        <p:cTn dur="4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2022-07-05T09:01:26Z</dcterms:created>
</cp:coreProperties>
</file>