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6" r:id="rId9"/>
  </p:sldIdLst>
  <p:sldSz cx="9753600" cy="7315200"/>
  <p:notesSz cx="6858000" cy="9144000"/>
  <p:embeddedFontLst>
    <p:embeddedFont>
      <p:font typeface="Lobster" panose="00000500000000000000" pitchFamily="2" charset="0"/>
      <p:regular r:id="rId11"/>
    </p:embeddedFont>
    <p:embeddedFont>
      <p:font typeface="Montserrat" panose="000005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665" y="7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83"/>
        <p:cNvGrpSpPr/>
        <p:nvPr/>
      </p:nvGrpSpPr>
      <p:grpSpPr>
        <a:xfrm>
          <a:off x="0" y="0"/>
          <a:ext cx="0" cy="0"/>
          <a:chOff x="0" y="0"/>
          <a:chExt cx="0" cy="0"/>
        </a:xfrm>
      </p:grpSpPr>
      <p:grpSp>
        <p:nvGrpSpPr>
          <p:cNvPr id="84" name="Google Shape;84;p13"/>
          <p:cNvGrpSpPr/>
          <p:nvPr/>
        </p:nvGrpSpPr>
        <p:grpSpPr>
          <a:xfrm>
            <a:off x="0" y="-31340"/>
            <a:ext cx="9753600" cy="3025372"/>
            <a:chOff x="0" y="-28575"/>
            <a:chExt cx="8893148" cy="2758476"/>
          </a:xfrm>
        </p:grpSpPr>
        <p:sp>
          <p:nvSpPr>
            <p:cNvPr id="85" name="Google Shape;85;p13"/>
            <p:cNvSpPr/>
            <p:nvPr/>
          </p:nvSpPr>
          <p:spPr>
            <a:xfrm>
              <a:off x="0" y="0"/>
              <a:ext cx="8893148" cy="2729901"/>
            </a:xfrm>
            <a:custGeom>
              <a:avLst/>
              <a:gdLst/>
              <a:ahLst/>
              <a:cxnLst/>
              <a:rect l="l" t="t" r="r" b="b"/>
              <a:pathLst>
                <a:path w="8893148" h="2729901" extrusionOk="0">
                  <a:moveTo>
                    <a:pt x="0" y="0"/>
                  </a:moveTo>
                  <a:lnTo>
                    <a:pt x="8893148" y="0"/>
                  </a:lnTo>
                  <a:lnTo>
                    <a:pt x="8893148" y="2729901"/>
                  </a:lnTo>
                  <a:lnTo>
                    <a:pt x="0" y="2729901"/>
                  </a:lnTo>
                  <a:close/>
                </a:path>
              </a:pathLst>
            </a:custGeom>
            <a:solidFill>
              <a:srgbClr val="FFFFFF"/>
            </a:solidFill>
            <a:ln>
              <a:noFill/>
            </a:ln>
          </p:spPr>
          <p:txBody>
            <a:bodyPr/>
            <a:lstStyle/>
            <a:p>
              <a:endParaRPr lang="en-US"/>
            </a:p>
          </p:txBody>
        </p:sp>
        <p:sp>
          <p:nvSpPr>
            <p:cNvPr id="86" name="Google Shape;86;p13"/>
            <p:cNvSpPr txBox="1"/>
            <p:nvPr/>
          </p:nvSpPr>
          <p:spPr>
            <a:xfrm>
              <a:off x="0" y="-28575"/>
              <a:ext cx="812800" cy="841375"/>
            </a:xfrm>
            <a:prstGeom prst="rect">
              <a:avLst/>
            </a:prstGeom>
            <a:noFill/>
            <a:ln>
              <a:noFill/>
            </a:ln>
          </p:spPr>
          <p:txBody>
            <a:bodyPr spcFirstLastPara="1" wrap="square" lIns="27075" tIns="27075" rIns="27075" bIns="27075" anchor="ctr" anchorCtr="0">
              <a:noAutofit/>
            </a:bodyPr>
            <a:lstStyle/>
            <a:p>
              <a:pPr marL="0" marR="0" lvl="0" indent="0" algn="ctr" rtl="0">
                <a:lnSpc>
                  <a:spcPct val="78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87" name="Google Shape;87;p13"/>
          <p:cNvPicPr preferRelativeResize="0"/>
          <p:nvPr/>
        </p:nvPicPr>
        <p:blipFill rotWithShape="1">
          <a:blip r:embed="rId3">
            <a:alphaModFix/>
          </a:blip>
          <a:srcRect l="21125" t="42544" r="21125"/>
          <a:stretch/>
        </p:blipFill>
        <p:spPr>
          <a:xfrm>
            <a:off x="3600683" y="731520"/>
            <a:ext cx="2552234" cy="3808881"/>
          </a:xfrm>
          <a:prstGeom prst="rect">
            <a:avLst/>
          </a:prstGeom>
          <a:noFill/>
          <a:ln>
            <a:noFill/>
          </a:ln>
        </p:spPr>
      </p:pic>
      <p:sp>
        <p:nvSpPr>
          <p:cNvPr id="88" name="Google Shape;88;p13"/>
          <p:cNvSpPr txBox="1"/>
          <p:nvPr/>
        </p:nvSpPr>
        <p:spPr>
          <a:xfrm>
            <a:off x="347309" y="4982461"/>
            <a:ext cx="9406200" cy="2160000"/>
          </a:xfrm>
          <a:prstGeom prst="rect">
            <a:avLst/>
          </a:prstGeom>
          <a:noFill/>
          <a:ln>
            <a:noFill/>
          </a:ln>
        </p:spPr>
        <p:txBody>
          <a:bodyPr spcFirstLastPara="1" wrap="square" lIns="0" tIns="0" rIns="0" bIns="0" anchor="t" anchorCtr="0">
            <a:spAutoFit/>
          </a:bodyPr>
          <a:lstStyle/>
          <a:p>
            <a:pPr marL="0" marR="0" lvl="0" indent="0" algn="ctr" rtl="0">
              <a:lnSpc>
                <a:spcPct val="139994"/>
              </a:lnSpc>
              <a:spcBef>
                <a:spcPts val="0"/>
              </a:spcBef>
              <a:spcAft>
                <a:spcPts val="0"/>
              </a:spcAft>
              <a:buNone/>
            </a:pPr>
            <a:r>
              <a:rPr lang="en-US" sz="3693" i="0" u="none" strike="noStrike" cap="none">
                <a:solidFill>
                  <a:srgbClr val="000000"/>
                </a:solidFill>
                <a:latin typeface="Lobster"/>
                <a:ea typeface="Lobster"/>
                <a:cs typeface="Lobster"/>
                <a:sym typeface="Lobster"/>
              </a:rPr>
              <a:t>Third Eye for The Blind</a:t>
            </a:r>
            <a:endParaRPr sz="3693" i="0" u="none" strike="noStrike" cap="none">
              <a:solidFill>
                <a:srgbClr val="000000"/>
              </a:solidFill>
              <a:latin typeface="Lobster"/>
              <a:ea typeface="Lobster"/>
              <a:cs typeface="Lobster"/>
              <a:sym typeface="Lobster"/>
            </a:endParaRPr>
          </a:p>
          <a:p>
            <a:pPr marL="0" marR="0" lvl="0" indent="0" algn="ctr" rtl="0">
              <a:lnSpc>
                <a:spcPct val="139994"/>
              </a:lnSpc>
              <a:spcBef>
                <a:spcPts val="0"/>
              </a:spcBef>
              <a:spcAft>
                <a:spcPts val="0"/>
              </a:spcAft>
              <a:buNone/>
            </a:pPr>
            <a:r>
              <a:rPr lang="en-US" sz="3693" i="0" u="none" strike="noStrike" cap="none">
                <a:solidFill>
                  <a:srgbClr val="000000"/>
                </a:solidFill>
                <a:latin typeface="Lobster"/>
                <a:ea typeface="Lobster"/>
                <a:cs typeface="Lobster"/>
                <a:sym typeface="Lobster"/>
              </a:rPr>
              <a:t> (Ultrasonic Vibrator Glove)</a:t>
            </a:r>
            <a:endParaRPr>
              <a:latin typeface="Lobster"/>
              <a:ea typeface="Lobster"/>
              <a:cs typeface="Lobster"/>
              <a:sym typeface="Lobster"/>
            </a:endParaRPr>
          </a:p>
          <a:p>
            <a:pPr marL="0" marR="0" lvl="0" indent="0" algn="ctr" rtl="0">
              <a:lnSpc>
                <a:spcPct val="139994"/>
              </a:lnSpc>
              <a:spcBef>
                <a:spcPts val="0"/>
              </a:spcBef>
              <a:spcAft>
                <a:spcPts val="0"/>
              </a:spcAft>
              <a:buNone/>
            </a:pPr>
            <a:endParaRPr sz="3693" b="0" i="0" u="none" strike="noStrike" cap="none">
              <a:solidFill>
                <a:srgbClr val="000000"/>
              </a:solidFill>
              <a:latin typeface="Arial"/>
              <a:ea typeface="Arial"/>
              <a:cs typeface="Arial"/>
              <a:sym typeface="Arial"/>
            </a:endParaRPr>
          </a:p>
        </p:txBody>
      </p:sp>
      <p:sp>
        <p:nvSpPr>
          <p:cNvPr id="89" name="Google Shape;89;p13"/>
          <p:cNvSpPr txBox="1"/>
          <p:nvPr/>
        </p:nvSpPr>
        <p:spPr>
          <a:xfrm>
            <a:off x="2703088" y="6685220"/>
            <a:ext cx="4347425" cy="251310"/>
          </a:xfrm>
          <a:prstGeom prst="rect">
            <a:avLst/>
          </a:prstGeom>
          <a:noFill/>
          <a:ln>
            <a:noFill/>
          </a:ln>
        </p:spPr>
        <p:txBody>
          <a:bodyPr spcFirstLastPara="1" wrap="square" lIns="0" tIns="0" rIns="0" bIns="0" anchor="t" anchorCtr="0">
            <a:spAutoFit/>
          </a:bodyPr>
          <a:lstStyle/>
          <a:p>
            <a:pPr marL="0" marR="0" lvl="0" indent="0" algn="ctr" rtl="0">
              <a:lnSpc>
                <a:spcPct val="139973"/>
              </a:lnSpc>
              <a:spcBef>
                <a:spcPts val="0"/>
              </a:spcBef>
              <a:spcAft>
                <a:spcPts val="0"/>
              </a:spcAft>
              <a:buNone/>
            </a:pPr>
            <a:r>
              <a:rPr lang="en-US" sz="1486" b="0" i="0" u="none" strike="noStrike" cap="none">
                <a:solidFill>
                  <a:srgbClr val="000000"/>
                </a:solidFill>
                <a:latin typeface="Montserrat"/>
                <a:ea typeface="Montserrat"/>
                <a:cs typeface="Montserrat"/>
                <a:sym typeface="Montserrat"/>
              </a:rPr>
              <a:t>TEAM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3"/>
        <p:cNvGrpSpPr/>
        <p:nvPr/>
      </p:nvGrpSpPr>
      <p:grpSpPr>
        <a:xfrm>
          <a:off x="0" y="0"/>
          <a:ext cx="0" cy="0"/>
          <a:chOff x="0" y="0"/>
          <a:chExt cx="0" cy="0"/>
        </a:xfrm>
      </p:grpSpPr>
      <p:cxnSp>
        <p:nvCxnSpPr>
          <p:cNvPr id="94" name="Google Shape;94;p14"/>
          <p:cNvCxnSpPr/>
          <p:nvPr/>
        </p:nvCxnSpPr>
        <p:spPr>
          <a:xfrm rot="-5400000">
            <a:off x="-843555" y="3652520"/>
            <a:ext cx="4389120" cy="0"/>
          </a:xfrm>
          <a:prstGeom prst="straightConnector1">
            <a:avLst/>
          </a:prstGeom>
          <a:noFill/>
          <a:ln w="9525" cap="flat" cmpd="sng">
            <a:solidFill>
              <a:srgbClr val="000000"/>
            </a:solidFill>
            <a:prstDash val="solid"/>
            <a:round/>
            <a:headEnd type="none" w="sm" len="sm"/>
            <a:tailEnd type="none" w="sm" len="sm"/>
          </a:ln>
        </p:spPr>
      </p:cxnSp>
      <p:grpSp>
        <p:nvGrpSpPr>
          <p:cNvPr id="95" name="Google Shape;95;p14"/>
          <p:cNvGrpSpPr/>
          <p:nvPr/>
        </p:nvGrpSpPr>
        <p:grpSpPr>
          <a:xfrm>
            <a:off x="5600595" y="-57864"/>
            <a:ext cx="4153005" cy="7373066"/>
            <a:chOff x="0" y="-28575"/>
            <a:chExt cx="2050867" cy="3641020"/>
          </a:xfrm>
        </p:grpSpPr>
        <p:sp>
          <p:nvSpPr>
            <p:cNvPr id="96" name="Google Shape;96;p14"/>
            <p:cNvSpPr/>
            <p:nvPr/>
          </p:nvSpPr>
          <p:spPr>
            <a:xfrm>
              <a:off x="0" y="0"/>
              <a:ext cx="2050867" cy="3612445"/>
            </a:xfrm>
            <a:custGeom>
              <a:avLst/>
              <a:gdLst/>
              <a:ahLst/>
              <a:cxnLst/>
              <a:rect l="l" t="t" r="r" b="b"/>
              <a:pathLst>
                <a:path w="2050867" h="3612445" extrusionOk="0">
                  <a:moveTo>
                    <a:pt x="0" y="0"/>
                  </a:moveTo>
                  <a:lnTo>
                    <a:pt x="2050867" y="0"/>
                  </a:lnTo>
                  <a:lnTo>
                    <a:pt x="2050867" y="3612445"/>
                  </a:lnTo>
                  <a:lnTo>
                    <a:pt x="0" y="3612445"/>
                  </a:lnTo>
                  <a:close/>
                </a:path>
              </a:pathLst>
            </a:custGeom>
            <a:solidFill>
              <a:srgbClr val="FFFFFF"/>
            </a:solidFill>
            <a:ln>
              <a:noFill/>
            </a:ln>
          </p:spPr>
          <p:txBody>
            <a:bodyPr/>
            <a:lstStyle/>
            <a:p>
              <a:endParaRPr lang="en-US"/>
            </a:p>
          </p:txBody>
        </p:sp>
        <p:sp>
          <p:nvSpPr>
            <p:cNvPr id="97" name="Google Shape;97;p14"/>
            <p:cNvSpPr txBox="1"/>
            <p:nvPr/>
          </p:nvSpPr>
          <p:spPr>
            <a:xfrm>
              <a:off x="0" y="-28575"/>
              <a:ext cx="812800" cy="841375"/>
            </a:xfrm>
            <a:prstGeom prst="rect">
              <a:avLst/>
            </a:prstGeom>
            <a:noFill/>
            <a:ln>
              <a:noFill/>
            </a:ln>
          </p:spPr>
          <p:txBody>
            <a:bodyPr spcFirstLastPara="1" wrap="square" lIns="27075" tIns="27075" rIns="27075" bIns="27075" anchor="ctr" anchorCtr="0">
              <a:noAutofit/>
            </a:bodyPr>
            <a:lstStyle/>
            <a:p>
              <a:pPr marL="0" marR="0" lvl="0" indent="0" algn="ctr" rtl="0">
                <a:lnSpc>
                  <a:spcPct val="78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98" name="Google Shape;98;p14"/>
          <p:cNvPicPr preferRelativeResize="0"/>
          <p:nvPr/>
        </p:nvPicPr>
        <p:blipFill rotWithShape="1">
          <a:blip r:embed="rId3">
            <a:alphaModFix/>
          </a:blip>
          <a:srcRect l="12273" r="6285"/>
          <a:stretch/>
        </p:blipFill>
        <p:spPr>
          <a:xfrm>
            <a:off x="6136619" y="1127334"/>
            <a:ext cx="3080957" cy="4724826"/>
          </a:xfrm>
          <a:prstGeom prst="rect">
            <a:avLst/>
          </a:prstGeom>
          <a:noFill/>
          <a:ln>
            <a:noFill/>
          </a:ln>
        </p:spPr>
      </p:pic>
      <p:pic>
        <p:nvPicPr>
          <p:cNvPr id="99" name="Google Shape;99;p14"/>
          <p:cNvPicPr preferRelativeResize="0"/>
          <p:nvPr/>
        </p:nvPicPr>
        <p:blipFill rotWithShape="1">
          <a:blip r:embed="rId4">
            <a:alphaModFix/>
          </a:blip>
          <a:srcRect/>
          <a:stretch/>
        </p:blipFill>
        <p:spPr>
          <a:xfrm>
            <a:off x="2578557" y="1822027"/>
            <a:ext cx="1443789" cy="1097280"/>
          </a:xfrm>
          <a:prstGeom prst="rect">
            <a:avLst/>
          </a:prstGeom>
          <a:noFill/>
          <a:ln>
            <a:noFill/>
          </a:ln>
        </p:spPr>
      </p:pic>
      <p:sp>
        <p:nvSpPr>
          <p:cNvPr id="100" name="Google Shape;100;p14"/>
          <p:cNvSpPr txBox="1"/>
          <p:nvPr/>
        </p:nvSpPr>
        <p:spPr>
          <a:xfrm rot="-5400000">
            <a:off x="-852735" y="3628856"/>
            <a:ext cx="3182700" cy="589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830" i="0" u="none" strike="noStrike" cap="none">
                <a:solidFill>
                  <a:srgbClr val="000000"/>
                </a:solidFill>
                <a:latin typeface="Lobster"/>
                <a:ea typeface="Lobster"/>
                <a:cs typeface="Lobster"/>
                <a:sym typeface="Lobster"/>
              </a:rPr>
              <a:t>Summary</a:t>
            </a:r>
            <a:endParaRPr>
              <a:latin typeface="Lobster"/>
              <a:ea typeface="Lobster"/>
              <a:cs typeface="Lobster"/>
              <a:sym typeface="Lobster"/>
            </a:endParaRPr>
          </a:p>
        </p:txBody>
      </p:sp>
      <p:sp>
        <p:nvSpPr>
          <p:cNvPr id="101" name="Google Shape;101;p14"/>
          <p:cNvSpPr txBox="1"/>
          <p:nvPr/>
        </p:nvSpPr>
        <p:spPr>
          <a:xfrm>
            <a:off x="1569445" y="3997537"/>
            <a:ext cx="3811765" cy="1495637"/>
          </a:xfrm>
          <a:prstGeom prst="rect">
            <a:avLst/>
          </a:prstGeom>
          <a:noFill/>
          <a:ln>
            <a:noFill/>
          </a:ln>
        </p:spPr>
        <p:txBody>
          <a:bodyPr spcFirstLastPara="1" wrap="square" lIns="0" tIns="0" rIns="0" bIns="0" anchor="t" anchorCtr="0">
            <a:spAutoFit/>
          </a:bodyPr>
          <a:lstStyle/>
          <a:p>
            <a:pPr marL="0" marR="0" lvl="0" indent="0" algn="l" rtl="0">
              <a:lnSpc>
                <a:spcPct val="140056"/>
              </a:lnSpc>
              <a:spcBef>
                <a:spcPts val="0"/>
              </a:spcBef>
              <a:spcAft>
                <a:spcPts val="0"/>
              </a:spcAft>
              <a:buNone/>
            </a:pPr>
            <a:r>
              <a:rPr lang="en-US" sz="1066" b="0" i="0" u="none" strike="noStrike" cap="none">
                <a:solidFill>
                  <a:srgbClr val="000000"/>
                </a:solidFill>
                <a:latin typeface="Montserrat"/>
                <a:ea typeface="Montserrat"/>
                <a:cs typeface="Montserrat"/>
                <a:sym typeface="Montserrat"/>
              </a:rPr>
              <a:t>This Project Will Help blind people overcome the lack of visual sense, it uses audio and vibration signals to notify the user about upcoming hurdle. As the distance between the glove and the obstacle decreases, frequency of both audio and vibration signals increases.</a:t>
            </a:r>
            <a:endParaRPr/>
          </a:p>
          <a:p>
            <a:pPr marL="0" marR="0" lvl="0" indent="0" algn="l" rtl="0">
              <a:lnSpc>
                <a:spcPct val="140056"/>
              </a:lnSpc>
              <a:spcBef>
                <a:spcPts val="0"/>
              </a:spcBef>
              <a:spcAft>
                <a:spcPts val="0"/>
              </a:spcAft>
              <a:buNone/>
            </a:pPr>
            <a:r>
              <a:rPr lang="en-US" sz="1066" b="0" i="0" u="none" strike="noStrike" cap="none">
                <a:solidFill>
                  <a:srgbClr val="000000"/>
                </a:solidFill>
                <a:latin typeface="Montserrat"/>
                <a:ea typeface="Montserrat"/>
                <a:cs typeface="Montserrat"/>
                <a:sym typeface="Montserrat"/>
              </a:rPr>
              <a:t>It is also a great replacement to white cane (blind people's sticks).</a:t>
            </a:r>
            <a:endParaRPr/>
          </a:p>
          <a:p>
            <a:pPr marL="0" marR="0" lvl="0" indent="0" algn="l" rtl="0">
              <a:lnSpc>
                <a:spcPct val="140056"/>
              </a:lnSpc>
              <a:spcBef>
                <a:spcPts val="0"/>
              </a:spcBef>
              <a:spcAft>
                <a:spcPts val="0"/>
              </a:spcAft>
              <a:buNone/>
            </a:pPr>
            <a:endParaRPr sz="1066" b="0" i="0" u="none" strike="noStrike" cap="none">
              <a:solidFill>
                <a:srgbClr val="000000"/>
              </a:solidFill>
              <a:latin typeface="Montserrat"/>
              <a:ea typeface="Montserrat"/>
              <a:cs typeface="Montserrat"/>
              <a:sym typeface="Montserrat"/>
            </a:endParaRPr>
          </a:p>
        </p:txBody>
      </p:sp>
      <p:sp>
        <p:nvSpPr>
          <p:cNvPr id="102" name="Google Shape;102;p14"/>
          <p:cNvSpPr txBox="1"/>
          <p:nvPr/>
        </p:nvSpPr>
        <p:spPr>
          <a:xfrm>
            <a:off x="1824554" y="2277073"/>
            <a:ext cx="2951700" cy="510000"/>
          </a:xfrm>
          <a:prstGeom prst="rect">
            <a:avLst/>
          </a:prstGeom>
          <a:noFill/>
          <a:ln>
            <a:noFill/>
          </a:ln>
        </p:spPr>
        <p:txBody>
          <a:bodyPr spcFirstLastPara="1" wrap="square" lIns="0" tIns="0" rIns="0" bIns="0" anchor="t" anchorCtr="0">
            <a:spAutoFit/>
          </a:bodyPr>
          <a:lstStyle/>
          <a:p>
            <a:pPr marL="0" marR="0" lvl="0" indent="0" algn="ctr" rtl="0">
              <a:lnSpc>
                <a:spcPct val="139993"/>
              </a:lnSpc>
              <a:spcBef>
                <a:spcPts val="0"/>
              </a:spcBef>
              <a:spcAft>
                <a:spcPts val="0"/>
              </a:spcAft>
              <a:buNone/>
            </a:pPr>
            <a:r>
              <a:rPr lang="en-US" sz="3313" i="0" u="none" strike="noStrike" cap="none">
                <a:solidFill>
                  <a:srgbClr val="000000"/>
                </a:solidFill>
                <a:latin typeface="Lobster"/>
                <a:ea typeface="Lobster"/>
                <a:cs typeface="Lobster"/>
                <a:sym typeface="Lobster"/>
              </a:rPr>
              <a:t>Unfold our project</a:t>
            </a:r>
            <a:endParaRPr>
              <a:latin typeface="Lobster"/>
              <a:ea typeface="Lobster"/>
              <a:cs typeface="Lobster"/>
              <a:sym typeface="Lobste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6"/>
        <p:cNvGrpSpPr/>
        <p:nvPr/>
      </p:nvGrpSpPr>
      <p:grpSpPr>
        <a:xfrm>
          <a:off x="0" y="0"/>
          <a:ext cx="0" cy="0"/>
          <a:chOff x="0" y="0"/>
          <a:chExt cx="0" cy="0"/>
        </a:xfrm>
      </p:grpSpPr>
      <p:grpSp>
        <p:nvGrpSpPr>
          <p:cNvPr id="107" name="Google Shape;107;p15"/>
          <p:cNvGrpSpPr/>
          <p:nvPr/>
        </p:nvGrpSpPr>
        <p:grpSpPr>
          <a:xfrm>
            <a:off x="0" y="-57864"/>
            <a:ext cx="3245708" cy="7373066"/>
            <a:chOff x="0" y="-28575"/>
            <a:chExt cx="1602819" cy="3641020"/>
          </a:xfrm>
        </p:grpSpPr>
        <p:sp>
          <p:nvSpPr>
            <p:cNvPr id="108" name="Google Shape;108;p15"/>
            <p:cNvSpPr/>
            <p:nvPr/>
          </p:nvSpPr>
          <p:spPr>
            <a:xfrm>
              <a:off x="0" y="0"/>
              <a:ext cx="1602819" cy="3612445"/>
            </a:xfrm>
            <a:custGeom>
              <a:avLst/>
              <a:gdLst/>
              <a:ahLst/>
              <a:cxnLst/>
              <a:rect l="l" t="t" r="r" b="b"/>
              <a:pathLst>
                <a:path w="1602819" h="3612445" extrusionOk="0">
                  <a:moveTo>
                    <a:pt x="0" y="0"/>
                  </a:moveTo>
                  <a:lnTo>
                    <a:pt x="1602819" y="0"/>
                  </a:lnTo>
                  <a:lnTo>
                    <a:pt x="1602819" y="3612445"/>
                  </a:lnTo>
                  <a:lnTo>
                    <a:pt x="0" y="3612445"/>
                  </a:lnTo>
                  <a:close/>
                </a:path>
              </a:pathLst>
            </a:custGeom>
            <a:solidFill>
              <a:srgbClr val="FFFFFF"/>
            </a:solidFill>
            <a:ln>
              <a:noFill/>
            </a:ln>
          </p:spPr>
          <p:txBody>
            <a:bodyPr/>
            <a:lstStyle/>
            <a:p>
              <a:endParaRPr lang="en-US"/>
            </a:p>
          </p:txBody>
        </p:sp>
        <p:sp>
          <p:nvSpPr>
            <p:cNvPr id="109" name="Google Shape;109;p15"/>
            <p:cNvSpPr txBox="1"/>
            <p:nvPr/>
          </p:nvSpPr>
          <p:spPr>
            <a:xfrm>
              <a:off x="0" y="-28575"/>
              <a:ext cx="812800" cy="841375"/>
            </a:xfrm>
            <a:prstGeom prst="rect">
              <a:avLst/>
            </a:prstGeom>
            <a:noFill/>
            <a:ln>
              <a:noFill/>
            </a:ln>
          </p:spPr>
          <p:txBody>
            <a:bodyPr spcFirstLastPara="1" wrap="square" lIns="27075" tIns="27075" rIns="27075" bIns="27075" anchor="ctr" anchorCtr="0">
              <a:noAutofit/>
            </a:bodyPr>
            <a:lstStyle/>
            <a:p>
              <a:pPr marL="0" marR="0" lvl="0" indent="0" algn="ctr" rtl="0">
                <a:lnSpc>
                  <a:spcPct val="78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0" name="Google Shape;110;p15"/>
          <p:cNvSpPr txBox="1"/>
          <p:nvPr/>
        </p:nvSpPr>
        <p:spPr>
          <a:xfrm rot="-5400000">
            <a:off x="-586635" y="3362876"/>
            <a:ext cx="2650500" cy="589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830" i="0" u="none" strike="noStrike" cap="none" dirty="0">
                <a:solidFill>
                  <a:srgbClr val="000000"/>
                </a:solidFill>
                <a:latin typeface="Lobster"/>
                <a:ea typeface="Lobster"/>
                <a:cs typeface="Lobster"/>
                <a:sym typeface="Lobster"/>
              </a:rPr>
              <a:t>tools</a:t>
            </a:r>
            <a:endParaRPr dirty="0">
              <a:latin typeface="Lobster"/>
              <a:ea typeface="Lobster"/>
              <a:cs typeface="Lobster"/>
              <a:sym typeface="Lobster"/>
            </a:endParaRPr>
          </a:p>
        </p:txBody>
      </p:sp>
      <p:cxnSp>
        <p:nvCxnSpPr>
          <p:cNvPr id="111" name="Google Shape;111;p15"/>
          <p:cNvCxnSpPr/>
          <p:nvPr/>
        </p:nvCxnSpPr>
        <p:spPr>
          <a:xfrm rot="-5400000">
            <a:off x="-843555" y="3652520"/>
            <a:ext cx="4389120" cy="0"/>
          </a:xfrm>
          <a:prstGeom prst="straightConnector1">
            <a:avLst/>
          </a:prstGeom>
          <a:noFill/>
          <a:ln w="9525" cap="flat" cmpd="sng">
            <a:solidFill>
              <a:srgbClr val="000000"/>
            </a:solidFill>
            <a:prstDash val="solid"/>
            <a:round/>
            <a:headEnd type="none" w="sm" len="sm"/>
            <a:tailEnd type="none" w="sm" len="sm"/>
          </a:ln>
        </p:spPr>
      </p:cxnSp>
      <p:pic>
        <p:nvPicPr>
          <p:cNvPr id="112" name="Google Shape;112;p15"/>
          <p:cNvPicPr preferRelativeResize="0"/>
          <p:nvPr/>
        </p:nvPicPr>
        <p:blipFill rotWithShape="1">
          <a:blip r:embed="rId3">
            <a:alphaModFix/>
          </a:blip>
          <a:srcRect t="5059" b="5060"/>
          <a:stretch/>
        </p:blipFill>
        <p:spPr>
          <a:xfrm>
            <a:off x="2193983" y="2239687"/>
            <a:ext cx="2103450" cy="2835825"/>
          </a:xfrm>
          <a:prstGeom prst="rect">
            <a:avLst/>
          </a:prstGeom>
          <a:noFill/>
          <a:ln>
            <a:noFill/>
          </a:ln>
        </p:spPr>
      </p:pic>
      <p:sp>
        <p:nvSpPr>
          <p:cNvPr id="113" name="Google Shape;113;p15"/>
          <p:cNvSpPr txBox="1"/>
          <p:nvPr/>
        </p:nvSpPr>
        <p:spPr>
          <a:xfrm>
            <a:off x="4506983" y="637103"/>
            <a:ext cx="5122862" cy="5993368"/>
          </a:xfrm>
          <a:prstGeom prst="rect">
            <a:avLst/>
          </a:prstGeom>
          <a:noFill/>
          <a:ln>
            <a:noFill/>
          </a:ln>
        </p:spPr>
        <p:txBody>
          <a:bodyPr spcFirstLastPara="1" wrap="square" lIns="0" tIns="0" rIns="0" bIns="0" anchor="t" anchorCtr="0">
            <a:spAutoFit/>
          </a:bodyPr>
          <a:lstStyle/>
          <a:p>
            <a:pPr marL="0" marR="0" lvl="0" indent="0" algn="l" rtl="0">
              <a:lnSpc>
                <a:spcPct val="139985"/>
              </a:lnSpc>
              <a:spcBef>
                <a:spcPts val="0"/>
              </a:spcBef>
              <a:spcAft>
                <a:spcPts val="0"/>
              </a:spcAft>
              <a:buNone/>
            </a:pPr>
            <a:r>
              <a:rPr lang="en-US" sz="2846" b="0" i="0" u="none" strike="noStrike" cap="none">
                <a:solidFill>
                  <a:srgbClr val="000000"/>
                </a:solidFill>
                <a:latin typeface="Montserrat"/>
                <a:ea typeface="Montserrat"/>
                <a:cs typeface="Montserrat"/>
                <a:sym typeface="Montserrat"/>
              </a:rPr>
              <a:t>1- Glove </a:t>
            </a:r>
            <a:endParaRPr/>
          </a:p>
          <a:p>
            <a:pPr marL="0" marR="0" lvl="0" indent="0" algn="l" rtl="0">
              <a:lnSpc>
                <a:spcPct val="139985"/>
              </a:lnSpc>
              <a:spcBef>
                <a:spcPts val="0"/>
              </a:spcBef>
              <a:spcAft>
                <a:spcPts val="0"/>
              </a:spcAft>
              <a:buNone/>
            </a:pPr>
            <a:endParaRPr sz="2846" b="0" i="0" u="none" strike="noStrike" cap="none">
              <a:solidFill>
                <a:srgbClr val="000000"/>
              </a:solidFill>
              <a:latin typeface="Montserrat"/>
              <a:ea typeface="Montserrat"/>
              <a:cs typeface="Montserrat"/>
              <a:sym typeface="Montserrat"/>
            </a:endParaRPr>
          </a:p>
          <a:p>
            <a:pPr marL="0" marR="0" lvl="0" indent="0" algn="l" rtl="0">
              <a:lnSpc>
                <a:spcPct val="139985"/>
              </a:lnSpc>
              <a:spcBef>
                <a:spcPts val="0"/>
              </a:spcBef>
              <a:spcAft>
                <a:spcPts val="0"/>
              </a:spcAft>
              <a:buNone/>
            </a:pPr>
            <a:r>
              <a:rPr lang="en-US" sz="2846" b="0" i="0" u="none" strike="noStrike" cap="none">
                <a:solidFill>
                  <a:srgbClr val="000000"/>
                </a:solidFill>
                <a:latin typeface="Montserrat"/>
                <a:ea typeface="Montserrat"/>
                <a:cs typeface="Montserrat"/>
                <a:sym typeface="Montserrat"/>
              </a:rPr>
              <a:t>2- Arduino Nano</a:t>
            </a:r>
            <a:endParaRPr/>
          </a:p>
          <a:p>
            <a:pPr marL="0" marR="0" lvl="0" indent="0" algn="l" rtl="0">
              <a:lnSpc>
                <a:spcPct val="139985"/>
              </a:lnSpc>
              <a:spcBef>
                <a:spcPts val="0"/>
              </a:spcBef>
              <a:spcAft>
                <a:spcPts val="0"/>
              </a:spcAft>
              <a:buNone/>
            </a:pPr>
            <a:endParaRPr sz="2846" b="0" i="0" u="none" strike="noStrike" cap="none">
              <a:solidFill>
                <a:srgbClr val="000000"/>
              </a:solidFill>
              <a:latin typeface="Montserrat"/>
              <a:ea typeface="Montserrat"/>
              <a:cs typeface="Montserrat"/>
              <a:sym typeface="Montserrat"/>
            </a:endParaRPr>
          </a:p>
          <a:p>
            <a:pPr marL="0" marR="0" lvl="0" indent="0" algn="l" rtl="0">
              <a:lnSpc>
                <a:spcPct val="139985"/>
              </a:lnSpc>
              <a:spcBef>
                <a:spcPts val="0"/>
              </a:spcBef>
              <a:spcAft>
                <a:spcPts val="0"/>
              </a:spcAft>
              <a:buNone/>
            </a:pPr>
            <a:r>
              <a:rPr lang="en-US" sz="2846" b="0" i="0" u="none" strike="noStrike" cap="none">
                <a:solidFill>
                  <a:srgbClr val="000000"/>
                </a:solidFill>
                <a:latin typeface="Montserrat"/>
                <a:ea typeface="Montserrat"/>
                <a:cs typeface="Montserrat"/>
                <a:sym typeface="Montserrat"/>
              </a:rPr>
              <a:t>3- Ultrasonic Sensor (Input)</a:t>
            </a:r>
            <a:endParaRPr/>
          </a:p>
          <a:p>
            <a:pPr marL="0" marR="0" lvl="0" indent="0" algn="l" rtl="0">
              <a:lnSpc>
                <a:spcPct val="139985"/>
              </a:lnSpc>
              <a:spcBef>
                <a:spcPts val="0"/>
              </a:spcBef>
              <a:spcAft>
                <a:spcPts val="0"/>
              </a:spcAft>
              <a:buNone/>
            </a:pPr>
            <a:endParaRPr sz="2846" b="0" i="0" u="none" strike="noStrike" cap="none">
              <a:solidFill>
                <a:srgbClr val="000000"/>
              </a:solidFill>
              <a:latin typeface="Montserrat"/>
              <a:ea typeface="Montserrat"/>
              <a:cs typeface="Montserrat"/>
              <a:sym typeface="Montserrat"/>
            </a:endParaRPr>
          </a:p>
          <a:p>
            <a:pPr marL="0" marR="0" lvl="0" indent="0" algn="l" rtl="0">
              <a:lnSpc>
                <a:spcPct val="139985"/>
              </a:lnSpc>
              <a:spcBef>
                <a:spcPts val="0"/>
              </a:spcBef>
              <a:spcAft>
                <a:spcPts val="0"/>
              </a:spcAft>
              <a:buNone/>
            </a:pPr>
            <a:r>
              <a:rPr lang="en-US" sz="2846" b="0" i="0" u="none" strike="noStrike" cap="none">
                <a:solidFill>
                  <a:srgbClr val="000000"/>
                </a:solidFill>
                <a:latin typeface="Montserrat"/>
                <a:ea typeface="Montserrat"/>
                <a:cs typeface="Montserrat"/>
                <a:sym typeface="Montserrat"/>
              </a:rPr>
              <a:t>4- Vibrator (Output)</a:t>
            </a:r>
            <a:endParaRPr/>
          </a:p>
          <a:p>
            <a:pPr marL="0" marR="0" lvl="0" indent="0" algn="l" rtl="0">
              <a:lnSpc>
                <a:spcPct val="139985"/>
              </a:lnSpc>
              <a:spcBef>
                <a:spcPts val="0"/>
              </a:spcBef>
              <a:spcAft>
                <a:spcPts val="0"/>
              </a:spcAft>
              <a:buNone/>
            </a:pPr>
            <a:endParaRPr sz="2846" b="0" i="0" u="none" strike="noStrike" cap="none">
              <a:solidFill>
                <a:srgbClr val="000000"/>
              </a:solidFill>
              <a:latin typeface="Montserrat"/>
              <a:ea typeface="Montserrat"/>
              <a:cs typeface="Montserrat"/>
              <a:sym typeface="Montserrat"/>
            </a:endParaRPr>
          </a:p>
          <a:p>
            <a:pPr marL="0" marR="0" lvl="0" indent="0" algn="l" rtl="0">
              <a:lnSpc>
                <a:spcPct val="139985"/>
              </a:lnSpc>
              <a:spcBef>
                <a:spcPts val="0"/>
              </a:spcBef>
              <a:spcAft>
                <a:spcPts val="0"/>
              </a:spcAft>
              <a:buNone/>
            </a:pPr>
            <a:r>
              <a:rPr lang="en-US" sz="2846" b="0" i="0" u="none" strike="noStrike" cap="none">
                <a:solidFill>
                  <a:srgbClr val="000000"/>
                </a:solidFill>
                <a:latin typeface="Montserrat"/>
                <a:ea typeface="Montserrat"/>
                <a:cs typeface="Montserrat"/>
                <a:sym typeface="Montserrat"/>
              </a:rPr>
              <a:t>5- Buzzer (Output)</a:t>
            </a:r>
            <a:endParaRPr/>
          </a:p>
          <a:p>
            <a:pPr marL="0" marR="0" lvl="0" indent="0" algn="l" rtl="0">
              <a:lnSpc>
                <a:spcPct val="139985"/>
              </a:lnSpc>
              <a:spcBef>
                <a:spcPts val="0"/>
              </a:spcBef>
              <a:spcAft>
                <a:spcPts val="0"/>
              </a:spcAft>
              <a:buNone/>
            </a:pPr>
            <a:endParaRPr sz="2846" b="0" i="0" u="none" strike="noStrike" cap="none">
              <a:solidFill>
                <a:srgbClr val="000000"/>
              </a:solidFill>
              <a:latin typeface="Montserrat"/>
              <a:ea typeface="Montserrat"/>
              <a:cs typeface="Montserrat"/>
              <a:sym typeface="Montserrat"/>
            </a:endParaRPr>
          </a:p>
          <a:p>
            <a:pPr marL="0" marR="0" lvl="0" indent="0" algn="l" rtl="0">
              <a:lnSpc>
                <a:spcPct val="139985"/>
              </a:lnSpc>
              <a:spcBef>
                <a:spcPts val="0"/>
              </a:spcBef>
              <a:spcAft>
                <a:spcPts val="0"/>
              </a:spcAft>
              <a:buNone/>
            </a:pPr>
            <a:r>
              <a:rPr lang="en-US" sz="2846" b="0" i="0" u="none" strike="noStrike" cap="none">
                <a:solidFill>
                  <a:srgbClr val="000000"/>
                </a:solidFill>
                <a:latin typeface="Montserrat"/>
                <a:ea typeface="Montserrat"/>
                <a:cs typeface="Montserrat"/>
                <a:sym typeface="Montserrat"/>
              </a:rPr>
              <a:t>6- Switch</a:t>
            </a:r>
            <a:endParaRPr/>
          </a:p>
          <a:p>
            <a:pPr marL="0" marR="0" lvl="0" indent="0" algn="l" rtl="0">
              <a:lnSpc>
                <a:spcPct val="139985"/>
              </a:lnSpc>
              <a:spcBef>
                <a:spcPts val="0"/>
              </a:spcBef>
              <a:spcAft>
                <a:spcPts val="0"/>
              </a:spcAft>
              <a:buNone/>
            </a:pPr>
            <a:endParaRPr sz="2846" b="0" i="0" u="none" strike="noStrike" cap="none">
              <a:solidFill>
                <a:srgbClr val="000000"/>
              </a:solidFill>
              <a:latin typeface="Montserrat"/>
              <a:ea typeface="Montserrat"/>
              <a:cs typeface="Montserrat"/>
              <a:sym typeface="Montserrat"/>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17"/>
        <p:cNvGrpSpPr/>
        <p:nvPr/>
      </p:nvGrpSpPr>
      <p:grpSpPr>
        <a:xfrm>
          <a:off x="0" y="0"/>
          <a:ext cx="0" cy="0"/>
          <a:chOff x="0" y="0"/>
          <a:chExt cx="0" cy="0"/>
        </a:xfrm>
      </p:grpSpPr>
      <p:cxnSp>
        <p:nvCxnSpPr>
          <p:cNvPr id="118" name="Google Shape;118;p16"/>
          <p:cNvCxnSpPr/>
          <p:nvPr/>
        </p:nvCxnSpPr>
        <p:spPr>
          <a:xfrm rot="10800000">
            <a:off x="1351005" y="1463040"/>
            <a:ext cx="4762" cy="4890440"/>
          </a:xfrm>
          <a:prstGeom prst="straightConnector1">
            <a:avLst/>
          </a:prstGeom>
          <a:noFill/>
          <a:ln w="9525" cap="flat" cmpd="sng">
            <a:solidFill>
              <a:srgbClr val="000000"/>
            </a:solidFill>
            <a:prstDash val="solid"/>
            <a:round/>
            <a:headEnd type="none" w="sm" len="sm"/>
            <a:tailEnd type="none" w="sm" len="sm"/>
          </a:ln>
        </p:spPr>
      </p:cxnSp>
      <p:sp>
        <p:nvSpPr>
          <p:cNvPr id="119" name="Google Shape;119;p16"/>
          <p:cNvSpPr/>
          <p:nvPr/>
        </p:nvSpPr>
        <p:spPr>
          <a:xfrm>
            <a:off x="1702039" y="3681792"/>
            <a:ext cx="7324803" cy="2671688"/>
          </a:xfrm>
          <a:custGeom>
            <a:avLst/>
            <a:gdLst/>
            <a:ahLst/>
            <a:cxnLst/>
            <a:rect l="l" t="t" r="r" b="b"/>
            <a:pathLst>
              <a:path w="27158721" h="9906019" extrusionOk="0">
                <a:moveTo>
                  <a:pt x="27034263" y="59690"/>
                </a:moveTo>
                <a:cubicBezTo>
                  <a:pt x="27069821" y="59690"/>
                  <a:pt x="27099031" y="88900"/>
                  <a:pt x="27099031" y="124460"/>
                </a:cubicBezTo>
                <a:lnTo>
                  <a:pt x="27099031" y="9781559"/>
                </a:lnTo>
                <a:cubicBezTo>
                  <a:pt x="27099031" y="9817119"/>
                  <a:pt x="27069821" y="9846328"/>
                  <a:pt x="27034263" y="9846328"/>
                </a:cubicBezTo>
                <a:lnTo>
                  <a:pt x="124460" y="9846328"/>
                </a:lnTo>
                <a:cubicBezTo>
                  <a:pt x="88900" y="9846328"/>
                  <a:pt x="59690" y="9817119"/>
                  <a:pt x="59690" y="9781559"/>
                </a:cubicBezTo>
                <a:lnTo>
                  <a:pt x="59690" y="124460"/>
                </a:lnTo>
                <a:cubicBezTo>
                  <a:pt x="59690" y="88900"/>
                  <a:pt x="88900" y="59690"/>
                  <a:pt x="124460" y="59690"/>
                </a:cubicBezTo>
                <a:lnTo>
                  <a:pt x="27034263" y="59690"/>
                </a:lnTo>
                <a:moveTo>
                  <a:pt x="27034263" y="0"/>
                </a:moveTo>
                <a:lnTo>
                  <a:pt x="124460" y="0"/>
                </a:lnTo>
                <a:cubicBezTo>
                  <a:pt x="55880" y="0"/>
                  <a:pt x="0" y="55880"/>
                  <a:pt x="0" y="124460"/>
                </a:cubicBezTo>
                <a:lnTo>
                  <a:pt x="0" y="9781559"/>
                </a:lnTo>
                <a:cubicBezTo>
                  <a:pt x="0" y="9850138"/>
                  <a:pt x="55880" y="9906019"/>
                  <a:pt x="124460" y="9906019"/>
                </a:cubicBezTo>
                <a:lnTo>
                  <a:pt x="27034263" y="9906019"/>
                </a:lnTo>
                <a:cubicBezTo>
                  <a:pt x="27102842" y="9906019"/>
                  <a:pt x="27158721" y="9850138"/>
                  <a:pt x="27158721" y="9781559"/>
                </a:cubicBezTo>
                <a:lnTo>
                  <a:pt x="27158721" y="124460"/>
                </a:lnTo>
                <a:cubicBezTo>
                  <a:pt x="27158721" y="55880"/>
                  <a:pt x="27102842" y="0"/>
                  <a:pt x="270342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 name="Google Shape;120;p16"/>
          <p:cNvCxnSpPr/>
          <p:nvPr/>
        </p:nvCxnSpPr>
        <p:spPr>
          <a:xfrm rot="10800000">
            <a:off x="4022278" y="4079575"/>
            <a:ext cx="4749" cy="1876121"/>
          </a:xfrm>
          <a:prstGeom prst="straightConnector1">
            <a:avLst/>
          </a:prstGeom>
          <a:noFill/>
          <a:ln w="9525" cap="flat" cmpd="sng">
            <a:solidFill>
              <a:srgbClr val="000000"/>
            </a:solidFill>
            <a:prstDash val="solid"/>
            <a:round/>
            <a:headEnd type="none" w="sm" len="sm"/>
            <a:tailEnd type="none" w="sm" len="sm"/>
          </a:ln>
        </p:spPr>
      </p:cxnSp>
      <p:cxnSp>
        <p:nvCxnSpPr>
          <p:cNvPr id="121" name="Google Shape;121;p16"/>
          <p:cNvCxnSpPr/>
          <p:nvPr/>
        </p:nvCxnSpPr>
        <p:spPr>
          <a:xfrm rot="10800000">
            <a:off x="6255195" y="4079575"/>
            <a:ext cx="4749" cy="1876121"/>
          </a:xfrm>
          <a:prstGeom prst="straightConnector1">
            <a:avLst/>
          </a:prstGeom>
          <a:noFill/>
          <a:ln w="9525" cap="flat" cmpd="sng">
            <a:solidFill>
              <a:srgbClr val="000000"/>
            </a:solidFill>
            <a:prstDash val="solid"/>
            <a:round/>
            <a:headEnd type="none" w="sm" len="sm"/>
            <a:tailEnd type="none" w="sm" len="sm"/>
          </a:ln>
        </p:spPr>
      </p:cxnSp>
      <p:pic>
        <p:nvPicPr>
          <p:cNvPr id="122" name="Google Shape;122;p16"/>
          <p:cNvPicPr preferRelativeResize="0"/>
          <p:nvPr/>
        </p:nvPicPr>
        <p:blipFill rotWithShape="1">
          <a:blip r:embed="rId3">
            <a:alphaModFix/>
          </a:blip>
          <a:srcRect/>
          <a:stretch/>
        </p:blipFill>
        <p:spPr>
          <a:xfrm>
            <a:off x="5545807" y="194794"/>
            <a:ext cx="4042831" cy="3471782"/>
          </a:xfrm>
          <a:prstGeom prst="rect">
            <a:avLst/>
          </a:prstGeom>
          <a:noFill/>
          <a:ln>
            <a:noFill/>
          </a:ln>
        </p:spPr>
      </p:pic>
      <p:sp>
        <p:nvSpPr>
          <p:cNvPr id="123" name="Google Shape;123;p16"/>
          <p:cNvSpPr txBox="1"/>
          <p:nvPr/>
        </p:nvSpPr>
        <p:spPr>
          <a:xfrm rot="-5400000">
            <a:off x="-1451530" y="3387103"/>
            <a:ext cx="4389000" cy="589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830" i="0" u="none" strike="noStrike" cap="none">
                <a:solidFill>
                  <a:srgbClr val="000000"/>
                </a:solidFill>
                <a:latin typeface="Lobster"/>
                <a:ea typeface="Lobster"/>
                <a:cs typeface="Lobster"/>
                <a:sym typeface="Lobster"/>
              </a:rPr>
              <a:t>why ?</a:t>
            </a:r>
            <a:endParaRPr>
              <a:latin typeface="Lobster"/>
              <a:ea typeface="Lobster"/>
              <a:cs typeface="Lobster"/>
              <a:sym typeface="Lobster"/>
            </a:endParaRPr>
          </a:p>
        </p:txBody>
      </p:sp>
      <p:sp>
        <p:nvSpPr>
          <p:cNvPr id="124" name="Google Shape;124;p16"/>
          <p:cNvSpPr txBox="1"/>
          <p:nvPr/>
        </p:nvSpPr>
        <p:spPr>
          <a:xfrm>
            <a:off x="2284863" y="1424940"/>
            <a:ext cx="4525897" cy="2239433"/>
          </a:xfrm>
          <a:prstGeom prst="rect">
            <a:avLst/>
          </a:prstGeom>
          <a:noFill/>
          <a:ln>
            <a:noFill/>
          </a:ln>
        </p:spPr>
        <p:txBody>
          <a:bodyPr spcFirstLastPara="1" wrap="square" lIns="0" tIns="0" rIns="0" bIns="0" anchor="t" anchorCtr="0">
            <a:spAutoFit/>
          </a:bodyPr>
          <a:lstStyle/>
          <a:p>
            <a:pPr marL="0" marR="0" lvl="0" indent="0" algn="l" rtl="0">
              <a:lnSpc>
                <a:spcPct val="139990"/>
              </a:lnSpc>
              <a:spcBef>
                <a:spcPts val="0"/>
              </a:spcBef>
              <a:spcAft>
                <a:spcPts val="0"/>
              </a:spcAft>
              <a:buNone/>
            </a:pPr>
            <a:r>
              <a:rPr lang="en-US" sz="2133" b="0" i="0" u="none" strike="noStrike" cap="none">
                <a:solidFill>
                  <a:srgbClr val="000000"/>
                </a:solidFill>
                <a:latin typeface="Montserrat"/>
                <a:ea typeface="Montserrat"/>
                <a:cs typeface="Montserrat"/>
                <a:sym typeface="Montserrat"/>
              </a:rPr>
              <a:t>⦁ Less tiring than the white cane.</a:t>
            </a:r>
            <a:endParaRPr/>
          </a:p>
          <a:p>
            <a:pPr marL="0" marR="0" lvl="0" indent="0" algn="l" rtl="0">
              <a:lnSpc>
                <a:spcPct val="139990"/>
              </a:lnSpc>
              <a:spcBef>
                <a:spcPts val="0"/>
              </a:spcBef>
              <a:spcAft>
                <a:spcPts val="0"/>
              </a:spcAft>
              <a:buNone/>
            </a:pPr>
            <a:endParaRPr sz="2133" b="0" i="0" u="none" strike="noStrike" cap="none">
              <a:solidFill>
                <a:srgbClr val="000000"/>
              </a:solidFill>
              <a:latin typeface="Montserrat"/>
              <a:ea typeface="Montserrat"/>
              <a:cs typeface="Montserrat"/>
              <a:sym typeface="Montserrat"/>
            </a:endParaRPr>
          </a:p>
          <a:p>
            <a:pPr marL="0" marR="0" lvl="0" indent="0" algn="l" rtl="0">
              <a:lnSpc>
                <a:spcPct val="139990"/>
              </a:lnSpc>
              <a:spcBef>
                <a:spcPts val="0"/>
              </a:spcBef>
              <a:spcAft>
                <a:spcPts val="0"/>
              </a:spcAft>
              <a:buNone/>
            </a:pPr>
            <a:r>
              <a:rPr lang="en-US" sz="2133" b="0" i="0" u="none" strike="noStrike" cap="none">
                <a:solidFill>
                  <a:srgbClr val="000000"/>
                </a:solidFill>
                <a:latin typeface="Montserrat"/>
                <a:ea typeface="Montserrat"/>
                <a:cs typeface="Montserrat"/>
                <a:sym typeface="Montserrat"/>
              </a:rPr>
              <a:t>⦁ Easy to use.</a:t>
            </a:r>
            <a:endParaRPr/>
          </a:p>
          <a:p>
            <a:pPr marL="0" marR="0" lvl="0" indent="0" algn="l" rtl="0">
              <a:lnSpc>
                <a:spcPct val="139990"/>
              </a:lnSpc>
              <a:spcBef>
                <a:spcPts val="0"/>
              </a:spcBef>
              <a:spcAft>
                <a:spcPts val="0"/>
              </a:spcAft>
              <a:buNone/>
            </a:pPr>
            <a:endParaRPr sz="2133" b="0" i="0" u="none" strike="noStrike" cap="none">
              <a:solidFill>
                <a:srgbClr val="000000"/>
              </a:solidFill>
              <a:latin typeface="Montserrat"/>
              <a:ea typeface="Montserrat"/>
              <a:cs typeface="Montserrat"/>
              <a:sym typeface="Montserrat"/>
            </a:endParaRPr>
          </a:p>
          <a:p>
            <a:pPr marL="0" marR="0" lvl="0" indent="0" algn="l" rtl="0">
              <a:lnSpc>
                <a:spcPct val="139990"/>
              </a:lnSpc>
              <a:spcBef>
                <a:spcPts val="0"/>
              </a:spcBef>
              <a:spcAft>
                <a:spcPts val="0"/>
              </a:spcAft>
              <a:buNone/>
            </a:pPr>
            <a:r>
              <a:rPr lang="en-US" sz="2133" b="0" i="0" u="none" strike="noStrike" cap="none">
                <a:solidFill>
                  <a:srgbClr val="000000"/>
                </a:solidFill>
                <a:latin typeface="Montserrat"/>
                <a:ea typeface="Montserrat"/>
                <a:cs typeface="Montserrat"/>
                <a:sym typeface="Montserrat"/>
              </a:rPr>
              <a:t>⦁ Very efficient.</a:t>
            </a:r>
            <a:endParaRPr/>
          </a:p>
          <a:p>
            <a:pPr marL="0" marR="0" lvl="0" indent="0" algn="l" rtl="0">
              <a:lnSpc>
                <a:spcPct val="139990"/>
              </a:lnSpc>
              <a:spcBef>
                <a:spcPts val="0"/>
              </a:spcBef>
              <a:spcAft>
                <a:spcPts val="0"/>
              </a:spcAft>
              <a:buNone/>
            </a:pPr>
            <a:endParaRPr sz="2133" b="0" i="0" u="none" strike="noStrike" cap="none">
              <a:solidFill>
                <a:srgbClr val="000000"/>
              </a:solidFill>
              <a:latin typeface="Montserrat"/>
              <a:ea typeface="Montserrat"/>
              <a:cs typeface="Montserrat"/>
              <a:sym typeface="Montserrat"/>
            </a:endParaRPr>
          </a:p>
        </p:txBody>
      </p:sp>
      <p:sp>
        <p:nvSpPr>
          <p:cNvPr id="125" name="Google Shape;125;p16"/>
          <p:cNvSpPr txBox="1"/>
          <p:nvPr/>
        </p:nvSpPr>
        <p:spPr>
          <a:xfrm>
            <a:off x="1355768" y="3747293"/>
            <a:ext cx="3028496" cy="228388"/>
          </a:xfrm>
          <a:prstGeom prst="rect">
            <a:avLst/>
          </a:prstGeom>
          <a:noFill/>
          <a:ln>
            <a:noFill/>
          </a:ln>
        </p:spPr>
        <p:txBody>
          <a:bodyPr spcFirstLastPara="1" wrap="square" lIns="0" tIns="0" rIns="0" bIns="0" anchor="t" anchorCtr="0">
            <a:spAutoFit/>
          </a:bodyPr>
          <a:lstStyle/>
          <a:p>
            <a:pPr marL="0" marR="0" lvl="0" indent="0" algn="ctr" rtl="0">
              <a:lnSpc>
                <a:spcPct val="139985"/>
              </a:lnSpc>
              <a:spcBef>
                <a:spcPts val="0"/>
              </a:spcBef>
              <a:spcAft>
                <a:spcPts val="0"/>
              </a:spcAft>
              <a:buNone/>
            </a:pPr>
            <a:r>
              <a:rPr lang="en-US" sz="1333" b="1" i="0" u="none" strike="noStrike" cap="none">
                <a:solidFill>
                  <a:srgbClr val="000000"/>
                </a:solidFill>
                <a:latin typeface="Montserrat"/>
                <a:ea typeface="Montserrat"/>
                <a:cs typeface="Montserrat"/>
                <a:sym typeface="Montserrat"/>
              </a:rPr>
              <a:t>Distance</a:t>
            </a:r>
            <a:endParaRPr/>
          </a:p>
        </p:txBody>
      </p:sp>
      <p:sp>
        <p:nvSpPr>
          <p:cNvPr id="126" name="Google Shape;126;p16"/>
          <p:cNvSpPr txBox="1"/>
          <p:nvPr/>
        </p:nvSpPr>
        <p:spPr>
          <a:xfrm>
            <a:off x="5947805" y="3758881"/>
            <a:ext cx="3238800" cy="205200"/>
          </a:xfrm>
          <a:prstGeom prst="rect">
            <a:avLst/>
          </a:prstGeom>
          <a:noFill/>
          <a:ln>
            <a:noFill/>
          </a:ln>
        </p:spPr>
        <p:txBody>
          <a:bodyPr spcFirstLastPara="1" wrap="square" lIns="0" tIns="0" rIns="0" bIns="0" anchor="t" anchorCtr="0">
            <a:spAutoFit/>
          </a:bodyPr>
          <a:lstStyle/>
          <a:p>
            <a:pPr marL="0" marR="0" lvl="0" indent="0" algn="ctr" rtl="0">
              <a:lnSpc>
                <a:spcPct val="139985"/>
              </a:lnSpc>
              <a:spcBef>
                <a:spcPts val="0"/>
              </a:spcBef>
              <a:spcAft>
                <a:spcPts val="0"/>
              </a:spcAft>
              <a:buNone/>
            </a:pPr>
            <a:r>
              <a:rPr lang="en-US" sz="1333" b="1" i="0" u="none" strike="noStrike" cap="none">
                <a:solidFill>
                  <a:srgbClr val="000000"/>
                </a:solidFill>
                <a:latin typeface="Montserrat"/>
                <a:ea typeface="Montserrat"/>
                <a:cs typeface="Montserrat"/>
                <a:sym typeface="Montserrat"/>
              </a:rPr>
              <a:t>Buzzer</a:t>
            </a:r>
            <a:endParaRPr/>
          </a:p>
        </p:txBody>
      </p:sp>
      <p:sp>
        <p:nvSpPr>
          <p:cNvPr id="127" name="Google Shape;127;p16"/>
          <p:cNvSpPr txBox="1"/>
          <p:nvPr/>
        </p:nvSpPr>
        <p:spPr>
          <a:xfrm>
            <a:off x="1831565" y="4283814"/>
            <a:ext cx="2185951" cy="1630468"/>
          </a:xfrm>
          <a:prstGeom prst="rect">
            <a:avLst/>
          </a:prstGeom>
          <a:noFill/>
          <a:ln>
            <a:noFill/>
          </a:ln>
        </p:spPr>
        <p:txBody>
          <a:bodyPr spcFirstLastPara="1" wrap="square" lIns="0" tIns="0" rIns="0" bIns="0" anchor="t" anchorCtr="0">
            <a:spAutoFit/>
          </a:bodyPr>
          <a:lstStyle/>
          <a:p>
            <a:pPr marL="0" marR="0" lvl="0" indent="0" algn="ctr" rtl="0">
              <a:lnSpc>
                <a:spcPct val="139985"/>
              </a:lnSpc>
              <a:spcBef>
                <a:spcPts val="0"/>
              </a:spcBef>
              <a:spcAft>
                <a:spcPts val="0"/>
              </a:spcAft>
              <a:buNone/>
            </a:pPr>
            <a:r>
              <a:rPr lang="en-US" sz="1333" b="0" i="0" u="none" strike="noStrike" cap="none">
                <a:solidFill>
                  <a:srgbClr val="000000"/>
                </a:solidFill>
                <a:latin typeface="Montserrat"/>
                <a:ea typeface="Montserrat"/>
                <a:cs typeface="Montserrat"/>
                <a:sym typeface="Montserrat"/>
              </a:rPr>
              <a:t>From 0 to 15 cm</a:t>
            </a:r>
            <a:endParaRPr/>
          </a:p>
          <a:p>
            <a:pPr marL="0" marR="0" lvl="0" indent="0" algn="ctr" rtl="0">
              <a:lnSpc>
                <a:spcPct val="139985"/>
              </a:lnSpc>
              <a:spcBef>
                <a:spcPts val="0"/>
              </a:spcBef>
              <a:spcAft>
                <a:spcPts val="0"/>
              </a:spcAft>
              <a:buNone/>
            </a:pPr>
            <a:endParaRPr sz="1333" b="0" i="0" u="none" strike="noStrike" cap="none">
              <a:solidFill>
                <a:srgbClr val="000000"/>
              </a:solidFill>
              <a:latin typeface="Montserrat"/>
              <a:ea typeface="Montserrat"/>
              <a:cs typeface="Montserrat"/>
              <a:sym typeface="Montserrat"/>
            </a:endParaRPr>
          </a:p>
          <a:p>
            <a:pPr marL="0" marR="0" lvl="0" indent="0" algn="ctr" rtl="0">
              <a:lnSpc>
                <a:spcPct val="139985"/>
              </a:lnSpc>
              <a:spcBef>
                <a:spcPts val="0"/>
              </a:spcBef>
              <a:spcAft>
                <a:spcPts val="0"/>
              </a:spcAft>
              <a:buNone/>
            </a:pPr>
            <a:r>
              <a:rPr lang="en-US" sz="1333" b="0" i="0" u="none" strike="noStrike" cap="none">
                <a:solidFill>
                  <a:srgbClr val="000000"/>
                </a:solidFill>
                <a:latin typeface="Montserrat"/>
                <a:ea typeface="Montserrat"/>
                <a:cs typeface="Montserrat"/>
                <a:sym typeface="Montserrat"/>
              </a:rPr>
              <a:t>From 15 cm to 50 cm</a:t>
            </a:r>
            <a:endParaRPr/>
          </a:p>
          <a:p>
            <a:pPr marL="0" marR="0" lvl="0" indent="0" algn="ctr" rtl="0">
              <a:lnSpc>
                <a:spcPct val="139985"/>
              </a:lnSpc>
              <a:spcBef>
                <a:spcPts val="0"/>
              </a:spcBef>
              <a:spcAft>
                <a:spcPts val="0"/>
              </a:spcAft>
              <a:buNone/>
            </a:pPr>
            <a:endParaRPr sz="1333" b="0" i="0" u="none" strike="noStrike" cap="none">
              <a:solidFill>
                <a:srgbClr val="000000"/>
              </a:solidFill>
              <a:latin typeface="Montserrat"/>
              <a:ea typeface="Montserrat"/>
              <a:cs typeface="Montserrat"/>
              <a:sym typeface="Montserrat"/>
            </a:endParaRPr>
          </a:p>
          <a:p>
            <a:pPr marL="0" marR="0" lvl="0" indent="0" algn="ctr" rtl="0">
              <a:lnSpc>
                <a:spcPct val="139985"/>
              </a:lnSpc>
              <a:spcBef>
                <a:spcPts val="0"/>
              </a:spcBef>
              <a:spcAft>
                <a:spcPts val="0"/>
              </a:spcAft>
              <a:buNone/>
            </a:pPr>
            <a:r>
              <a:rPr lang="en-US" sz="1333" b="0" i="0" u="none" strike="noStrike" cap="none">
                <a:solidFill>
                  <a:srgbClr val="000000"/>
                </a:solidFill>
                <a:latin typeface="Montserrat"/>
                <a:ea typeface="Montserrat"/>
                <a:cs typeface="Montserrat"/>
                <a:sym typeface="Montserrat"/>
              </a:rPr>
              <a:t>From 50 cm to 100 cm</a:t>
            </a:r>
            <a:endParaRPr/>
          </a:p>
          <a:p>
            <a:pPr marL="0" marR="0" lvl="0" indent="0" algn="ctr" rtl="0">
              <a:lnSpc>
                <a:spcPct val="139985"/>
              </a:lnSpc>
              <a:spcBef>
                <a:spcPts val="0"/>
              </a:spcBef>
              <a:spcAft>
                <a:spcPts val="0"/>
              </a:spcAft>
              <a:buNone/>
            </a:pPr>
            <a:endParaRPr sz="1333" b="0" i="0" u="none" strike="noStrike" cap="none">
              <a:solidFill>
                <a:srgbClr val="000000"/>
              </a:solidFill>
              <a:latin typeface="Montserrat"/>
              <a:ea typeface="Montserrat"/>
              <a:cs typeface="Montserrat"/>
              <a:sym typeface="Montserrat"/>
            </a:endParaRPr>
          </a:p>
          <a:p>
            <a:pPr marL="0" marR="0" lvl="0" indent="0" algn="ctr" rtl="0">
              <a:lnSpc>
                <a:spcPct val="139985"/>
              </a:lnSpc>
              <a:spcBef>
                <a:spcPts val="0"/>
              </a:spcBef>
              <a:spcAft>
                <a:spcPts val="0"/>
              </a:spcAft>
              <a:buNone/>
            </a:pPr>
            <a:r>
              <a:rPr lang="en-US" sz="1333" b="0" i="0" u="none" strike="noStrike" cap="none">
                <a:solidFill>
                  <a:srgbClr val="000000"/>
                </a:solidFill>
                <a:latin typeface="Montserrat"/>
                <a:ea typeface="Montserrat"/>
                <a:cs typeface="Montserrat"/>
                <a:sym typeface="Montserrat"/>
              </a:rPr>
              <a:t>Above 100 cm</a:t>
            </a:r>
            <a:endParaRPr/>
          </a:p>
        </p:txBody>
      </p:sp>
      <p:sp>
        <p:nvSpPr>
          <p:cNvPr id="128" name="Google Shape;128;p16"/>
          <p:cNvSpPr txBox="1"/>
          <p:nvPr/>
        </p:nvSpPr>
        <p:spPr>
          <a:xfrm>
            <a:off x="3538036" y="3757781"/>
            <a:ext cx="3238800" cy="205200"/>
          </a:xfrm>
          <a:prstGeom prst="rect">
            <a:avLst/>
          </a:prstGeom>
          <a:noFill/>
          <a:ln>
            <a:noFill/>
          </a:ln>
        </p:spPr>
        <p:txBody>
          <a:bodyPr spcFirstLastPara="1" wrap="square" lIns="0" tIns="0" rIns="0" bIns="0" anchor="t" anchorCtr="0">
            <a:spAutoFit/>
          </a:bodyPr>
          <a:lstStyle/>
          <a:p>
            <a:pPr marL="0" marR="0" lvl="0" indent="0" algn="ctr" rtl="0">
              <a:lnSpc>
                <a:spcPct val="139985"/>
              </a:lnSpc>
              <a:spcBef>
                <a:spcPts val="0"/>
              </a:spcBef>
              <a:spcAft>
                <a:spcPts val="0"/>
              </a:spcAft>
              <a:buNone/>
            </a:pPr>
            <a:r>
              <a:rPr lang="en-US" sz="1333" b="1" i="0" u="none" strike="noStrike" cap="none">
                <a:solidFill>
                  <a:srgbClr val="000000"/>
                </a:solidFill>
                <a:latin typeface="Montserrat"/>
                <a:ea typeface="Montserrat"/>
                <a:cs typeface="Montserrat"/>
                <a:sym typeface="Montserrat"/>
              </a:rPr>
              <a:t>Vibrator</a:t>
            </a:r>
            <a:endParaRPr/>
          </a:p>
        </p:txBody>
      </p:sp>
      <p:sp>
        <p:nvSpPr>
          <p:cNvPr id="129" name="Google Shape;129;p16"/>
          <p:cNvSpPr txBox="1"/>
          <p:nvPr/>
        </p:nvSpPr>
        <p:spPr>
          <a:xfrm>
            <a:off x="4064481" y="4283814"/>
            <a:ext cx="2185951" cy="1630468"/>
          </a:xfrm>
          <a:prstGeom prst="rect">
            <a:avLst/>
          </a:prstGeom>
          <a:noFill/>
          <a:ln>
            <a:noFill/>
          </a:ln>
        </p:spPr>
        <p:txBody>
          <a:bodyPr spcFirstLastPara="1" wrap="square" lIns="0" tIns="0" rIns="0" bIns="0" anchor="t" anchorCtr="0">
            <a:spAutoFit/>
          </a:bodyPr>
          <a:lstStyle/>
          <a:p>
            <a:pPr marL="0" marR="0" lvl="0" indent="0" algn="ctr" rtl="0">
              <a:lnSpc>
                <a:spcPct val="139985"/>
              </a:lnSpc>
              <a:spcBef>
                <a:spcPts val="0"/>
              </a:spcBef>
              <a:spcAft>
                <a:spcPts val="0"/>
              </a:spcAft>
              <a:buNone/>
            </a:pPr>
            <a:r>
              <a:rPr lang="en-US" sz="1333" b="0" i="0" u="none" strike="noStrike" cap="none">
                <a:solidFill>
                  <a:srgbClr val="000000"/>
                </a:solidFill>
                <a:latin typeface="Montserrat"/>
                <a:ea typeface="Montserrat"/>
                <a:cs typeface="Montserrat"/>
                <a:sym typeface="Montserrat"/>
              </a:rPr>
              <a:t>Vibrating</a:t>
            </a:r>
            <a:endParaRPr/>
          </a:p>
          <a:p>
            <a:pPr marL="0" marR="0" lvl="0" indent="0" algn="ctr" rtl="0">
              <a:lnSpc>
                <a:spcPct val="139985"/>
              </a:lnSpc>
              <a:spcBef>
                <a:spcPts val="0"/>
              </a:spcBef>
              <a:spcAft>
                <a:spcPts val="0"/>
              </a:spcAft>
              <a:buNone/>
            </a:pPr>
            <a:endParaRPr sz="1333" b="0" i="0" u="none" strike="noStrike" cap="none">
              <a:solidFill>
                <a:srgbClr val="000000"/>
              </a:solidFill>
              <a:latin typeface="Montserrat"/>
              <a:ea typeface="Montserrat"/>
              <a:cs typeface="Montserrat"/>
              <a:sym typeface="Montserrat"/>
            </a:endParaRPr>
          </a:p>
          <a:p>
            <a:pPr marL="0" marR="0" lvl="0" indent="0" algn="ctr" rtl="0">
              <a:lnSpc>
                <a:spcPct val="139985"/>
              </a:lnSpc>
              <a:spcBef>
                <a:spcPts val="0"/>
              </a:spcBef>
              <a:spcAft>
                <a:spcPts val="0"/>
              </a:spcAft>
              <a:buNone/>
            </a:pPr>
            <a:r>
              <a:rPr lang="en-US" sz="1333" b="0" i="0" u="none" strike="noStrike" cap="none">
                <a:solidFill>
                  <a:srgbClr val="000000"/>
                </a:solidFill>
                <a:latin typeface="Montserrat"/>
                <a:ea typeface="Montserrat"/>
                <a:cs typeface="Montserrat"/>
                <a:sym typeface="Montserrat"/>
              </a:rPr>
              <a:t>Vibrating</a:t>
            </a:r>
            <a:endParaRPr/>
          </a:p>
          <a:p>
            <a:pPr marL="0" marR="0" lvl="0" indent="0" algn="ctr" rtl="0">
              <a:lnSpc>
                <a:spcPct val="139985"/>
              </a:lnSpc>
              <a:spcBef>
                <a:spcPts val="0"/>
              </a:spcBef>
              <a:spcAft>
                <a:spcPts val="0"/>
              </a:spcAft>
              <a:buNone/>
            </a:pPr>
            <a:endParaRPr sz="1333" b="0" i="0" u="none" strike="noStrike" cap="none">
              <a:solidFill>
                <a:srgbClr val="000000"/>
              </a:solidFill>
              <a:latin typeface="Montserrat"/>
              <a:ea typeface="Montserrat"/>
              <a:cs typeface="Montserrat"/>
              <a:sym typeface="Montserrat"/>
            </a:endParaRPr>
          </a:p>
          <a:p>
            <a:pPr marL="0" marR="0" lvl="0" indent="0" algn="ctr" rtl="0">
              <a:lnSpc>
                <a:spcPct val="139985"/>
              </a:lnSpc>
              <a:spcBef>
                <a:spcPts val="0"/>
              </a:spcBef>
              <a:spcAft>
                <a:spcPts val="0"/>
              </a:spcAft>
              <a:buNone/>
            </a:pPr>
            <a:r>
              <a:rPr lang="en-US" sz="1333" b="0" i="0" u="none" strike="noStrike" cap="none">
                <a:solidFill>
                  <a:srgbClr val="000000"/>
                </a:solidFill>
                <a:latin typeface="Montserrat"/>
                <a:ea typeface="Montserrat"/>
                <a:cs typeface="Montserrat"/>
                <a:sym typeface="Montserrat"/>
              </a:rPr>
              <a:t>Vibrating</a:t>
            </a:r>
            <a:endParaRPr/>
          </a:p>
          <a:p>
            <a:pPr marL="0" marR="0" lvl="0" indent="0" algn="ctr" rtl="0">
              <a:lnSpc>
                <a:spcPct val="139985"/>
              </a:lnSpc>
              <a:spcBef>
                <a:spcPts val="0"/>
              </a:spcBef>
              <a:spcAft>
                <a:spcPts val="0"/>
              </a:spcAft>
              <a:buNone/>
            </a:pPr>
            <a:endParaRPr sz="1333" b="0" i="0" u="none" strike="noStrike" cap="none">
              <a:solidFill>
                <a:srgbClr val="000000"/>
              </a:solidFill>
              <a:latin typeface="Montserrat"/>
              <a:ea typeface="Montserrat"/>
              <a:cs typeface="Montserrat"/>
              <a:sym typeface="Montserrat"/>
            </a:endParaRPr>
          </a:p>
          <a:p>
            <a:pPr marL="0" marR="0" lvl="0" indent="0" algn="ctr" rtl="0">
              <a:lnSpc>
                <a:spcPct val="139985"/>
              </a:lnSpc>
              <a:spcBef>
                <a:spcPts val="0"/>
              </a:spcBef>
              <a:spcAft>
                <a:spcPts val="0"/>
              </a:spcAft>
              <a:buNone/>
            </a:pPr>
            <a:r>
              <a:rPr lang="en-US" sz="1333" b="0" i="0" u="none" strike="noStrike" cap="none">
                <a:solidFill>
                  <a:srgbClr val="000000"/>
                </a:solidFill>
                <a:latin typeface="Montserrat"/>
                <a:ea typeface="Montserrat"/>
                <a:cs typeface="Montserrat"/>
                <a:sym typeface="Montserrat"/>
              </a:rPr>
              <a:t>no Vibrating</a:t>
            </a:r>
            <a:endParaRPr/>
          </a:p>
        </p:txBody>
      </p:sp>
      <p:sp>
        <p:nvSpPr>
          <p:cNvPr id="130" name="Google Shape;130;p16"/>
          <p:cNvSpPr txBox="1"/>
          <p:nvPr/>
        </p:nvSpPr>
        <p:spPr>
          <a:xfrm>
            <a:off x="6474256" y="4283814"/>
            <a:ext cx="2185951" cy="1864148"/>
          </a:xfrm>
          <a:prstGeom prst="rect">
            <a:avLst/>
          </a:prstGeom>
          <a:noFill/>
          <a:ln>
            <a:noFill/>
          </a:ln>
        </p:spPr>
        <p:txBody>
          <a:bodyPr spcFirstLastPara="1" wrap="square" lIns="0" tIns="0" rIns="0" bIns="0" anchor="t" anchorCtr="0">
            <a:spAutoFit/>
          </a:bodyPr>
          <a:lstStyle/>
          <a:p>
            <a:pPr marL="0" marR="0" lvl="0" indent="0" algn="ctr" rtl="0">
              <a:lnSpc>
                <a:spcPct val="139985"/>
              </a:lnSpc>
              <a:spcBef>
                <a:spcPts val="0"/>
              </a:spcBef>
              <a:spcAft>
                <a:spcPts val="0"/>
              </a:spcAft>
              <a:buNone/>
            </a:pPr>
            <a:r>
              <a:rPr lang="en-US" sz="1333" b="0" i="0" u="none" strike="noStrike" cap="none">
                <a:solidFill>
                  <a:srgbClr val="000000"/>
                </a:solidFill>
                <a:latin typeface="Montserrat"/>
                <a:ea typeface="Montserrat"/>
                <a:cs typeface="Montserrat"/>
                <a:sym typeface="Montserrat"/>
              </a:rPr>
              <a:t>  High Sound</a:t>
            </a:r>
            <a:endParaRPr/>
          </a:p>
          <a:p>
            <a:pPr marL="0" marR="0" lvl="0" indent="0" algn="ctr" rtl="0">
              <a:lnSpc>
                <a:spcPct val="139985"/>
              </a:lnSpc>
              <a:spcBef>
                <a:spcPts val="0"/>
              </a:spcBef>
              <a:spcAft>
                <a:spcPts val="0"/>
              </a:spcAft>
              <a:buNone/>
            </a:pPr>
            <a:endParaRPr sz="1333" b="0" i="0" u="none" strike="noStrike" cap="none">
              <a:solidFill>
                <a:srgbClr val="000000"/>
              </a:solidFill>
              <a:latin typeface="Montserrat"/>
              <a:ea typeface="Montserrat"/>
              <a:cs typeface="Montserrat"/>
              <a:sym typeface="Montserrat"/>
            </a:endParaRPr>
          </a:p>
          <a:p>
            <a:pPr marL="0" marR="0" lvl="0" indent="0" algn="ctr" rtl="0">
              <a:lnSpc>
                <a:spcPct val="139985"/>
              </a:lnSpc>
              <a:spcBef>
                <a:spcPts val="0"/>
              </a:spcBef>
              <a:spcAft>
                <a:spcPts val="0"/>
              </a:spcAft>
              <a:buNone/>
            </a:pPr>
            <a:r>
              <a:rPr lang="en-US" sz="1333" b="0" i="0" u="none" strike="noStrike" cap="none">
                <a:solidFill>
                  <a:srgbClr val="000000"/>
                </a:solidFill>
                <a:latin typeface="Montserrat"/>
                <a:ea typeface="Montserrat"/>
                <a:cs typeface="Montserrat"/>
                <a:sym typeface="Montserrat"/>
              </a:rPr>
              <a:t>  Medium Sound</a:t>
            </a:r>
            <a:endParaRPr/>
          </a:p>
          <a:p>
            <a:pPr marL="0" marR="0" lvl="0" indent="0" algn="ctr" rtl="0">
              <a:lnSpc>
                <a:spcPct val="139985"/>
              </a:lnSpc>
              <a:spcBef>
                <a:spcPts val="0"/>
              </a:spcBef>
              <a:spcAft>
                <a:spcPts val="0"/>
              </a:spcAft>
              <a:buNone/>
            </a:pPr>
            <a:endParaRPr sz="1333" b="0" i="0" u="none" strike="noStrike" cap="none">
              <a:solidFill>
                <a:srgbClr val="000000"/>
              </a:solidFill>
              <a:latin typeface="Montserrat"/>
              <a:ea typeface="Montserrat"/>
              <a:cs typeface="Montserrat"/>
              <a:sym typeface="Montserrat"/>
            </a:endParaRPr>
          </a:p>
          <a:p>
            <a:pPr marL="0" marR="0" lvl="0" indent="0" algn="ctr" rtl="0">
              <a:lnSpc>
                <a:spcPct val="139985"/>
              </a:lnSpc>
              <a:spcBef>
                <a:spcPts val="0"/>
              </a:spcBef>
              <a:spcAft>
                <a:spcPts val="0"/>
              </a:spcAft>
              <a:buNone/>
            </a:pPr>
            <a:r>
              <a:rPr lang="en-US" sz="1333" b="0" i="0" u="none" strike="noStrike" cap="none">
                <a:solidFill>
                  <a:srgbClr val="000000"/>
                </a:solidFill>
                <a:latin typeface="Montserrat"/>
                <a:ea typeface="Montserrat"/>
                <a:cs typeface="Montserrat"/>
                <a:sym typeface="Montserrat"/>
              </a:rPr>
              <a:t>  No Sound</a:t>
            </a:r>
            <a:endParaRPr/>
          </a:p>
          <a:p>
            <a:pPr marL="0" marR="0" lvl="0" indent="0" algn="ctr" rtl="0">
              <a:lnSpc>
                <a:spcPct val="139985"/>
              </a:lnSpc>
              <a:spcBef>
                <a:spcPts val="0"/>
              </a:spcBef>
              <a:spcAft>
                <a:spcPts val="0"/>
              </a:spcAft>
              <a:buNone/>
            </a:pPr>
            <a:endParaRPr sz="1333" b="0" i="0" u="none" strike="noStrike" cap="none">
              <a:solidFill>
                <a:srgbClr val="000000"/>
              </a:solidFill>
              <a:latin typeface="Montserrat"/>
              <a:ea typeface="Montserrat"/>
              <a:cs typeface="Montserrat"/>
              <a:sym typeface="Montserrat"/>
            </a:endParaRPr>
          </a:p>
          <a:p>
            <a:pPr marL="0" marR="0" lvl="0" indent="0" algn="ctr" rtl="0">
              <a:lnSpc>
                <a:spcPct val="139985"/>
              </a:lnSpc>
              <a:spcBef>
                <a:spcPts val="0"/>
              </a:spcBef>
              <a:spcAft>
                <a:spcPts val="0"/>
              </a:spcAft>
              <a:buNone/>
            </a:pPr>
            <a:r>
              <a:rPr lang="en-US" sz="1333" b="0" i="0" u="none" strike="noStrike" cap="none">
                <a:solidFill>
                  <a:srgbClr val="000000"/>
                </a:solidFill>
                <a:latin typeface="Montserrat"/>
                <a:ea typeface="Montserrat"/>
                <a:cs typeface="Montserrat"/>
                <a:sym typeface="Montserrat"/>
              </a:rPr>
              <a:t>  No Sound</a:t>
            </a:r>
            <a:endParaRPr/>
          </a:p>
          <a:p>
            <a:pPr marL="0" marR="0" lvl="0" indent="0" algn="ctr" rtl="0">
              <a:lnSpc>
                <a:spcPct val="139985"/>
              </a:lnSpc>
              <a:spcBef>
                <a:spcPts val="0"/>
              </a:spcBef>
              <a:spcAft>
                <a:spcPts val="0"/>
              </a:spcAft>
              <a:buNone/>
            </a:pPr>
            <a:endParaRPr sz="1333" b="0" i="0" u="none" strike="noStrike" cap="none">
              <a:solidFill>
                <a:srgbClr val="000000"/>
              </a:solidFill>
              <a:latin typeface="Montserrat"/>
              <a:ea typeface="Montserrat"/>
              <a:cs typeface="Montserrat"/>
              <a:sym typeface="Montserrat"/>
            </a:endParaRP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34"/>
        <p:cNvGrpSpPr/>
        <p:nvPr/>
      </p:nvGrpSpPr>
      <p:grpSpPr>
        <a:xfrm>
          <a:off x="0" y="0"/>
          <a:ext cx="0" cy="0"/>
          <a:chOff x="0" y="0"/>
          <a:chExt cx="0" cy="0"/>
        </a:xfrm>
      </p:grpSpPr>
      <p:cxnSp>
        <p:nvCxnSpPr>
          <p:cNvPr id="135" name="Google Shape;135;p17"/>
          <p:cNvCxnSpPr/>
          <p:nvPr/>
        </p:nvCxnSpPr>
        <p:spPr>
          <a:xfrm rot="-5400000">
            <a:off x="-843555" y="3652520"/>
            <a:ext cx="4389120" cy="0"/>
          </a:xfrm>
          <a:prstGeom prst="straightConnector1">
            <a:avLst/>
          </a:prstGeom>
          <a:noFill/>
          <a:ln w="9525" cap="flat" cmpd="sng">
            <a:solidFill>
              <a:srgbClr val="000000"/>
            </a:solidFill>
            <a:prstDash val="solid"/>
            <a:round/>
            <a:headEnd type="none" w="sm" len="sm"/>
            <a:tailEnd type="none" w="sm" len="sm"/>
          </a:ln>
        </p:spPr>
      </p:cxnSp>
      <p:pic>
        <p:nvPicPr>
          <p:cNvPr id="136" name="Google Shape;136;p17"/>
          <p:cNvPicPr preferRelativeResize="0"/>
          <p:nvPr/>
        </p:nvPicPr>
        <p:blipFill rotWithShape="1">
          <a:blip r:embed="rId3">
            <a:alphaModFix/>
          </a:blip>
          <a:srcRect/>
          <a:stretch/>
        </p:blipFill>
        <p:spPr>
          <a:xfrm>
            <a:off x="548640" y="4982875"/>
            <a:ext cx="2511109" cy="2926080"/>
          </a:xfrm>
          <a:prstGeom prst="rect">
            <a:avLst/>
          </a:prstGeom>
          <a:noFill/>
          <a:ln>
            <a:noFill/>
          </a:ln>
        </p:spPr>
      </p:pic>
      <p:pic>
        <p:nvPicPr>
          <p:cNvPr id="137" name="Google Shape;137;p17"/>
          <p:cNvPicPr preferRelativeResize="0"/>
          <p:nvPr/>
        </p:nvPicPr>
        <p:blipFill rotWithShape="1">
          <a:blip r:embed="rId3">
            <a:alphaModFix/>
          </a:blip>
          <a:srcRect/>
          <a:stretch/>
        </p:blipFill>
        <p:spPr>
          <a:xfrm rot="-10203199">
            <a:off x="7240390" y="-441976"/>
            <a:ext cx="2511109" cy="2926080"/>
          </a:xfrm>
          <a:prstGeom prst="rect">
            <a:avLst/>
          </a:prstGeom>
          <a:noFill/>
          <a:ln>
            <a:noFill/>
          </a:ln>
        </p:spPr>
      </p:pic>
      <p:pic>
        <p:nvPicPr>
          <p:cNvPr id="138" name="Google Shape;138;p17"/>
          <p:cNvPicPr preferRelativeResize="0"/>
          <p:nvPr/>
        </p:nvPicPr>
        <p:blipFill rotWithShape="1">
          <a:blip r:embed="rId4">
            <a:alphaModFix/>
          </a:blip>
          <a:srcRect r="7911" b="9298"/>
          <a:stretch/>
        </p:blipFill>
        <p:spPr>
          <a:xfrm>
            <a:off x="2799054" y="352930"/>
            <a:ext cx="4706513" cy="6609339"/>
          </a:xfrm>
          <a:prstGeom prst="rect">
            <a:avLst/>
          </a:prstGeom>
          <a:noFill/>
          <a:ln>
            <a:noFill/>
          </a:ln>
        </p:spPr>
      </p:pic>
      <p:sp>
        <p:nvSpPr>
          <p:cNvPr id="139" name="Google Shape;139;p17"/>
          <p:cNvSpPr txBox="1"/>
          <p:nvPr/>
        </p:nvSpPr>
        <p:spPr>
          <a:xfrm rot="-5400000">
            <a:off x="-586635" y="3362876"/>
            <a:ext cx="2650500" cy="589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830" i="0" u="none" strike="noStrike" cap="none">
                <a:solidFill>
                  <a:srgbClr val="000000"/>
                </a:solidFill>
                <a:latin typeface="Lobster"/>
                <a:ea typeface="Lobster"/>
                <a:cs typeface="Lobster"/>
                <a:sym typeface="Lobster"/>
              </a:rPr>
              <a:t>portfolio</a:t>
            </a:r>
            <a:endParaRPr>
              <a:latin typeface="Lobster"/>
              <a:ea typeface="Lobster"/>
              <a:cs typeface="Lobster"/>
              <a:sym typeface="Lobste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43"/>
        <p:cNvGrpSpPr/>
        <p:nvPr/>
      </p:nvGrpSpPr>
      <p:grpSpPr>
        <a:xfrm>
          <a:off x="0" y="0"/>
          <a:ext cx="0" cy="0"/>
          <a:chOff x="0" y="0"/>
          <a:chExt cx="0" cy="0"/>
        </a:xfrm>
      </p:grpSpPr>
      <p:cxnSp>
        <p:nvCxnSpPr>
          <p:cNvPr id="144" name="Google Shape;144;p18"/>
          <p:cNvCxnSpPr/>
          <p:nvPr/>
        </p:nvCxnSpPr>
        <p:spPr>
          <a:xfrm rot="10800000">
            <a:off x="1351050" y="1458075"/>
            <a:ext cx="9000" cy="5123400"/>
          </a:xfrm>
          <a:prstGeom prst="straightConnector1">
            <a:avLst/>
          </a:prstGeom>
          <a:noFill/>
          <a:ln w="9525" cap="flat" cmpd="sng">
            <a:solidFill>
              <a:srgbClr val="000000"/>
            </a:solidFill>
            <a:prstDash val="solid"/>
            <a:round/>
            <a:headEnd type="none" w="sm" len="sm"/>
            <a:tailEnd type="none" w="sm" len="sm"/>
          </a:ln>
        </p:spPr>
      </p:cxnSp>
      <p:pic>
        <p:nvPicPr>
          <p:cNvPr id="145" name="Google Shape;145;p18"/>
          <p:cNvPicPr preferRelativeResize="0"/>
          <p:nvPr/>
        </p:nvPicPr>
        <p:blipFill rotWithShape="1">
          <a:blip r:embed="rId3">
            <a:alphaModFix/>
          </a:blip>
          <a:srcRect l="709" r="1847"/>
          <a:stretch/>
        </p:blipFill>
        <p:spPr>
          <a:xfrm>
            <a:off x="1843603" y="1463040"/>
            <a:ext cx="3655591" cy="2049203"/>
          </a:xfrm>
          <a:prstGeom prst="rect">
            <a:avLst/>
          </a:prstGeom>
          <a:noFill/>
          <a:ln>
            <a:noFill/>
          </a:ln>
        </p:spPr>
      </p:pic>
      <p:pic>
        <p:nvPicPr>
          <p:cNvPr id="146" name="Google Shape;146;p18"/>
          <p:cNvPicPr preferRelativeResize="0"/>
          <p:nvPr/>
        </p:nvPicPr>
        <p:blipFill rotWithShape="1">
          <a:blip r:embed="rId4">
            <a:alphaModFix/>
          </a:blip>
          <a:srcRect t="2082" b="2082"/>
          <a:stretch/>
        </p:blipFill>
        <p:spPr>
          <a:xfrm>
            <a:off x="5675040" y="4502253"/>
            <a:ext cx="3214430" cy="2079230"/>
          </a:xfrm>
          <a:prstGeom prst="rect">
            <a:avLst/>
          </a:prstGeom>
          <a:noFill/>
          <a:ln>
            <a:noFill/>
          </a:ln>
        </p:spPr>
      </p:pic>
      <p:sp>
        <p:nvSpPr>
          <p:cNvPr id="147" name="Google Shape;147;p18"/>
          <p:cNvSpPr txBox="1"/>
          <p:nvPr/>
        </p:nvSpPr>
        <p:spPr>
          <a:xfrm rot="-5400000">
            <a:off x="-988406" y="3330329"/>
            <a:ext cx="3519900" cy="589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830" i="0" u="none" strike="noStrike" cap="none">
                <a:solidFill>
                  <a:srgbClr val="000000"/>
                </a:solidFill>
                <a:latin typeface="Lobster"/>
                <a:ea typeface="Lobster"/>
                <a:cs typeface="Lobster"/>
                <a:sym typeface="Lobster"/>
              </a:rPr>
              <a:t>Hardware</a:t>
            </a:r>
            <a:endParaRPr>
              <a:latin typeface="Lobster"/>
              <a:ea typeface="Lobster"/>
              <a:cs typeface="Lobster"/>
              <a:sym typeface="Lobster"/>
            </a:endParaRPr>
          </a:p>
        </p:txBody>
      </p:sp>
      <p:sp>
        <p:nvSpPr>
          <p:cNvPr id="148" name="Google Shape;148;p18"/>
          <p:cNvSpPr txBox="1"/>
          <p:nvPr/>
        </p:nvSpPr>
        <p:spPr>
          <a:xfrm>
            <a:off x="5679315" y="1994323"/>
            <a:ext cx="3286199" cy="2059517"/>
          </a:xfrm>
          <a:prstGeom prst="rect">
            <a:avLst/>
          </a:prstGeom>
          <a:noFill/>
          <a:ln>
            <a:noFill/>
          </a:ln>
        </p:spPr>
        <p:txBody>
          <a:bodyPr spcFirstLastPara="1" wrap="square" lIns="0" tIns="0" rIns="0" bIns="0" anchor="t" anchorCtr="0">
            <a:spAutoFit/>
          </a:bodyPr>
          <a:lstStyle/>
          <a:p>
            <a:pPr marL="0" marR="0" lvl="0" indent="0" algn="ctr" rtl="0">
              <a:lnSpc>
                <a:spcPct val="140056"/>
              </a:lnSpc>
              <a:spcBef>
                <a:spcPts val="0"/>
              </a:spcBef>
              <a:spcAft>
                <a:spcPts val="0"/>
              </a:spcAft>
              <a:buNone/>
            </a:pPr>
            <a:r>
              <a:rPr lang="en-US" sz="1066" b="0" i="0" u="none" strike="noStrike" cap="none">
                <a:solidFill>
                  <a:srgbClr val="000000"/>
                </a:solidFill>
                <a:latin typeface="Montserrat"/>
                <a:ea typeface="Montserrat"/>
                <a:cs typeface="Montserrat"/>
                <a:sym typeface="Montserrat"/>
              </a:rPr>
              <a:t>The ultrasonic sensor currently being used in this project has the ability to calculate the distance of any objects in their way with high accuracy. This sensor is most commonly used as it has less interference with the noise in the environment. The mechanism of the sensor is simple, it gives out an electronic burst and then calculates the time to hear back the echo. The echo pulse width is used to calculate the distance of the object or the obstacle. The Ultrasonic sensor used in HC-SR04</a:t>
            </a:r>
            <a:endParaRPr/>
          </a:p>
        </p:txBody>
      </p:sp>
      <p:sp>
        <p:nvSpPr>
          <p:cNvPr id="149" name="Google Shape;149;p18"/>
          <p:cNvSpPr txBox="1"/>
          <p:nvPr/>
        </p:nvSpPr>
        <p:spPr>
          <a:xfrm>
            <a:off x="1874442" y="4627686"/>
            <a:ext cx="3286199" cy="1495637"/>
          </a:xfrm>
          <a:prstGeom prst="rect">
            <a:avLst/>
          </a:prstGeom>
          <a:noFill/>
          <a:ln>
            <a:noFill/>
          </a:ln>
        </p:spPr>
        <p:txBody>
          <a:bodyPr spcFirstLastPara="1" wrap="square" lIns="0" tIns="0" rIns="0" bIns="0" anchor="t" anchorCtr="0">
            <a:spAutoFit/>
          </a:bodyPr>
          <a:lstStyle/>
          <a:p>
            <a:pPr marL="0" marR="0" lvl="0" indent="0" algn="ctr" rtl="0">
              <a:lnSpc>
                <a:spcPct val="140056"/>
              </a:lnSpc>
              <a:spcBef>
                <a:spcPts val="0"/>
              </a:spcBef>
              <a:spcAft>
                <a:spcPts val="0"/>
              </a:spcAft>
              <a:buNone/>
            </a:pPr>
            <a:r>
              <a:rPr lang="en-US" sz="1066" b="0" i="0" u="none" strike="noStrike" cap="none">
                <a:solidFill>
                  <a:srgbClr val="000000"/>
                </a:solidFill>
                <a:latin typeface="Montserrat"/>
                <a:ea typeface="Montserrat"/>
                <a:cs typeface="Montserrat"/>
                <a:sym typeface="Montserrat"/>
              </a:rPr>
              <a:t>The Arduino UNO micro-controller board is the main processing unit of our design. This acts as a control system or central processing unit, which also stores all the algorithms in itself. All the inputs like ultrasonics sensors and outputs like vibrator, LED, alarm buzzer have to be interfaced with the unit, making it the most important part of the system.</a:t>
            </a:r>
            <a:endParaRPr/>
          </a:p>
        </p:txBody>
      </p:sp>
      <p:sp>
        <p:nvSpPr>
          <p:cNvPr id="150" name="Google Shape;150;p18"/>
          <p:cNvSpPr txBox="1"/>
          <p:nvPr/>
        </p:nvSpPr>
        <p:spPr>
          <a:xfrm>
            <a:off x="5780070" y="1424940"/>
            <a:ext cx="3156458" cy="359833"/>
          </a:xfrm>
          <a:prstGeom prst="rect">
            <a:avLst/>
          </a:prstGeom>
          <a:noFill/>
          <a:ln>
            <a:noFill/>
          </a:ln>
        </p:spPr>
        <p:txBody>
          <a:bodyPr spcFirstLastPara="1" wrap="square" lIns="0" tIns="0" rIns="0" bIns="0" anchor="t" anchorCtr="0">
            <a:spAutoFit/>
          </a:bodyPr>
          <a:lstStyle/>
          <a:p>
            <a:pPr marL="0" marR="0" lvl="0" indent="0" algn="ctr" rtl="0">
              <a:lnSpc>
                <a:spcPct val="139990"/>
              </a:lnSpc>
              <a:spcBef>
                <a:spcPts val="0"/>
              </a:spcBef>
              <a:spcAft>
                <a:spcPts val="0"/>
              </a:spcAft>
              <a:buNone/>
            </a:pPr>
            <a:r>
              <a:rPr lang="en-US" sz="2133" b="0" i="0" u="none" strike="noStrike" cap="none">
                <a:solidFill>
                  <a:srgbClr val="000000"/>
                </a:solidFill>
                <a:latin typeface="Montserrat"/>
                <a:ea typeface="Montserrat"/>
                <a:cs typeface="Montserrat"/>
                <a:sym typeface="Montserrat"/>
              </a:rPr>
              <a:t>Ultrasonic Sensor </a:t>
            </a:r>
            <a:endParaRPr/>
          </a:p>
        </p:txBody>
      </p:sp>
      <p:sp>
        <p:nvSpPr>
          <p:cNvPr id="151" name="Google Shape;151;p18"/>
          <p:cNvSpPr txBox="1"/>
          <p:nvPr/>
        </p:nvSpPr>
        <p:spPr>
          <a:xfrm>
            <a:off x="1939313" y="4015740"/>
            <a:ext cx="3156458" cy="359833"/>
          </a:xfrm>
          <a:prstGeom prst="rect">
            <a:avLst/>
          </a:prstGeom>
          <a:noFill/>
          <a:ln>
            <a:noFill/>
          </a:ln>
        </p:spPr>
        <p:txBody>
          <a:bodyPr spcFirstLastPara="1" wrap="square" lIns="0" tIns="0" rIns="0" bIns="0" anchor="t" anchorCtr="0">
            <a:spAutoFit/>
          </a:bodyPr>
          <a:lstStyle/>
          <a:p>
            <a:pPr marL="0" marR="0" lvl="0" indent="0" algn="ctr" rtl="0">
              <a:lnSpc>
                <a:spcPct val="139990"/>
              </a:lnSpc>
              <a:spcBef>
                <a:spcPts val="0"/>
              </a:spcBef>
              <a:spcAft>
                <a:spcPts val="0"/>
              </a:spcAft>
              <a:buNone/>
            </a:pPr>
            <a:r>
              <a:rPr lang="en-US" sz="2133" b="0" i="0" u="none" strike="noStrike" cap="none">
                <a:solidFill>
                  <a:srgbClr val="000000"/>
                </a:solidFill>
                <a:latin typeface="Montserrat"/>
                <a:ea typeface="Montserrat"/>
                <a:cs typeface="Montserrat"/>
                <a:sym typeface="Montserrat"/>
              </a:rPr>
              <a:t>Microcontroller</a:t>
            </a:r>
            <a:endParaRPr/>
          </a:p>
        </p:txBody>
      </p:sp>
    </p:spTree>
  </p:cSld>
  <p:clrMapOvr>
    <a:masterClrMapping/>
  </p:clrMapOvr>
  <p:transition>
    <p:push dir="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55"/>
        <p:cNvGrpSpPr/>
        <p:nvPr/>
      </p:nvGrpSpPr>
      <p:grpSpPr>
        <a:xfrm>
          <a:off x="0" y="0"/>
          <a:ext cx="0" cy="0"/>
          <a:chOff x="0" y="0"/>
          <a:chExt cx="0" cy="0"/>
        </a:xfrm>
      </p:grpSpPr>
      <p:cxnSp>
        <p:nvCxnSpPr>
          <p:cNvPr id="156" name="Google Shape;156;p19"/>
          <p:cNvCxnSpPr/>
          <p:nvPr/>
        </p:nvCxnSpPr>
        <p:spPr>
          <a:xfrm rot="-5400000">
            <a:off x="-843555" y="3652520"/>
            <a:ext cx="4389120" cy="0"/>
          </a:xfrm>
          <a:prstGeom prst="straightConnector1">
            <a:avLst/>
          </a:prstGeom>
          <a:noFill/>
          <a:ln w="9525" cap="flat" cmpd="sng">
            <a:solidFill>
              <a:srgbClr val="000000"/>
            </a:solidFill>
            <a:prstDash val="solid"/>
            <a:round/>
            <a:headEnd type="none" w="sm" len="sm"/>
            <a:tailEnd type="none" w="sm" len="sm"/>
          </a:ln>
        </p:spPr>
      </p:cxnSp>
      <p:sp>
        <p:nvSpPr>
          <p:cNvPr id="157" name="Google Shape;157;p19"/>
          <p:cNvSpPr txBox="1"/>
          <p:nvPr/>
        </p:nvSpPr>
        <p:spPr>
          <a:xfrm rot="-5400000">
            <a:off x="-1455885" y="3362911"/>
            <a:ext cx="4389000" cy="589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830" i="0" u="none" strike="noStrike" cap="none">
                <a:solidFill>
                  <a:srgbClr val="000000"/>
                </a:solidFill>
                <a:latin typeface="Lobster"/>
                <a:ea typeface="Lobster"/>
                <a:cs typeface="Lobster"/>
                <a:sym typeface="Lobster"/>
              </a:rPr>
              <a:t>Algorithm</a:t>
            </a:r>
            <a:endParaRPr>
              <a:latin typeface="Lobster"/>
              <a:ea typeface="Lobster"/>
              <a:cs typeface="Lobster"/>
              <a:sym typeface="Lobster"/>
            </a:endParaRPr>
          </a:p>
        </p:txBody>
      </p:sp>
      <p:grpSp>
        <p:nvGrpSpPr>
          <p:cNvPr id="158" name="Google Shape;158;p19"/>
          <p:cNvGrpSpPr/>
          <p:nvPr/>
        </p:nvGrpSpPr>
        <p:grpSpPr>
          <a:xfrm>
            <a:off x="8182632" y="-57864"/>
            <a:ext cx="1645919" cy="7373066"/>
            <a:chOff x="0" y="-28575"/>
            <a:chExt cx="812800" cy="3641020"/>
          </a:xfrm>
        </p:grpSpPr>
        <p:sp>
          <p:nvSpPr>
            <p:cNvPr id="159" name="Google Shape;159;p19"/>
            <p:cNvSpPr/>
            <p:nvPr/>
          </p:nvSpPr>
          <p:spPr>
            <a:xfrm>
              <a:off x="0" y="0"/>
              <a:ext cx="775787" cy="3612445"/>
            </a:xfrm>
            <a:custGeom>
              <a:avLst/>
              <a:gdLst/>
              <a:ahLst/>
              <a:cxnLst/>
              <a:rect l="l" t="t" r="r" b="b"/>
              <a:pathLst>
                <a:path w="775787" h="3612445" extrusionOk="0">
                  <a:moveTo>
                    <a:pt x="0" y="0"/>
                  </a:moveTo>
                  <a:lnTo>
                    <a:pt x="775787" y="0"/>
                  </a:lnTo>
                  <a:lnTo>
                    <a:pt x="775787" y="3612445"/>
                  </a:lnTo>
                  <a:lnTo>
                    <a:pt x="0" y="3612445"/>
                  </a:lnTo>
                  <a:close/>
                </a:path>
              </a:pathLst>
            </a:custGeom>
            <a:solidFill>
              <a:srgbClr val="FFFFFF"/>
            </a:solidFill>
            <a:ln>
              <a:noFill/>
            </a:ln>
          </p:spPr>
          <p:txBody>
            <a:bodyPr/>
            <a:lstStyle/>
            <a:p>
              <a:endParaRPr lang="en-US"/>
            </a:p>
          </p:txBody>
        </p:sp>
        <p:sp>
          <p:nvSpPr>
            <p:cNvPr id="160" name="Google Shape;160;p19"/>
            <p:cNvSpPr txBox="1"/>
            <p:nvPr/>
          </p:nvSpPr>
          <p:spPr>
            <a:xfrm>
              <a:off x="0" y="-28575"/>
              <a:ext cx="812800" cy="841375"/>
            </a:xfrm>
            <a:prstGeom prst="rect">
              <a:avLst/>
            </a:prstGeom>
            <a:noFill/>
            <a:ln>
              <a:noFill/>
            </a:ln>
          </p:spPr>
          <p:txBody>
            <a:bodyPr spcFirstLastPara="1" wrap="square" lIns="27075" tIns="27075" rIns="27075" bIns="27075" anchor="ctr" anchorCtr="0">
              <a:noAutofit/>
            </a:bodyPr>
            <a:lstStyle/>
            <a:p>
              <a:pPr marL="0" marR="0" lvl="0" indent="0" algn="ctr" rtl="0">
                <a:lnSpc>
                  <a:spcPct val="78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1" name="Google Shape;161;p19"/>
          <p:cNvSpPr txBox="1"/>
          <p:nvPr/>
        </p:nvSpPr>
        <p:spPr>
          <a:xfrm>
            <a:off x="1751887" y="1470120"/>
            <a:ext cx="4192495" cy="4418095"/>
          </a:xfrm>
          <a:prstGeom prst="rect">
            <a:avLst/>
          </a:prstGeom>
          <a:noFill/>
          <a:ln>
            <a:noFill/>
          </a:ln>
        </p:spPr>
        <p:txBody>
          <a:bodyPr spcFirstLastPara="1" wrap="square" lIns="0" tIns="0" rIns="0" bIns="0" anchor="t" anchorCtr="0">
            <a:spAutoFit/>
          </a:bodyPr>
          <a:lstStyle/>
          <a:p>
            <a:pPr marL="0" marR="0" lvl="0" indent="0" algn="l" rtl="0">
              <a:lnSpc>
                <a:spcPct val="140044"/>
              </a:lnSpc>
              <a:spcBef>
                <a:spcPts val="0"/>
              </a:spcBef>
              <a:spcAft>
                <a:spcPts val="0"/>
              </a:spcAft>
              <a:buNone/>
            </a:pPr>
            <a:r>
              <a:rPr lang="en-US" sz="1803" b="0" i="0" u="none" strike="noStrike" cap="none">
                <a:solidFill>
                  <a:srgbClr val="000000"/>
                </a:solidFill>
                <a:latin typeface="Montserrat"/>
                <a:ea typeface="Montserrat"/>
                <a:cs typeface="Montserrat"/>
                <a:sym typeface="Montserrat"/>
              </a:rPr>
              <a:t>We consider a quick and dependable algorithm to determine the position of the left hand taking into consideration only the x-acceleration. The algorithm is designed on the popular Zero Velocity Update approach, adopted in pedestrian dead reckoning. The peaks are separated using fixed threshold, while noise is regarded as a bias and estimated when the hand is still. In this work we introduce the Zero Update algorithm. </a:t>
            </a:r>
            <a:endParaRPr/>
          </a:p>
        </p:txBody>
      </p:sp>
      <p:pic>
        <p:nvPicPr>
          <p:cNvPr id="162" name="Google Shape;162;p19"/>
          <p:cNvPicPr preferRelativeResize="0"/>
          <p:nvPr/>
        </p:nvPicPr>
        <p:blipFill rotWithShape="1">
          <a:blip r:embed="rId3">
            <a:alphaModFix/>
          </a:blip>
          <a:srcRect t="7666" b="7665"/>
          <a:stretch/>
        </p:blipFill>
        <p:spPr>
          <a:xfrm>
            <a:off x="6615770" y="1463040"/>
            <a:ext cx="1566862" cy="1989925"/>
          </a:xfrm>
          <a:prstGeom prst="rect">
            <a:avLst/>
          </a:prstGeom>
          <a:noFill/>
          <a:ln>
            <a:noFill/>
          </a:ln>
        </p:spPr>
      </p:pic>
      <p:pic>
        <p:nvPicPr>
          <p:cNvPr id="163" name="Google Shape;163;p19"/>
          <p:cNvPicPr preferRelativeResize="0"/>
          <p:nvPr/>
        </p:nvPicPr>
        <p:blipFill rotWithShape="1">
          <a:blip r:embed="rId4">
            <a:alphaModFix/>
          </a:blip>
          <a:srcRect t="1061" b="1060"/>
          <a:stretch/>
        </p:blipFill>
        <p:spPr>
          <a:xfrm>
            <a:off x="7399201" y="2886347"/>
            <a:ext cx="2044657" cy="3001868"/>
          </a:xfrm>
          <a:prstGeom prst="rect">
            <a:avLst/>
          </a:prstGeom>
          <a:noFill/>
          <a:ln>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1BE3FA7-0D70-4431-814F-D8C40576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19" y="0"/>
            <a:ext cx="9751161" cy="73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erson wearing a black glove&#10;&#10;Description automatically generated with low confidence">
            <a:extLst>
              <a:ext uri="{FF2B5EF4-FFF2-40B4-BE49-F238E27FC236}">
                <a16:creationId xmlns:a16="http://schemas.microsoft.com/office/drawing/2014/main" id="{BCEE7456-0D6F-9365-A440-D0A2DEC1D024}"/>
              </a:ext>
            </a:extLst>
          </p:cNvPr>
          <p:cNvPicPr>
            <a:picLocks noChangeAspect="1"/>
          </p:cNvPicPr>
          <p:nvPr/>
        </p:nvPicPr>
        <p:blipFill rotWithShape="1">
          <a:blip r:embed="rId2"/>
          <a:srcRect r="13169" b="-2"/>
          <a:stretch/>
        </p:blipFill>
        <p:spPr>
          <a:xfrm>
            <a:off x="257384" y="294640"/>
            <a:ext cx="4534948" cy="6756400"/>
          </a:xfrm>
          <a:prstGeom prst="rect">
            <a:avLst/>
          </a:prstGeom>
        </p:spPr>
      </p:pic>
      <p:pic>
        <p:nvPicPr>
          <p:cNvPr id="3" name="Picture 2" descr="A picture containing indoor&#10;&#10;Description automatically generated">
            <a:extLst>
              <a:ext uri="{FF2B5EF4-FFF2-40B4-BE49-F238E27FC236}">
                <a16:creationId xmlns:a16="http://schemas.microsoft.com/office/drawing/2014/main" id="{6D4012B3-F6C9-7A66-7605-75B8DC1D3D24}"/>
              </a:ext>
            </a:extLst>
          </p:cNvPr>
          <p:cNvPicPr>
            <a:picLocks noChangeAspect="1"/>
          </p:cNvPicPr>
          <p:nvPr/>
        </p:nvPicPr>
        <p:blipFill rotWithShape="1">
          <a:blip r:embed="rId3"/>
          <a:srcRect r="1" b="7224"/>
          <a:stretch/>
        </p:blipFill>
        <p:spPr>
          <a:xfrm>
            <a:off x="4956300" y="294640"/>
            <a:ext cx="4539914" cy="6756400"/>
          </a:xfrm>
          <a:prstGeom prst="rect">
            <a:avLst/>
          </a:prstGeom>
        </p:spPr>
      </p:pic>
    </p:spTree>
    <p:extLst>
      <p:ext uri="{BB962C8B-B14F-4D97-AF65-F5344CB8AC3E}">
        <p14:creationId xmlns:p14="http://schemas.microsoft.com/office/powerpoint/2010/main" val="202364907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399</Words>
  <Application>Microsoft Office PowerPoint</Application>
  <PresentationFormat>Custom</PresentationFormat>
  <Paragraphs>57</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Montserrat</vt:lpstr>
      <vt:lpstr>Calibri</vt:lpstr>
      <vt:lpstr>Lobster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karieem Alsayed</dc:creator>
  <cp:lastModifiedBy>karieem Alsayed</cp:lastModifiedBy>
  <cp:revision>4</cp:revision>
  <dcterms:modified xsi:type="dcterms:W3CDTF">2024-09-16T10:40:08Z</dcterms:modified>
</cp:coreProperties>
</file>