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6" r:id="rId1"/>
  </p:sldMasterIdLst>
  <p:notesMasterIdLst>
    <p:notesMasterId r:id="rId16"/>
  </p:notesMasterIdLst>
  <p:sldIdLst>
    <p:sldId id="257" r:id="rId2"/>
    <p:sldId id="258" r:id="rId3"/>
    <p:sldId id="259" r:id="rId4"/>
    <p:sldId id="260" r:id="rId5"/>
    <p:sldId id="261" r:id="rId6"/>
    <p:sldId id="262" r:id="rId7"/>
    <p:sldId id="263" r:id="rId8"/>
    <p:sldId id="269" r:id="rId9"/>
    <p:sldId id="271" r:id="rId10"/>
    <p:sldId id="265" r:id="rId11"/>
    <p:sldId id="270" r:id="rId12"/>
    <p:sldId id="264" r:id="rId13"/>
    <p:sldId id="267" r:id="rId14"/>
    <p:sldId id="26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17D3F3-867D-4DE1-9DFD-F3F4ABFE39BB}">
          <p14:sldIdLst>
            <p14:sldId id="257"/>
            <p14:sldId id="258"/>
            <p14:sldId id="259"/>
            <p14:sldId id="260"/>
            <p14:sldId id="261"/>
            <p14:sldId id="262"/>
            <p14:sldId id="263"/>
            <p14:sldId id="269"/>
            <p14:sldId id="271"/>
            <p14:sldId id="265"/>
          </p14:sldIdLst>
        </p14:section>
        <p14:section name="Untitled Section" id="{25EAE7F0-A9D7-4147-95F7-A89639CADA40}">
          <p14:sldIdLst>
            <p14:sldId id="270"/>
            <p14:sldId id="264"/>
            <p14:sldId id="267"/>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1065B-0233-3A44-935E-F1025C6CF232}" type="doc">
      <dgm:prSet loTypeId="urn:microsoft.com/office/officeart/2005/8/layout/radial2" loCatId="relationship" qsTypeId="urn:microsoft.com/office/officeart/2005/8/quickstyle/simple1" qsCatId="simple" csTypeId="urn:microsoft.com/office/officeart/2005/8/colors/accent2_2" csCatId="accent2" phldr="1"/>
      <dgm:spPr/>
      <dgm:t>
        <a:bodyPr/>
        <a:lstStyle/>
        <a:p>
          <a:endParaRPr lang="en-US"/>
        </a:p>
      </dgm:t>
    </dgm:pt>
    <dgm:pt modelId="{78951D26-D136-794D-B8E8-7AE4EE622275}">
      <dgm:prSet phldrT="[Text]" custT="1"/>
      <dgm:spPr/>
      <dgm:t>
        <a:bodyPr/>
        <a:lstStyle/>
        <a:p>
          <a:r>
            <a:rPr lang="en-US" sz="1000" b="1" dirty="0"/>
            <a:t>Data Collection</a:t>
          </a:r>
        </a:p>
      </dgm:t>
    </dgm:pt>
    <dgm:pt modelId="{5FB74436-AA41-7747-B3A6-ED7271974135}" type="parTrans" cxnId="{D52004E7-F2A9-524C-AC5F-BA58D50D78C4}">
      <dgm:prSet/>
      <dgm:spPr/>
      <dgm:t>
        <a:bodyPr/>
        <a:lstStyle/>
        <a:p>
          <a:endParaRPr lang="en-US"/>
        </a:p>
      </dgm:t>
    </dgm:pt>
    <dgm:pt modelId="{CA9E23CE-CF6F-E24E-92F8-E870815969E1}" type="sibTrans" cxnId="{D52004E7-F2A9-524C-AC5F-BA58D50D78C4}">
      <dgm:prSet/>
      <dgm:spPr/>
      <dgm:t>
        <a:bodyPr/>
        <a:lstStyle/>
        <a:p>
          <a:endParaRPr lang="en-US"/>
        </a:p>
      </dgm:t>
    </dgm:pt>
    <dgm:pt modelId="{DCF4CB53-6E5A-2A4B-8CE9-B6B7F32A63EB}">
      <dgm:prSet phldrT="[Text]" custT="1"/>
      <dgm:spPr/>
      <dgm:t>
        <a:bodyPr/>
        <a:lstStyle/>
        <a:p>
          <a:r>
            <a:rPr lang="en-US" sz="1000" b="1" dirty="0"/>
            <a:t>Data Visualization</a:t>
          </a:r>
        </a:p>
      </dgm:t>
    </dgm:pt>
    <dgm:pt modelId="{4F308CDC-28DE-A044-A38D-3967BBDE70E5}" type="parTrans" cxnId="{8B064BFE-BD72-DC43-BFC0-3B68053156B6}">
      <dgm:prSet/>
      <dgm:spPr/>
      <dgm:t>
        <a:bodyPr/>
        <a:lstStyle/>
        <a:p>
          <a:endParaRPr lang="en-US"/>
        </a:p>
      </dgm:t>
    </dgm:pt>
    <dgm:pt modelId="{5AF8EC31-EE3A-C149-ABA6-F18D99A40325}" type="sibTrans" cxnId="{8B064BFE-BD72-DC43-BFC0-3B68053156B6}">
      <dgm:prSet/>
      <dgm:spPr/>
      <dgm:t>
        <a:bodyPr/>
        <a:lstStyle/>
        <a:p>
          <a:endParaRPr lang="en-US"/>
        </a:p>
      </dgm:t>
    </dgm:pt>
    <dgm:pt modelId="{ED4E2A1C-2127-9645-8EB9-24E89415C414}">
      <dgm:prSet phldrT="[Text]" custT="1"/>
      <dgm:spPr/>
      <dgm:t>
        <a:bodyPr/>
        <a:lstStyle/>
        <a:p>
          <a:r>
            <a:rPr lang="en-US" sz="1000" b="1" dirty="0"/>
            <a:t>Apply Machine Learning model</a:t>
          </a:r>
        </a:p>
      </dgm:t>
    </dgm:pt>
    <dgm:pt modelId="{F5ACF793-B9D6-F24E-93F1-2546FC23786A}" type="parTrans" cxnId="{184361CA-134E-EF47-8F7C-83DFE619C6E9}">
      <dgm:prSet/>
      <dgm:spPr/>
      <dgm:t>
        <a:bodyPr/>
        <a:lstStyle/>
        <a:p>
          <a:endParaRPr lang="en-US"/>
        </a:p>
      </dgm:t>
    </dgm:pt>
    <dgm:pt modelId="{DCBABC57-0826-514A-AA44-306B3F18C026}" type="sibTrans" cxnId="{184361CA-134E-EF47-8F7C-83DFE619C6E9}">
      <dgm:prSet/>
      <dgm:spPr/>
      <dgm:t>
        <a:bodyPr/>
        <a:lstStyle/>
        <a:p>
          <a:endParaRPr lang="en-US"/>
        </a:p>
      </dgm:t>
    </dgm:pt>
    <dgm:pt modelId="{750D8BC7-8D30-5149-9400-9804E2E347D0}">
      <dgm:prSet phldrT="[Text]" custT="1"/>
      <dgm:spPr/>
      <dgm:t>
        <a:bodyPr/>
        <a:lstStyle/>
        <a:p>
          <a:pPr>
            <a:buFont typeface="Arial"/>
            <a:buNone/>
          </a:pPr>
          <a:r>
            <a:rPr lang="en-US" sz="1000" b="1" dirty="0"/>
            <a:t>Split</a:t>
          </a:r>
          <a:br>
            <a:rPr lang="en-US" sz="1000" b="1" dirty="0"/>
          </a:br>
          <a:r>
            <a:rPr lang="en-US" sz="1000" b="1" dirty="0"/>
            <a:t>Train(80%)</a:t>
          </a:r>
          <a:br>
            <a:rPr lang="en-US" sz="1000" b="1" dirty="0"/>
          </a:br>
          <a:r>
            <a:rPr lang="en-US" sz="1000" b="1" dirty="0"/>
            <a:t>Test(20%)</a:t>
          </a:r>
          <a:br>
            <a:rPr lang="en-US" sz="1000" b="1" dirty="0"/>
          </a:br>
          <a:r>
            <a:rPr lang="en-US" sz="1000" b="1" dirty="0"/>
            <a:t>dataset</a:t>
          </a:r>
        </a:p>
      </dgm:t>
    </dgm:pt>
    <dgm:pt modelId="{04A7B857-71E0-B14D-9A7C-CCA935A452B4}" type="parTrans" cxnId="{E64FC34D-E0DF-D94E-9BB3-12F6FC11216C}">
      <dgm:prSet/>
      <dgm:spPr/>
      <dgm:t>
        <a:bodyPr/>
        <a:lstStyle/>
        <a:p>
          <a:endParaRPr lang="en-US"/>
        </a:p>
      </dgm:t>
    </dgm:pt>
    <dgm:pt modelId="{35C8561A-29D1-164A-B044-145A9EE1EC15}" type="sibTrans" cxnId="{E64FC34D-E0DF-D94E-9BB3-12F6FC11216C}">
      <dgm:prSet/>
      <dgm:spPr/>
      <dgm:t>
        <a:bodyPr/>
        <a:lstStyle/>
        <a:p>
          <a:endParaRPr lang="en-US"/>
        </a:p>
      </dgm:t>
    </dgm:pt>
    <dgm:pt modelId="{357E1D45-30DD-7847-9CC7-E041823C7CE0}">
      <dgm:prSet phldrT="[Text]" custT="1"/>
      <dgm:spPr/>
      <dgm:t>
        <a:bodyPr/>
        <a:lstStyle/>
        <a:p>
          <a:r>
            <a:rPr lang="en-US" sz="1000" b="1" i="0" dirty="0">
              <a:effectLst/>
              <a:latin typeface="sohne"/>
            </a:rPr>
            <a:t>Evaluate Results</a:t>
          </a:r>
          <a:endParaRPr lang="en-US" sz="1000" dirty="0"/>
        </a:p>
      </dgm:t>
    </dgm:pt>
    <dgm:pt modelId="{9055D9D1-1D0A-E049-95B7-0ED5C0131B76}" type="parTrans" cxnId="{31201AF7-B758-4A43-B269-D1AA23FE6182}">
      <dgm:prSet/>
      <dgm:spPr/>
      <dgm:t>
        <a:bodyPr/>
        <a:lstStyle/>
        <a:p>
          <a:endParaRPr lang="en-US"/>
        </a:p>
      </dgm:t>
    </dgm:pt>
    <dgm:pt modelId="{FE18A2DC-2A22-2146-80CD-88B3103327F0}" type="sibTrans" cxnId="{31201AF7-B758-4A43-B269-D1AA23FE6182}">
      <dgm:prSet/>
      <dgm:spPr/>
      <dgm:t>
        <a:bodyPr/>
        <a:lstStyle/>
        <a:p>
          <a:endParaRPr lang="en-US"/>
        </a:p>
      </dgm:t>
    </dgm:pt>
    <dgm:pt modelId="{8BF5E1D4-A97B-8C46-A0EB-1E976B24D854}">
      <dgm:prSet phldrT="[Text]" custT="1"/>
      <dgm:spPr/>
      <dgm:t>
        <a:bodyPr/>
        <a:lstStyle/>
        <a:p>
          <a:r>
            <a:rPr lang="en-US" sz="1000" b="1" dirty="0"/>
            <a:t>Classification</a:t>
          </a:r>
          <a:endParaRPr lang="en-US" sz="1000" dirty="0"/>
        </a:p>
      </dgm:t>
    </dgm:pt>
    <dgm:pt modelId="{FD38F2C3-B9E7-4145-BA50-8D41EEC2C78B}" type="parTrans" cxnId="{10C696B3-3FC6-9A4C-AE88-2DE1CDF65039}">
      <dgm:prSet/>
      <dgm:spPr/>
      <dgm:t>
        <a:bodyPr/>
        <a:lstStyle/>
        <a:p>
          <a:endParaRPr lang="en-US"/>
        </a:p>
      </dgm:t>
    </dgm:pt>
    <dgm:pt modelId="{3E09801D-DE5E-4047-B48F-4D1230D486FA}" type="sibTrans" cxnId="{10C696B3-3FC6-9A4C-AE88-2DE1CDF65039}">
      <dgm:prSet/>
      <dgm:spPr/>
      <dgm:t>
        <a:bodyPr/>
        <a:lstStyle/>
        <a:p>
          <a:endParaRPr lang="en-US"/>
        </a:p>
      </dgm:t>
    </dgm:pt>
    <dgm:pt modelId="{F13FDEBB-07DC-8541-A605-F01D24ED59EA}" type="pres">
      <dgm:prSet presAssocID="{AAF1065B-0233-3A44-935E-F1025C6CF232}" presName="composite" presStyleCnt="0">
        <dgm:presLayoutVars>
          <dgm:chMax val="5"/>
          <dgm:dir/>
          <dgm:animLvl val="ctr"/>
          <dgm:resizeHandles val="exact"/>
        </dgm:presLayoutVars>
      </dgm:prSet>
      <dgm:spPr/>
    </dgm:pt>
    <dgm:pt modelId="{91B6BC76-D162-2E4E-9495-2AF800EF088C}" type="pres">
      <dgm:prSet presAssocID="{AAF1065B-0233-3A44-935E-F1025C6CF232}" presName="cycle" presStyleCnt="0"/>
      <dgm:spPr/>
    </dgm:pt>
    <dgm:pt modelId="{E0FE4E19-E5FB-1349-B233-6D0C4407A943}" type="pres">
      <dgm:prSet presAssocID="{AAF1065B-0233-3A44-935E-F1025C6CF232}" presName="centerShape" presStyleCnt="0"/>
      <dgm:spPr/>
    </dgm:pt>
    <dgm:pt modelId="{4D83350D-6A9A-6E46-8B08-BA243901BF0A}" type="pres">
      <dgm:prSet presAssocID="{AAF1065B-0233-3A44-935E-F1025C6CF232}" presName="connSite" presStyleLbl="node1" presStyleIdx="0" presStyleCnt="7"/>
      <dgm:spPr/>
    </dgm:pt>
    <dgm:pt modelId="{5E6407DC-DAA3-5C4C-A06B-7B469B95FFF1}" type="pres">
      <dgm:prSet presAssocID="{AAF1065B-0233-3A44-935E-F1025C6CF232}" presName="visible" presStyleLbl="node1" presStyleIdx="0" presStyleCnt="7" custLinFactNeighborX="-4096" custLinFactNeighborY="-2231"/>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150EE941-47F2-4B4D-B456-30AD0881B0D2}" type="pres">
      <dgm:prSet presAssocID="{5FB74436-AA41-7747-B3A6-ED7271974135}" presName="Name25" presStyleLbl="parChTrans1D1" presStyleIdx="0" presStyleCnt="6"/>
      <dgm:spPr/>
    </dgm:pt>
    <dgm:pt modelId="{E8053350-DF88-894E-B641-1649EDD9E135}" type="pres">
      <dgm:prSet presAssocID="{78951D26-D136-794D-B8E8-7AE4EE622275}" presName="node" presStyleCnt="0"/>
      <dgm:spPr/>
    </dgm:pt>
    <dgm:pt modelId="{1199A867-B4CD-BF4E-BFE7-1EF8A0C0F3DD}" type="pres">
      <dgm:prSet presAssocID="{78951D26-D136-794D-B8E8-7AE4EE622275}" presName="parentNode" presStyleLbl="node1" presStyleIdx="1" presStyleCnt="7" custScaleX="192541">
        <dgm:presLayoutVars>
          <dgm:chMax val="1"/>
          <dgm:bulletEnabled val="1"/>
        </dgm:presLayoutVars>
      </dgm:prSet>
      <dgm:spPr/>
    </dgm:pt>
    <dgm:pt modelId="{6298CFF5-BA47-7C49-8C4C-C03204895A96}" type="pres">
      <dgm:prSet presAssocID="{78951D26-D136-794D-B8E8-7AE4EE622275}" presName="childNode" presStyleLbl="revTx" presStyleIdx="0" presStyleCnt="0">
        <dgm:presLayoutVars>
          <dgm:bulletEnabled val="1"/>
        </dgm:presLayoutVars>
      </dgm:prSet>
      <dgm:spPr/>
    </dgm:pt>
    <dgm:pt modelId="{02385133-F232-FE48-8B66-9C2678561140}" type="pres">
      <dgm:prSet presAssocID="{4F308CDC-28DE-A044-A38D-3967BBDE70E5}" presName="Name25" presStyleLbl="parChTrans1D1" presStyleIdx="1" presStyleCnt="6"/>
      <dgm:spPr/>
    </dgm:pt>
    <dgm:pt modelId="{E99E961A-D657-154E-89A2-D701308D1298}" type="pres">
      <dgm:prSet presAssocID="{DCF4CB53-6E5A-2A4B-8CE9-B6B7F32A63EB}" presName="node" presStyleCnt="0"/>
      <dgm:spPr/>
    </dgm:pt>
    <dgm:pt modelId="{6F8E687E-B25B-0348-98F5-6E7DABC09D43}" type="pres">
      <dgm:prSet presAssocID="{DCF4CB53-6E5A-2A4B-8CE9-B6B7F32A63EB}" presName="parentNode" presStyleLbl="node1" presStyleIdx="2" presStyleCnt="7" custScaleX="218435">
        <dgm:presLayoutVars>
          <dgm:chMax val="1"/>
          <dgm:bulletEnabled val="1"/>
        </dgm:presLayoutVars>
      </dgm:prSet>
      <dgm:spPr/>
    </dgm:pt>
    <dgm:pt modelId="{C13837CD-ADA4-7248-B050-7FD199EB3FCD}" type="pres">
      <dgm:prSet presAssocID="{DCF4CB53-6E5A-2A4B-8CE9-B6B7F32A63EB}" presName="childNode" presStyleLbl="revTx" presStyleIdx="0" presStyleCnt="0">
        <dgm:presLayoutVars>
          <dgm:bulletEnabled val="1"/>
        </dgm:presLayoutVars>
      </dgm:prSet>
      <dgm:spPr/>
    </dgm:pt>
    <dgm:pt modelId="{372A7DF2-9238-7541-BE8D-25DC87C90C8D}" type="pres">
      <dgm:prSet presAssocID="{04A7B857-71E0-B14D-9A7C-CCA935A452B4}" presName="Name25" presStyleLbl="parChTrans1D1" presStyleIdx="2" presStyleCnt="6"/>
      <dgm:spPr/>
    </dgm:pt>
    <dgm:pt modelId="{49AC9AB4-A12E-4C43-AE8C-DEA37571D383}" type="pres">
      <dgm:prSet presAssocID="{750D8BC7-8D30-5149-9400-9804E2E347D0}" presName="node" presStyleCnt="0"/>
      <dgm:spPr/>
    </dgm:pt>
    <dgm:pt modelId="{27ECB152-A582-7340-A4FF-F7C8F7F78679}" type="pres">
      <dgm:prSet presAssocID="{750D8BC7-8D30-5149-9400-9804E2E347D0}" presName="parentNode" presStyleLbl="node1" presStyleIdx="3" presStyleCnt="7" custScaleX="195911">
        <dgm:presLayoutVars>
          <dgm:chMax val="1"/>
          <dgm:bulletEnabled val="1"/>
        </dgm:presLayoutVars>
      </dgm:prSet>
      <dgm:spPr/>
    </dgm:pt>
    <dgm:pt modelId="{22F46D68-00E3-7943-8DD4-A9B065A5E69C}" type="pres">
      <dgm:prSet presAssocID="{750D8BC7-8D30-5149-9400-9804E2E347D0}" presName="childNode" presStyleLbl="revTx" presStyleIdx="0" presStyleCnt="0">
        <dgm:presLayoutVars>
          <dgm:bulletEnabled val="1"/>
        </dgm:presLayoutVars>
      </dgm:prSet>
      <dgm:spPr/>
    </dgm:pt>
    <dgm:pt modelId="{D1AD9C8A-1765-E64A-841E-CB2C6AEC478D}" type="pres">
      <dgm:prSet presAssocID="{F5ACF793-B9D6-F24E-93F1-2546FC23786A}" presName="Name25" presStyleLbl="parChTrans1D1" presStyleIdx="3" presStyleCnt="6"/>
      <dgm:spPr/>
    </dgm:pt>
    <dgm:pt modelId="{80923449-920C-C245-9174-E3FF10C821D1}" type="pres">
      <dgm:prSet presAssocID="{ED4E2A1C-2127-9645-8EB9-24E89415C414}" presName="node" presStyleCnt="0"/>
      <dgm:spPr/>
    </dgm:pt>
    <dgm:pt modelId="{1B3EB936-E146-9944-BF24-DEF226C1254D}" type="pres">
      <dgm:prSet presAssocID="{ED4E2A1C-2127-9645-8EB9-24E89415C414}" presName="parentNode" presStyleLbl="node1" presStyleIdx="4" presStyleCnt="7" custScaleX="223627">
        <dgm:presLayoutVars>
          <dgm:chMax val="1"/>
          <dgm:bulletEnabled val="1"/>
        </dgm:presLayoutVars>
      </dgm:prSet>
      <dgm:spPr/>
    </dgm:pt>
    <dgm:pt modelId="{18282F0B-20D1-C340-8ECA-FF4A421AF412}" type="pres">
      <dgm:prSet presAssocID="{ED4E2A1C-2127-9645-8EB9-24E89415C414}" presName="childNode" presStyleLbl="revTx" presStyleIdx="0" presStyleCnt="0">
        <dgm:presLayoutVars>
          <dgm:bulletEnabled val="1"/>
        </dgm:presLayoutVars>
      </dgm:prSet>
      <dgm:spPr/>
    </dgm:pt>
    <dgm:pt modelId="{C5B6329A-C369-CA46-8398-77CC0185B82B}" type="pres">
      <dgm:prSet presAssocID="{9055D9D1-1D0A-E049-95B7-0ED5C0131B76}" presName="Name25" presStyleLbl="parChTrans1D1" presStyleIdx="4" presStyleCnt="6"/>
      <dgm:spPr/>
    </dgm:pt>
    <dgm:pt modelId="{8CE94004-A7E5-A94C-8C92-5E45EB0146E4}" type="pres">
      <dgm:prSet presAssocID="{357E1D45-30DD-7847-9CC7-E041823C7CE0}" presName="node" presStyleCnt="0"/>
      <dgm:spPr/>
    </dgm:pt>
    <dgm:pt modelId="{3C7E29D9-BED6-E642-BE4F-24A81B31462F}" type="pres">
      <dgm:prSet presAssocID="{357E1D45-30DD-7847-9CC7-E041823C7CE0}" presName="parentNode" presStyleLbl="node1" presStyleIdx="5" presStyleCnt="7" custScaleX="180786">
        <dgm:presLayoutVars>
          <dgm:chMax val="1"/>
          <dgm:bulletEnabled val="1"/>
        </dgm:presLayoutVars>
      </dgm:prSet>
      <dgm:spPr/>
    </dgm:pt>
    <dgm:pt modelId="{40207917-D0A9-8E43-8F5C-3EF84A7063E9}" type="pres">
      <dgm:prSet presAssocID="{357E1D45-30DD-7847-9CC7-E041823C7CE0}" presName="childNode" presStyleLbl="revTx" presStyleIdx="0" presStyleCnt="0">
        <dgm:presLayoutVars>
          <dgm:bulletEnabled val="1"/>
        </dgm:presLayoutVars>
      </dgm:prSet>
      <dgm:spPr/>
    </dgm:pt>
    <dgm:pt modelId="{63BDF6F5-8D16-0344-973F-B5DAFCD5B846}" type="pres">
      <dgm:prSet presAssocID="{FD38F2C3-B9E7-4145-BA50-8D41EEC2C78B}" presName="Name25" presStyleLbl="parChTrans1D1" presStyleIdx="5" presStyleCnt="6"/>
      <dgm:spPr/>
    </dgm:pt>
    <dgm:pt modelId="{1AD784F8-F424-9742-AD77-1EF71826AA46}" type="pres">
      <dgm:prSet presAssocID="{8BF5E1D4-A97B-8C46-A0EB-1E976B24D854}" presName="node" presStyleCnt="0"/>
      <dgm:spPr/>
    </dgm:pt>
    <dgm:pt modelId="{EC925A1C-1C63-CA43-BF5C-297C845FAB5E}" type="pres">
      <dgm:prSet presAssocID="{8BF5E1D4-A97B-8C46-A0EB-1E976B24D854}" presName="parentNode" presStyleLbl="node1" presStyleIdx="6" presStyleCnt="7" custScaleX="239088">
        <dgm:presLayoutVars>
          <dgm:chMax val="1"/>
          <dgm:bulletEnabled val="1"/>
        </dgm:presLayoutVars>
      </dgm:prSet>
      <dgm:spPr/>
    </dgm:pt>
    <dgm:pt modelId="{C77F23CF-2E2C-284F-B840-195EBEB880B3}" type="pres">
      <dgm:prSet presAssocID="{8BF5E1D4-A97B-8C46-A0EB-1E976B24D854}" presName="childNode" presStyleLbl="revTx" presStyleIdx="0" presStyleCnt="0">
        <dgm:presLayoutVars>
          <dgm:bulletEnabled val="1"/>
        </dgm:presLayoutVars>
      </dgm:prSet>
      <dgm:spPr/>
    </dgm:pt>
  </dgm:ptLst>
  <dgm:cxnLst>
    <dgm:cxn modelId="{F18FFC3E-6897-DB4C-9D78-2891721DDDFE}" type="presOf" srcId="{357E1D45-30DD-7847-9CC7-E041823C7CE0}" destId="{3C7E29D9-BED6-E642-BE4F-24A81B31462F}" srcOrd="0" destOrd="0" presId="urn:microsoft.com/office/officeart/2005/8/layout/radial2"/>
    <dgm:cxn modelId="{CEAAAC60-736D-0C48-864A-3B7074A70FEE}" type="presOf" srcId="{78951D26-D136-794D-B8E8-7AE4EE622275}" destId="{1199A867-B4CD-BF4E-BFE7-1EF8A0C0F3DD}" srcOrd="0" destOrd="0" presId="urn:microsoft.com/office/officeart/2005/8/layout/radial2"/>
    <dgm:cxn modelId="{FED72B69-0D50-5F44-8684-025FF42D32D9}" type="presOf" srcId="{FD38F2C3-B9E7-4145-BA50-8D41EEC2C78B}" destId="{63BDF6F5-8D16-0344-973F-B5DAFCD5B846}" srcOrd="0" destOrd="0" presId="urn:microsoft.com/office/officeart/2005/8/layout/radial2"/>
    <dgm:cxn modelId="{E64FC34D-E0DF-D94E-9BB3-12F6FC11216C}" srcId="{AAF1065B-0233-3A44-935E-F1025C6CF232}" destId="{750D8BC7-8D30-5149-9400-9804E2E347D0}" srcOrd="2" destOrd="0" parTransId="{04A7B857-71E0-B14D-9A7C-CCA935A452B4}" sibTransId="{35C8561A-29D1-164A-B044-145A9EE1EC15}"/>
    <dgm:cxn modelId="{E9BB8775-B572-E649-9E05-596169C9BC34}" type="presOf" srcId="{04A7B857-71E0-B14D-9A7C-CCA935A452B4}" destId="{372A7DF2-9238-7541-BE8D-25DC87C90C8D}" srcOrd="0" destOrd="0" presId="urn:microsoft.com/office/officeart/2005/8/layout/radial2"/>
    <dgm:cxn modelId="{8E8FBC87-80D4-EC4C-B3A3-A5D15B3650F1}" type="presOf" srcId="{5FB74436-AA41-7747-B3A6-ED7271974135}" destId="{150EE941-47F2-4B4D-B456-30AD0881B0D2}" srcOrd="0" destOrd="0" presId="urn:microsoft.com/office/officeart/2005/8/layout/radial2"/>
    <dgm:cxn modelId="{484FF99E-8D84-434E-8F67-00291717314B}" type="presOf" srcId="{ED4E2A1C-2127-9645-8EB9-24E89415C414}" destId="{1B3EB936-E146-9944-BF24-DEF226C1254D}" srcOrd="0" destOrd="0" presId="urn:microsoft.com/office/officeart/2005/8/layout/radial2"/>
    <dgm:cxn modelId="{6B1BDEA8-1E88-F64C-A8EF-5BE59CFD3ED4}" type="presOf" srcId="{4F308CDC-28DE-A044-A38D-3967BBDE70E5}" destId="{02385133-F232-FE48-8B66-9C2678561140}" srcOrd="0" destOrd="0" presId="urn:microsoft.com/office/officeart/2005/8/layout/radial2"/>
    <dgm:cxn modelId="{10C696B3-3FC6-9A4C-AE88-2DE1CDF65039}" srcId="{AAF1065B-0233-3A44-935E-F1025C6CF232}" destId="{8BF5E1D4-A97B-8C46-A0EB-1E976B24D854}" srcOrd="5" destOrd="0" parTransId="{FD38F2C3-B9E7-4145-BA50-8D41EEC2C78B}" sibTransId="{3E09801D-DE5E-4047-B48F-4D1230D486FA}"/>
    <dgm:cxn modelId="{B37360B9-2950-0142-B80F-DF9CB63728F7}" type="presOf" srcId="{AAF1065B-0233-3A44-935E-F1025C6CF232}" destId="{F13FDEBB-07DC-8541-A605-F01D24ED59EA}" srcOrd="0" destOrd="0" presId="urn:microsoft.com/office/officeart/2005/8/layout/radial2"/>
    <dgm:cxn modelId="{184361CA-134E-EF47-8F7C-83DFE619C6E9}" srcId="{AAF1065B-0233-3A44-935E-F1025C6CF232}" destId="{ED4E2A1C-2127-9645-8EB9-24E89415C414}" srcOrd="3" destOrd="0" parTransId="{F5ACF793-B9D6-F24E-93F1-2546FC23786A}" sibTransId="{DCBABC57-0826-514A-AA44-306B3F18C026}"/>
    <dgm:cxn modelId="{E7A500CD-A0FC-8144-BD8A-93B3F473B2B9}" type="presOf" srcId="{DCF4CB53-6E5A-2A4B-8CE9-B6B7F32A63EB}" destId="{6F8E687E-B25B-0348-98F5-6E7DABC09D43}" srcOrd="0" destOrd="0" presId="urn:microsoft.com/office/officeart/2005/8/layout/radial2"/>
    <dgm:cxn modelId="{9031F6E6-C19F-9442-B9E8-CEB98AA78163}" type="presOf" srcId="{750D8BC7-8D30-5149-9400-9804E2E347D0}" destId="{27ECB152-A582-7340-A4FF-F7C8F7F78679}" srcOrd="0" destOrd="0" presId="urn:microsoft.com/office/officeart/2005/8/layout/radial2"/>
    <dgm:cxn modelId="{D52004E7-F2A9-524C-AC5F-BA58D50D78C4}" srcId="{AAF1065B-0233-3A44-935E-F1025C6CF232}" destId="{78951D26-D136-794D-B8E8-7AE4EE622275}" srcOrd="0" destOrd="0" parTransId="{5FB74436-AA41-7747-B3A6-ED7271974135}" sibTransId="{CA9E23CE-CF6F-E24E-92F8-E870815969E1}"/>
    <dgm:cxn modelId="{EF9C1FEE-57F9-6A4B-8BF1-BC26BBD64775}" type="presOf" srcId="{9055D9D1-1D0A-E049-95B7-0ED5C0131B76}" destId="{C5B6329A-C369-CA46-8398-77CC0185B82B}" srcOrd="0" destOrd="0" presId="urn:microsoft.com/office/officeart/2005/8/layout/radial2"/>
    <dgm:cxn modelId="{D1E0CAF3-854C-DE43-A0E3-30EA70D1514B}" type="presOf" srcId="{F5ACF793-B9D6-F24E-93F1-2546FC23786A}" destId="{D1AD9C8A-1765-E64A-841E-CB2C6AEC478D}" srcOrd="0" destOrd="0" presId="urn:microsoft.com/office/officeart/2005/8/layout/radial2"/>
    <dgm:cxn modelId="{F2A655F5-160B-4A48-9C17-328F29B2D4F3}" type="presOf" srcId="{8BF5E1D4-A97B-8C46-A0EB-1E976B24D854}" destId="{EC925A1C-1C63-CA43-BF5C-297C845FAB5E}" srcOrd="0" destOrd="0" presId="urn:microsoft.com/office/officeart/2005/8/layout/radial2"/>
    <dgm:cxn modelId="{31201AF7-B758-4A43-B269-D1AA23FE6182}" srcId="{AAF1065B-0233-3A44-935E-F1025C6CF232}" destId="{357E1D45-30DD-7847-9CC7-E041823C7CE0}" srcOrd="4" destOrd="0" parTransId="{9055D9D1-1D0A-E049-95B7-0ED5C0131B76}" sibTransId="{FE18A2DC-2A22-2146-80CD-88B3103327F0}"/>
    <dgm:cxn modelId="{8B064BFE-BD72-DC43-BFC0-3B68053156B6}" srcId="{AAF1065B-0233-3A44-935E-F1025C6CF232}" destId="{DCF4CB53-6E5A-2A4B-8CE9-B6B7F32A63EB}" srcOrd="1" destOrd="0" parTransId="{4F308CDC-28DE-A044-A38D-3967BBDE70E5}" sibTransId="{5AF8EC31-EE3A-C149-ABA6-F18D99A40325}"/>
    <dgm:cxn modelId="{82D3B759-08D3-0041-A546-5A46A1439A28}" type="presParOf" srcId="{F13FDEBB-07DC-8541-A605-F01D24ED59EA}" destId="{91B6BC76-D162-2E4E-9495-2AF800EF088C}" srcOrd="0" destOrd="0" presId="urn:microsoft.com/office/officeart/2005/8/layout/radial2"/>
    <dgm:cxn modelId="{F4E091B2-5B12-7C4F-B5B6-74EB298B35F5}" type="presParOf" srcId="{91B6BC76-D162-2E4E-9495-2AF800EF088C}" destId="{E0FE4E19-E5FB-1349-B233-6D0C4407A943}" srcOrd="0" destOrd="0" presId="urn:microsoft.com/office/officeart/2005/8/layout/radial2"/>
    <dgm:cxn modelId="{EAF8C061-E73E-5A45-B4DE-045E2F6CF7C4}" type="presParOf" srcId="{E0FE4E19-E5FB-1349-B233-6D0C4407A943}" destId="{4D83350D-6A9A-6E46-8B08-BA243901BF0A}" srcOrd="0" destOrd="0" presId="urn:microsoft.com/office/officeart/2005/8/layout/radial2"/>
    <dgm:cxn modelId="{C7AFF4DC-B4F9-014B-8449-87628BD6C3AB}" type="presParOf" srcId="{E0FE4E19-E5FB-1349-B233-6D0C4407A943}" destId="{5E6407DC-DAA3-5C4C-A06B-7B469B95FFF1}" srcOrd="1" destOrd="0" presId="urn:microsoft.com/office/officeart/2005/8/layout/radial2"/>
    <dgm:cxn modelId="{909C81BE-9D65-DC41-AC29-1C78FC6255F6}" type="presParOf" srcId="{91B6BC76-D162-2E4E-9495-2AF800EF088C}" destId="{150EE941-47F2-4B4D-B456-30AD0881B0D2}" srcOrd="1" destOrd="0" presId="urn:microsoft.com/office/officeart/2005/8/layout/radial2"/>
    <dgm:cxn modelId="{2DF10EE1-D296-1145-A077-E6DD9EE3B3E6}" type="presParOf" srcId="{91B6BC76-D162-2E4E-9495-2AF800EF088C}" destId="{E8053350-DF88-894E-B641-1649EDD9E135}" srcOrd="2" destOrd="0" presId="urn:microsoft.com/office/officeart/2005/8/layout/radial2"/>
    <dgm:cxn modelId="{EAA2949A-E083-1F4B-9ECA-12B3B577DA68}" type="presParOf" srcId="{E8053350-DF88-894E-B641-1649EDD9E135}" destId="{1199A867-B4CD-BF4E-BFE7-1EF8A0C0F3DD}" srcOrd="0" destOrd="0" presId="urn:microsoft.com/office/officeart/2005/8/layout/radial2"/>
    <dgm:cxn modelId="{AC9C1071-D9EE-3D49-8142-B319AC6F554B}" type="presParOf" srcId="{E8053350-DF88-894E-B641-1649EDD9E135}" destId="{6298CFF5-BA47-7C49-8C4C-C03204895A96}" srcOrd="1" destOrd="0" presId="urn:microsoft.com/office/officeart/2005/8/layout/radial2"/>
    <dgm:cxn modelId="{5DDC9D71-3A04-324A-817B-5A3C94C64D4A}" type="presParOf" srcId="{91B6BC76-D162-2E4E-9495-2AF800EF088C}" destId="{02385133-F232-FE48-8B66-9C2678561140}" srcOrd="3" destOrd="0" presId="urn:microsoft.com/office/officeart/2005/8/layout/radial2"/>
    <dgm:cxn modelId="{F501049A-0A1A-1645-BCD6-890908D3164D}" type="presParOf" srcId="{91B6BC76-D162-2E4E-9495-2AF800EF088C}" destId="{E99E961A-D657-154E-89A2-D701308D1298}" srcOrd="4" destOrd="0" presId="urn:microsoft.com/office/officeart/2005/8/layout/radial2"/>
    <dgm:cxn modelId="{BA8BB66A-08A4-6D4A-9DB0-9A476463ECCA}" type="presParOf" srcId="{E99E961A-D657-154E-89A2-D701308D1298}" destId="{6F8E687E-B25B-0348-98F5-6E7DABC09D43}" srcOrd="0" destOrd="0" presId="urn:microsoft.com/office/officeart/2005/8/layout/radial2"/>
    <dgm:cxn modelId="{C204AAC5-E8FA-9846-9169-1EFC10FA2E40}" type="presParOf" srcId="{E99E961A-D657-154E-89A2-D701308D1298}" destId="{C13837CD-ADA4-7248-B050-7FD199EB3FCD}" srcOrd="1" destOrd="0" presId="urn:microsoft.com/office/officeart/2005/8/layout/radial2"/>
    <dgm:cxn modelId="{18809F6D-CF3F-8F45-A844-29FA2B60824C}" type="presParOf" srcId="{91B6BC76-D162-2E4E-9495-2AF800EF088C}" destId="{372A7DF2-9238-7541-BE8D-25DC87C90C8D}" srcOrd="5" destOrd="0" presId="urn:microsoft.com/office/officeart/2005/8/layout/radial2"/>
    <dgm:cxn modelId="{48BCD33A-5937-0247-8DF0-F7551B5151B3}" type="presParOf" srcId="{91B6BC76-D162-2E4E-9495-2AF800EF088C}" destId="{49AC9AB4-A12E-4C43-AE8C-DEA37571D383}" srcOrd="6" destOrd="0" presId="urn:microsoft.com/office/officeart/2005/8/layout/radial2"/>
    <dgm:cxn modelId="{7EDD23C9-8641-3D4C-AF05-747626A81A56}" type="presParOf" srcId="{49AC9AB4-A12E-4C43-AE8C-DEA37571D383}" destId="{27ECB152-A582-7340-A4FF-F7C8F7F78679}" srcOrd="0" destOrd="0" presId="urn:microsoft.com/office/officeart/2005/8/layout/radial2"/>
    <dgm:cxn modelId="{FFDC670B-A861-DE4D-98A3-26BCA8C3628D}" type="presParOf" srcId="{49AC9AB4-A12E-4C43-AE8C-DEA37571D383}" destId="{22F46D68-00E3-7943-8DD4-A9B065A5E69C}" srcOrd="1" destOrd="0" presId="urn:microsoft.com/office/officeart/2005/8/layout/radial2"/>
    <dgm:cxn modelId="{3F41D3B6-BF3A-7040-A548-5D842940E540}" type="presParOf" srcId="{91B6BC76-D162-2E4E-9495-2AF800EF088C}" destId="{D1AD9C8A-1765-E64A-841E-CB2C6AEC478D}" srcOrd="7" destOrd="0" presId="urn:microsoft.com/office/officeart/2005/8/layout/radial2"/>
    <dgm:cxn modelId="{6753E3FE-1A04-A64D-98B3-3C8C5AC9E522}" type="presParOf" srcId="{91B6BC76-D162-2E4E-9495-2AF800EF088C}" destId="{80923449-920C-C245-9174-E3FF10C821D1}" srcOrd="8" destOrd="0" presId="urn:microsoft.com/office/officeart/2005/8/layout/radial2"/>
    <dgm:cxn modelId="{C742154E-06F8-9C41-AB08-B6BFFE3C4819}" type="presParOf" srcId="{80923449-920C-C245-9174-E3FF10C821D1}" destId="{1B3EB936-E146-9944-BF24-DEF226C1254D}" srcOrd="0" destOrd="0" presId="urn:microsoft.com/office/officeart/2005/8/layout/radial2"/>
    <dgm:cxn modelId="{3F76484B-9F0A-6649-A12F-A30C25ABAC73}" type="presParOf" srcId="{80923449-920C-C245-9174-E3FF10C821D1}" destId="{18282F0B-20D1-C340-8ECA-FF4A421AF412}" srcOrd="1" destOrd="0" presId="urn:microsoft.com/office/officeart/2005/8/layout/radial2"/>
    <dgm:cxn modelId="{9CD288F0-8467-C545-B4F8-856F6D06901A}" type="presParOf" srcId="{91B6BC76-D162-2E4E-9495-2AF800EF088C}" destId="{C5B6329A-C369-CA46-8398-77CC0185B82B}" srcOrd="9" destOrd="0" presId="urn:microsoft.com/office/officeart/2005/8/layout/radial2"/>
    <dgm:cxn modelId="{FBD78715-986F-3B4B-9598-7AF612C637E6}" type="presParOf" srcId="{91B6BC76-D162-2E4E-9495-2AF800EF088C}" destId="{8CE94004-A7E5-A94C-8C92-5E45EB0146E4}" srcOrd="10" destOrd="0" presId="urn:microsoft.com/office/officeart/2005/8/layout/radial2"/>
    <dgm:cxn modelId="{189AC507-C9F0-C944-9D54-05B0FB0186F1}" type="presParOf" srcId="{8CE94004-A7E5-A94C-8C92-5E45EB0146E4}" destId="{3C7E29D9-BED6-E642-BE4F-24A81B31462F}" srcOrd="0" destOrd="0" presId="urn:microsoft.com/office/officeart/2005/8/layout/radial2"/>
    <dgm:cxn modelId="{EC9D7C5E-6EB8-5646-A96B-79155F8EEDC1}" type="presParOf" srcId="{8CE94004-A7E5-A94C-8C92-5E45EB0146E4}" destId="{40207917-D0A9-8E43-8F5C-3EF84A7063E9}" srcOrd="1" destOrd="0" presId="urn:microsoft.com/office/officeart/2005/8/layout/radial2"/>
    <dgm:cxn modelId="{E4136471-64A5-B541-BC7A-44E171A67701}" type="presParOf" srcId="{91B6BC76-D162-2E4E-9495-2AF800EF088C}" destId="{63BDF6F5-8D16-0344-973F-B5DAFCD5B846}" srcOrd="11" destOrd="0" presId="urn:microsoft.com/office/officeart/2005/8/layout/radial2"/>
    <dgm:cxn modelId="{EC131919-16A4-1D4F-A993-2E58799BC2FF}" type="presParOf" srcId="{91B6BC76-D162-2E4E-9495-2AF800EF088C}" destId="{1AD784F8-F424-9742-AD77-1EF71826AA46}" srcOrd="12" destOrd="0" presId="urn:microsoft.com/office/officeart/2005/8/layout/radial2"/>
    <dgm:cxn modelId="{D4377FDF-E195-C945-8B4A-EE49DCA5DD7F}" type="presParOf" srcId="{1AD784F8-F424-9742-AD77-1EF71826AA46}" destId="{EC925A1C-1C63-CA43-BF5C-297C845FAB5E}" srcOrd="0" destOrd="0" presId="urn:microsoft.com/office/officeart/2005/8/layout/radial2"/>
    <dgm:cxn modelId="{7F739270-0C2D-8443-A81A-739881E5DB34}" type="presParOf" srcId="{1AD784F8-F424-9742-AD77-1EF71826AA46}" destId="{C77F23CF-2E2C-284F-B840-195EBEB880B3}"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F617A4-5A2A-114B-8E28-F18C9229F314}" type="doc">
      <dgm:prSet loTypeId="urn:microsoft.com/office/officeart/2005/8/layout/target1" loCatId="relationship" qsTypeId="urn:microsoft.com/office/officeart/2005/8/quickstyle/simple1" qsCatId="simple" csTypeId="urn:microsoft.com/office/officeart/2005/8/colors/accent1_2" csCatId="accent1" phldr="1"/>
      <dgm:spPr/>
    </dgm:pt>
    <dgm:pt modelId="{ED2F5E16-541B-A345-BE3E-8DF7A4E22DCC}">
      <dgm:prSet phldrT="[Text]" custT="1"/>
      <dgm:spPr/>
      <dgm:t>
        <a:bodyPr/>
        <a:lstStyle/>
        <a:p>
          <a:pPr>
            <a:buClr>
              <a:schemeClr val="accent1"/>
            </a:buClr>
            <a:buSzPts val="2400"/>
            <a:buFont typeface="Roboto"/>
            <a:buNone/>
          </a:pPr>
          <a:r>
            <a:rPr lang="en-US" sz="1200" b="1" u="sng" dirty="0">
              <a:solidFill>
                <a:schemeClr val="accent1"/>
              </a:solidFill>
              <a:latin typeface="Roboto"/>
              <a:ea typeface="Roboto"/>
              <a:cs typeface="Roboto"/>
              <a:sym typeface="Roboto"/>
            </a:rPr>
            <a:t>Extract Better Data </a:t>
          </a:r>
          <a:endParaRPr lang="en-US" sz="1200" u="sng" dirty="0"/>
        </a:p>
      </dgm:t>
    </dgm:pt>
    <dgm:pt modelId="{86B2668F-68A2-4041-A845-6A04838623FD}" type="parTrans" cxnId="{7A08943E-8D02-7A4A-B3E1-42F6FF47F694}">
      <dgm:prSet/>
      <dgm:spPr/>
      <dgm:t>
        <a:bodyPr/>
        <a:lstStyle/>
        <a:p>
          <a:endParaRPr lang="en-US"/>
        </a:p>
      </dgm:t>
    </dgm:pt>
    <dgm:pt modelId="{4E20EED3-8596-214E-B4B4-AC68040A7455}" type="sibTrans" cxnId="{7A08943E-8D02-7A4A-B3E1-42F6FF47F694}">
      <dgm:prSet/>
      <dgm:spPr/>
      <dgm:t>
        <a:bodyPr/>
        <a:lstStyle/>
        <a:p>
          <a:endParaRPr lang="en-US"/>
        </a:p>
      </dgm:t>
    </dgm:pt>
    <dgm:pt modelId="{FF0143D4-E5FD-8048-8E1D-ECAEC8E48C6F}">
      <dgm:prSet phldrT="[Text]" custT="1"/>
      <dgm:spPr/>
      <dgm:t>
        <a:bodyPr/>
        <a:lstStyle/>
        <a:p>
          <a:pPr algn="just">
            <a:buClr>
              <a:schemeClr val="accent2"/>
            </a:buClr>
            <a:buSzPts val="2400"/>
            <a:buFont typeface="Roboto"/>
            <a:buNone/>
          </a:pPr>
          <a:r>
            <a:rPr lang="en-US" sz="1200" b="1" u="sng" dirty="0">
              <a:solidFill>
                <a:schemeClr val="accent2"/>
              </a:solidFill>
              <a:latin typeface="Roboto"/>
              <a:ea typeface="Roboto"/>
              <a:cs typeface="Roboto"/>
              <a:sym typeface="Roboto"/>
            </a:rPr>
            <a:t>Data Collection and cleaning</a:t>
          </a:r>
          <a:endParaRPr lang="en-US" sz="1200" u="sng" dirty="0"/>
        </a:p>
      </dgm:t>
    </dgm:pt>
    <dgm:pt modelId="{9C6804EC-8CDF-DF46-A7C9-4FB70862BAAE}" type="parTrans" cxnId="{F06D0E4A-EEDD-144C-BC23-D448F37BE7A1}">
      <dgm:prSet/>
      <dgm:spPr/>
      <dgm:t>
        <a:bodyPr/>
        <a:lstStyle/>
        <a:p>
          <a:endParaRPr lang="en-US"/>
        </a:p>
      </dgm:t>
    </dgm:pt>
    <dgm:pt modelId="{3046E7D2-5A29-9D43-8A06-66942B68E843}" type="sibTrans" cxnId="{F06D0E4A-EEDD-144C-BC23-D448F37BE7A1}">
      <dgm:prSet/>
      <dgm:spPr/>
      <dgm:t>
        <a:bodyPr/>
        <a:lstStyle/>
        <a:p>
          <a:endParaRPr lang="en-US"/>
        </a:p>
      </dgm:t>
    </dgm:pt>
    <dgm:pt modelId="{0FAA0056-6100-D54F-941E-EEA5E204B7E0}">
      <dgm:prSet phldrT="[Text]" custT="1"/>
      <dgm:spPr/>
      <dgm:t>
        <a:bodyPr/>
        <a:lstStyle/>
        <a:p>
          <a:pPr>
            <a:buClr>
              <a:schemeClr val="accent3"/>
            </a:buClr>
            <a:buSzPts val="2400"/>
            <a:buFont typeface="Roboto"/>
            <a:buNone/>
          </a:pPr>
          <a:endParaRPr lang="en-US" sz="1200" b="1" u="sng" dirty="0">
            <a:solidFill>
              <a:schemeClr val="accent3"/>
            </a:solidFill>
            <a:latin typeface="Roboto"/>
            <a:ea typeface="Roboto"/>
            <a:cs typeface="Roboto"/>
            <a:sym typeface="Roboto"/>
          </a:endParaRPr>
        </a:p>
        <a:p>
          <a:pPr>
            <a:buClr>
              <a:schemeClr val="accent3"/>
            </a:buClr>
            <a:buSzPts val="2400"/>
            <a:buFont typeface="Roboto"/>
            <a:buNone/>
          </a:pPr>
          <a:endParaRPr lang="en-US" sz="1200" b="1" u="sng" dirty="0">
            <a:solidFill>
              <a:schemeClr val="accent3"/>
            </a:solidFill>
            <a:latin typeface="Roboto"/>
            <a:ea typeface="Roboto"/>
            <a:cs typeface="Roboto"/>
            <a:sym typeface="Roboto"/>
          </a:endParaRPr>
        </a:p>
        <a:p>
          <a:pPr>
            <a:buClr>
              <a:schemeClr val="accent3"/>
            </a:buClr>
            <a:buSzPts val="2400"/>
            <a:buFont typeface="Roboto"/>
            <a:buNone/>
          </a:pPr>
          <a:r>
            <a:rPr lang="en-US" sz="1200" b="1" u="sng" dirty="0">
              <a:solidFill>
                <a:schemeClr val="accent3"/>
              </a:solidFill>
              <a:latin typeface="Roboto"/>
              <a:ea typeface="Roboto"/>
              <a:cs typeface="Roboto"/>
              <a:sym typeface="Roboto"/>
            </a:rPr>
            <a:t>Data Analysis</a:t>
          </a:r>
        </a:p>
        <a:p>
          <a:pPr>
            <a:buClr>
              <a:schemeClr val="accent3"/>
            </a:buClr>
            <a:buSzPts val="2400"/>
            <a:buFont typeface="Roboto"/>
            <a:buNone/>
          </a:pPr>
          <a:r>
            <a:rPr lang="en-US" sz="1000" b="0" u="none" dirty="0">
              <a:solidFill>
                <a:schemeClr val="tx1"/>
              </a:solidFill>
              <a:latin typeface="Roboto"/>
              <a:ea typeface="Roboto"/>
              <a:sym typeface="Roboto"/>
            </a:rPr>
            <a:t>The model is trained using a variety of classification algorithms. The most accurately predicted classifier is Logistic Regression</a:t>
          </a:r>
          <a:endParaRPr lang="en-US" sz="1000" b="0" u="none" dirty="0">
            <a:solidFill>
              <a:schemeClr val="tx1"/>
            </a:solidFill>
          </a:endParaRPr>
        </a:p>
      </dgm:t>
    </dgm:pt>
    <dgm:pt modelId="{BF7119FC-FF9F-F440-BF96-8F739FC6F2F5}" type="parTrans" cxnId="{4A2E3C5F-8ECD-FC4E-8E8F-1236B39B39B6}">
      <dgm:prSet/>
      <dgm:spPr/>
      <dgm:t>
        <a:bodyPr/>
        <a:lstStyle/>
        <a:p>
          <a:endParaRPr lang="en-US"/>
        </a:p>
      </dgm:t>
    </dgm:pt>
    <dgm:pt modelId="{ADA85EFD-A98A-6A4F-98C9-A9832F0E7001}" type="sibTrans" cxnId="{4A2E3C5F-8ECD-FC4E-8E8F-1236B39B39B6}">
      <dgm:prSet/>
      <dgm:spPr/>
      <dgm:t>
        <a:bodyPr/>
        <a:lstStyle/>
        <a:p>
          <a:endParaRPr lang="en-US"/>
        </a:p>
      </dgm:t>
    </dgm:pt>
    <dgm:pt modelId="{A516CE8D-DD78-984B-8D47-FBF824686F6B}">
      <dgm:prSet custT="1"/>
      <dgm:spPr/>
      <dgm:t>
        <a:bodyPr/>
        <a:lstStyle/>
        <a:p>
          <a:pPr>
            <a:buClr>
              <a:srgbClr val="5B5B5B"/>
            </a:buClr>
            <a:buSzPts val="1000"/>
            <a:buFont typeface="Noto Sans Symbols"/>
            <a:buNone/>
          </a:pPr>
          <a:r>
            <a:rPr lang="en-US" sz="1000" dirty="0">
              <a:solidFill>
                <a:schemeClr val="tx1"/>
              </a:solidFill>
            </a:rPr>
            <a:t>Collect clean data from public hospital domains. Data mining techniques contribute to health care decisions for accurate disease diagnosis and treatment, reducing the workload of experts. Early diabetes prediction will result in improved treatment</a:t>
          </a:r>
        </a:p>
      </dgm:t>
    </dgm:pt>
    <dgm:pt modelId="{F975C431-2959-B749-AD69-C05EF45FA904}" type="parTrans" cxnId="{D508E626-E8F0-1F47-BB05-3F5BE67F6927}">
      <dgm:prSet/>
      <dgm:spPr/>
      <dgm:t>
        <a:bodyPr/>
        <a:lstStyle/>
        <a:p>
          <a:endParaRPr lang="en-US"/>
        </a:p>
      </dgm:t>
    </dgm:pt>
    <dgm:pt modelId="{90C8104C-CE34-6A40-8C46-242EB6B6B1B8}" type="sibTrans" cxnId="{D508E626-E8F0-1F47-BB05-3F5BE67F6927}">
      <dgm:prSet/>
      <dgm:spPr/>
      <dgm:t>
        <a:bodyPr/>
        <a:lstStyle/>
        <a:p>
          <a:endParaRPr lang="en-US"/>
        </a:p>
      </dgm:t>
    </dgm:pt>
    <dgm:pt modelId="{5E716C20-7DF8-B943-A1E1-A1591B67A286}">
      <dgm:prSet custT="1"/>
      <dgm:spPr/>
      <dgm:t>
        <a:bodyPr/>
        <a:lstStyle/>
        <a:p>
          <a:pPr algn="just">
            <a:buClr>
              <a:srgbClr val="5B5B5B"/>
            </a:buClr>
            <a:buSzPts val="1000"/>
            <a:buFont typeface="Noto Sans Symbols"/>
            <a:buNone/>
          </a:pPr>
          <a:r>
            <a:rPr lang="en-US" sz="1000" dirty="0">
              <a:solidFill>
                <a:schemeClr val="tx1"/>
              </a:solidFill>
              <a:latin typeface="Roboto"/>
              <a:ea typeface="Roboto"/>
              <a:cs typeface="Roboto"/>
              <a:sym typeface="Roboto"/>
            </a:rPr>
            <a:t>There are different types of data collection strategies for diabetes programs, and they may use a range of data collection strategies2. Data cleaning refers to the process of removing invalid data points from a dataset. It plays a significant part in building a model</a:t>
          </a:r>
          <a:endParaRPr lang="en-US" sz="1000" dirty="0">
            <a:solidFill>
              <a:schemeClr val="tx1"/>
            </a:solidFill>
          </a:endParaRPr>
        </a:p>
      </dgm:t>
    </dgm:pt>
    <dgm:pt modelId="{79DD24B8-BACD-F849-B413-26D256BF17FF}" type="sibTrans" cxnId="{A148436A-E3BD-CE48-AA69-16F88A237421}">
      <dgm:prSet/>
      <dgm:spPr/>
      <dgm:t>
        <a:bodyPr/>
        <a:lstStyle/>
        <a:p>
          <a:endParaRPr lang="en-US"/>
        </a:p>
      </dgm:t>
    </dgm:pt>
    <dgm:pt modelId="{DE21AFAB-602B-3A4E-8A2E-5F67BD7E8502}" type="parTrans" cxnId="{A148436A-E3BD-CE48-AA69-16F88A237421}">
      <dgm:prSet/>
      <dgm:spPr/>
      <dgm:t>
        <a:bodyPr/>
        <a:lstStyle/>
        <a:p>
          <a:endParaRPr lang="en-US"/>
        </a:p>
      </dgm:t>
    </dgm:pt>
    <dgm:pt modelId="{EF15AB2D-3EC0-4940-BFAF-E5C1748BA3A8}" type="pres">
      <dgm:prSet presAssocID="{21F617A4-5A2A-114B-8E28-F18C9229F314}" presName="composite" presStyleCnt="0">
        <dgm:presLayoutVars>
          <dgm:chMax val="5"/>
          <dgm:dir/>
          <dgm:resizeHandles val="exact"/>
        </dgm:presLayoutVars>
      </dgm:prSet>
      <dgm:spPr/>
    </dgm:pt>
    <dgm:pt modelId="{00774EB0-1302-3C40-B6F8-FFC0E86B1214}" type="pres">
      <dgm:prSet presAssocID="{ED2F5E16-541B-A345-BE3E-8DF7A4E22DCC}" presName="circle1" presStyleLbl="lnNode1" presStyleIdx="0" presStyleCnt="3"/>
      <dgm:spPr/>
    </dgm:pt>
    <dgm:pt modelId="{9F72A4E4-14DA-894D-8A48-DDD452CE1335}" type="pres">
      <dgm:prSet presAssocID="{ED2F5E16-541B-A345-BE3E-8DF7A4E22DCC}" presName="text1" presStyleLbl="revTx" presStyleIdx="0" presStyleCnt="3" custScaleX="182250" custLinFactNeighborX="36521" custLinFactNeighborY="16022">
        <dgm:presLayoutVars>
          <dgm:bulletEnabled val="1"/>
        </dgm:presLayoutVars>
      </dgm:prSet>
      <dgm:spPr/>
    </dgm:pt>
    <dgm:pt modelId="{8A0653C8-C7F8-D349-8C5B-23CA67DEA413}" type="pres">
      <dgm:prSet presAssocID="{ED2F5E16-541B-A345-BE3E-8DF7A4E22DCC}" presName="line1" presStyleLbl="callout" presStyleIdx="0" presStyleCnt="6" custFlipVert="1" custSzY="45719" custScaleX="165333" custLinFactY="-234736" custLinFactNeighborX="-25780" custLinFactNeighborY="-300000"/>
      <dgm:spPr/>
    </dgm:pt>
    <dgm:pt modelId="{A658D347-5D0F-F945-B700-5B1CBD46E3AC}" type="pres">
      <dgm:prSet presAssocID="{ED2F5E16-541B-A345-BE3E-8DF7A4E22DCC}" presName="d1" presStyleLbl="callout" presStyleIdx="1" presStyleCnt="6" custScaleX="75555" custScaleY="115835" custLinFactNeighborX="-1276" custLinFactNeighborY="-335"/>
      <dgm:spPr/>
    </dgm:pt>
    <dgm:pt modelId="{D9C20E17-118F-6346-8024-D5EC38306F30}" type="pres">
      <dgm:prSet presAssocID="{FF0143D4-E5FD-8048-8E1D-ECAEC8E48C6F}" presName="circle2" presStyleLbl="lnNode1" presStyleIdx="1" presStyleCnt="3"/>
      <dgm:spPr/>
    </dgm:pt>
    <dgm:pt modelId="{414D734D-525C-E04D-A010-3AE7E296D11B}" type="pres">
      <dgm:prSet presAssocID="{FF0143D4-E5FD-8048-8E1D-ECAEC8E48C6F}" presName="text2" presStyleLbl="revTx" presStyleIdx="1" presStyleCnt="3" custScaleX="187577" custLinFactNeighborX="39872" custLinFactNeighborY="39055">
        <dgm:presLayoutVars>
          <dgm:bulletEnabled val="1"/>
        </dgm:presLayoutVars>
      </dgm:prSet>
      <dgm:spPr/>
    </dgm:pt>
    <dgm:pt modelId="{CD80FC0A-F01B-AB46-8633-628FDF045428}" type="pres">
      <dgm:prSet presAssocID="{FF0143D4-E5FD-8048-8E1D-ECAEC8E48C6F}" presName="line2" presStyleLbl="callout" presStyleIdx="2" presStyleCnt="6"/>
      <dgm:spPr/>
    </dgm:pt>
    <dgm:pt modelId="{95AC95C0-0137-2B4E-BDE1-D2D083AF3D1E}" type="pres">
      <dgm:prSet presAssocID="{FF0143D4-E5FD-8048-8E1D-ECAEC8E48C6F}" presName="d2" presStyleLbl="callout" presStyleIdx="3" presStyleCnt="6"/>
      <dgm:spPr/>
    </dgm:pt>
    <dgm:pt modelId="{A6B3E847-1E88-AD4F-A274-2767822B16D5}" type="pres">
      <dgm:prSet presAssocID="{0FAA0056-6100-D54F-941E-EEA5E204B7E0}" presName="circle3" presStyleLbl="lnNode1" presStyleIdx="2" presStyleCnt="3"/>
      <dgm:spPr/>
    </dgm:pt>
    <dgm:pt modelId="{D9D214BB-374D-3546-9EC1-C1E3203880F6}" type="pres">
      <dgm:prSet presAssocID="{0FAA0056-6100-D54F-941E-EEA5E204B7E0}" presName="text3" presStyleLbl="revTx" presStyleIdx="2" presStyleCnt="3" custScaleX="188601" custScaleY="136850" custLinFactNeighborX="44143" custLinFactNeighborY="37847">
        <dgm:presLayoutVars>
          <dgm:bulletEnabled val="1"/>
        </dgm:presLayoutVars>
      </dgm:prSet>
      <dgm:spPr/>
    </dgm:pt>
    <dgm:pt modelId="{917E6574-2636-2D4C-9441-62430F32CE9F}" type="pres">
      <dgm:prSet presAssocID="{0FAA0056-6100-D54F-941E-EEA5E204B7E0}" presName="line3" presStyleLbl="callout" presStyleIdx="4" presStyleCnt="6" custSzY="45720" custScaleX="103514" custLinFactY="400000" custLinFactNeighborX="18414" custLinFactNeighborY="497595"/>
      <dgm:spPr/>
    </dgm:pt>
    <dgm:pt modelId="{79188029-749D-B249-9FE9-9546D14E7EE1}" type="pres">
      <dgm:prSet presAssocID="{0FAA0056-6100-D54F-941E-EEA5E204B7E0}" presName="d3" presStyleLbl="callout" presStyleIdx="5" presStyleCnt="6" custScaleX="118892" custScaleY="46981" custLinFactNeighborY="0"/>
      <dgm:spPr/>
    </dgm:pt>
  </dgm:ptLst>
  <dgm:cxnLst>
    <dgm:cxn modelId="{D508E626-E8F0-1F47-BB05-3F5BE67F6927}" srcId="{ED2F5E16-541B-A345-BE3E-8DF7A4E22DCC}" destId="{A516CE8D-DD78-984B-8D47-FBF824686F6B}" srcOrd="0" destOrd="0" parTransId="{F975C431-2959-B749-AD69-C05EF45FA904}" sibTransId="{90C8104C-CE34-6A40-8C46-242EB6B6B1B8}"/>
    <dgm:cxn modelId="{E9D3322E-F721-6E4A-84C0-D674F5095070}" type="presOf" srcId="{5E716C20-7DF8-B943-A1E1-A1591B67A286}" destId="{414D734D-525C-E04D-A010-3AE7E296D11B}" srcOrd="0" destOrd="1" presId="urn:microsoft.com/office/officeart/2005/8/layout/target1"/>
    <dgm:cxn modelId="{7A08943E-8D02-7A4A-B3E1-42F6FF47F694}" srcId="{21F617A4-5A2A-114B-8E28-F18C9229F314}" destId="{ED2F5E16-541B-A345-BE3E-8DF7A4E22DCC}" srcOrd="0" destOrd="0" parTransId="{86B2668F-68A2-4041-A845-6A04838623FD}" sibTransId="{4E20EED3-8596-214E-B4B4-AC68040A7455}"/>
    <dgm:cxn modelId="{4A2E3C5F-8ECD-FC4E-8E8F-1236B39B39B6}" srcId="{21F617A4-5A2A-114B-8E28-F18C9229F314}" destId="{0FAA0056-6100-D54F-941E-EEA5E204B7E0}" srcOrd="2" destOrd="0" parTransId="{BF7119FC-FF9F-F440-BF96-8F739FC6F2F5}" sibTransId="{ADA85EFD-A98A-6A4F-98C9-A9832F0E7001}"/>
    <dgm:cxn modelId="{F06D0E4A-EEDD-144C-BC23-D448F37BE7A1}" srcId="{21F617A4-5A2A-114B-8E28-F18C9229F314}" destId="{FF0143D4-E5FD-8048-8E1D-ECAEC8E48C6F}" srcOrd="1" destOrd="0" parTransId="{9C6804EC-8CDF-DF46-A7C9-4FB70862BAAE}" sibTransId="{3046E7D2-5A29-9D43-8A06-66942B68E843}"/>
    <dgm:cxn modelId="{A148436A-E3BD-CE48-AA69-16F88A237421}" srcId="{FF0143D4-E5FD-8048-8E1D-ECAEC8E48C6F}" destId="{5E716C20-7DF8-B943-A1E1-A1591B67A286}" srcOrd="0" destOrd="0" parTransId="{DE21AFAB-602B-3A4E-8A2E-5F67BD7E8502}" sibTransId="{79DD24B8-BACD-F849-B413-26D256BF17FF}"/>
    <dgm:cxn modelId="{2501576B-E411-C34C-9DD2-25FEA7AC23EA}" type="presOf" srcId="{ED2F5E16-541B-A345-BE3E-8DF7A4E22DCC}" destId="{9F72A4E4-14DA-894D-8A48-DDD452CE1335}" srcOrd="0" destOrd="0" presId="urn:microsoft.com/office/officeart/2005/8/layout/target1"/>
    <dgm:cxn modelId="{1A5B3E52-D48C-FF42-ADA0-CB953779FDE5}" type="presOf" srcId="{A516CE8D-DD78-984B-8D47-FBF824686F6B}" destId="{9F72A4E4-14DA-894D-8A48-DDD452CE1335}" srcOrd="0" destOrd="1" presId="urn:microsoft.com/office/officeart/2005/8/layout/target1"/>
    <dgm:cxn modelId="{1028E575-BA92-3E4F-9BAA-29985D205937}" type="presOf" srcId="{21F617A4-5A2A-114B-8E28-F18C9229F314}" destId="{EF15AB2D-3EC0-4940-BFAF-E5C1748BA3A8}" srcOrd="0" destOrd="0" presId="urn:microsoft.com/office/officeart/2005/8/layout/target1"/>
    <dgm:cxn modelId="{A06ABFB4-588C-7642-AECF-4B6E9E8A57DE}" type="presOf" srcId="{FF0143D4-E5FD-8048-8E1D-ECAEC8E48C6F}" destId="{414D734D-525C-E04D-A010-3AE7E296D11B}" srcOrd="0" destOrd="0" presId="urn:microsoft.com/office/officeart/2005/8/layout/target1"/>
    <dgm:cxn modelId="{081B62D9-7D7E-D544-A166-F50E3B4BDD7D}" type="presOf" srcId="{0FAA0056-6100-D54F-941E-EEA5E204B7E0}" destId="{D9D214BB-374D-3546-9EC1-C1E3203880F6}" srcOrd="0" destOrd="0" presId="urn:microsoft.com/office/officeart/2005/8/layout/target1"/>
    <dgm:cxn modelId="{97A24615-7D9F-E046-9B02-3E273FD63DAF}" type="presParOf" srcId="{EF15AB2D-3EC0-4940-BFAF-E5C1748BA3A8}" destId="{00774EB0-1302-3C40-B6F8-FFC0E86B1214}" srcOrd="0" destOrd="0" presId="urn:microsoft.com/office/officeart/2005/8/layout/target1"/>
    <dgm:cxn modelId="{FDE00C73-52F7-BF4B-B047-0B8D98460B0A}" type="presParOf" srcId="{EF15AB2D-3EC0-4940-BFAF-E5C1748BA3A8}" destId="{9F72A4E4-14DA-894D-8A48-DDD452CE1335}" srcOrd="1" destOrd="0" presId="urn:microsoft.com/office/officeart/2005/8/layout/target1"/>
    <dgm:cxn modelId="{160F396B-0D0C-F749-928D-971F6089CC79}" type="presParOf" srcId="{EF15AB2D-3EC0-4940-BFAF-E5C1748BA3A8}" destId="{8A0653C8-C7F8-D349-8C5B-23CA67DEA413}" srcOrd="2" destOrd="0" presId="urn:microsoft.com/office/officeart/2005/8/layout/target1"/>
    <dgm:cxn modelId="{F6E56E43-5021-E349-AE97-D9407679D084}" type="presParOf" srcId="{EF15AB2D-3EC0-4940-BFAF-E5C1748BA3A8}" destId="{A658D347-5D0F-F945-B700-5B1CBD46E3AC}" srcOrd="3" destOrd="0" presId="urn:microsoft.com/office/officeart/2005/8/layout/target1"/>
    <dgm:cxn modelId="{C17CB94A-4632-7941-9126-BCAB72E7C0A6}" type="presParOf" srcId="{EF15AB2D-3EC0-4940-BFAF-E5C1748BA3A8}" destId="{D9C20E17-118F-6346-8024-D5EC38306F30}" srcOrd="4" destOrd="0" presId="urn:microsoft.com/office/officeart/2005/8/layout/target1"/>
    <dgm:cxn modelId="{D76A5D9E-F93F-494B-97D7-9898C4C6FC4B}" type="presParOf" srcId="{EF15AB2D-3EC0-4940-BFAF-E5C1748BA3A8}" destId="{414D734D-525C-E04D-A010-3AE7E296D11B}" srcOrd="5" destOrd="0" presId="urn:microsoft.com/office/officeart/2005/8/layout/target1"/>
    <dgm:cxn modelId="{DB05EA2B-C2CC-3741-826E-79200EBBD857}" type="presParOf" srcId="{EF15AB2D-3EC0-4940-BFAF-E5C1748BA3A8}" destId="{CD80FC0A-F01B-AB46-8633-628FDF045428}" srcOrd="6" destOrd="0" presId="urn:microsoft.com/office/officeart/2005/8/layout/target1"/>
    <dgm:cxn modelId="{5807FD00-BB39-4741-A192-B10685DBDA19}" type="presParOf" srcId="{EF15AB2D-3EC0-4940-BFAF-E5C1748BA3A8}" destId="{95AC95C0-0137-2B4E-BDE1-D2D083AF3D1E}" srcOrd="7" destOrd="0" presId="urn:microsoft.com/office/officeart/2005/8/layout/target1"/>
    <dgm:cxn modelId="{B0C791AD-E2AD-2344-B408-70CB7F9C2A8D}" type="presParOf" srcId="{EF15AB2D-3EC0-4940-BFAF-E5C1748BA3A8}" destId="{A6B3E847-1E88-AD4F-A274-2767822B16D5}" srcOrd="8" destOrd="0" presId="urn:microsoft.com/office/officeart/2005/8/layout/target1"/>
    <dgm:cxn modelId="{9C1F2074-2BE8-4A4D-9327-F2625E799C6B}" type="presParOf" srcId="{EF15AB2D-3EC0-4940-BFAF-E5C1748BA3A8}" destId="{D9D214BB-374D-3546-9EC1-C1E3203880F6}" srcOrd="9" destOrd="0" presId="urn:microsoft.com/office/officeart/2005/8/layout/target1"/>
    <dgm:cxn modelId="{C1C2055A-3389-DA41-B340-8B7D76A708E1}" type="presParOf" srcId="{EF15AB2D-3EC0-4940-BFAF-E5C1748BA3A8}" destId="{917E6574-2636-2D4C-9441-62430F32CE9F}" srcOrd="10" destOrd="0" presId="urn:microsoft.com/office/officeart/2005/8/layout/target1"/>
    <dgm:cxn modelId="{E31B5160-A11F-8A41-B787-2E52D2F961B6}" type="presParOf" srcId="{EF15AB2D-3EC0-4940-BFAF-E5C1748BA3A8}" destId="{79188029-749D-B249-9FE9-9546D14E7EE1}"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DF6F5-8D16-0344-973F-B5DAFCD5B846}">
      <dsp:nvSpPr>
        <dsp:cNvPr id="0" name=""/>
        <dsp:cNvSpPr/>
      </dsp:nvSpPr>
      <dsp:spPr>
        <a:xfrm rot="3333618">
          <a:off x="1767130" y="3196126"/>
          <a:ext cx="1521613" cy="25927"/>
        </a:xfrm>
        <a:custGeom>
          <a:avLst/>
          <a:gdLst/>
          <a:ahLst/>
          <a:cxnLst/>
          <a:rect l="0" t="0" r="0" b="0"/>
          <a:pathLst>
            <a:path>
              <a:moveTo>
                <a:pt x="0" y="12963"/>
              </a:moveTo>
              <a:lnTo>
                <a:pt x="1521613" y="12963"/>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B6329A-C369-CA46-8398-77CC0185B82B}">
      <dsp:nvSpPr>
        <dsp:cNvPr id="0" name=""/>
        <dsp:cNvSpPr/>
      </dsp:nvSpPr>
      <dsp:spPr>
        <a:xfrm rot="2011130">
          <a:off x="2097494" y="2823216"/>
          <a:ext cx="1361829" cy="25927"/>
        </a:xfrm>
        <a:custGeom>
          <a:avLst/>
          <a:gdLst/>
          <a:ahLst/>
          <a:cxnLst/>
          <a:rect l="0" t="0" r="0" b="0"/>
          <a:pathLst>
            <a:path>
              <a:moveTo>
                <a:pt x="0" y="12963"/>
              </a:moveTo>
              <a:lnTo>
                <a:pt x="1361829" y="12963"/>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AD9C8A-1765-E64A-841E-CB2C6AEC478D}">
      <dsp:nvSpPr>
        <dsp:cNvPr id="0" name=""/>
        <dsp:cNvSpPr/>
      </dsp:nvSpPr>
      <dsp:spPr>
        <a:xfrm rot="689147">
          <a:off x="2199558" y="2393089"/>
          <a:ext cx="1115510" cy="25927"/>
        </a:xfrm>
        <a:custGeom>
          <a:avLst/>
          <a:gdLst/>
          <a:ahLst/>
          <a:cxnLst/>
          <a:rect l="0" t="0" r="0" b="0"/>
          <a:pathLst>
            <a:path>
              <a:moveTo>
                <a:pt x="0" y="12963"/>
              </a:moveTo>
              <a:lnTo>
                <a:pt x="1115510" y="12963"/>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A7DF2-9238-7541-BE8D-25DC87C90C8D}">
      <dsp:nvSpPr>
        <dsp:cNvPr id="0" name=""/>
        <dsp:cNvSpPr/>
      </dsp:nvSpPr>
      <dsp:spPr>
        <a:xfrm rot="20917674">
          <a:off x="2198909" y="2017879"/>
          <a:ext cx="1203921" cy="25927"/>
        </a:xfrm>
        <a:custGeom>
          <a:avLst/>
          <a:gdLst/>
          <a:ahLst/>
          <a:cxnLst/>
          <a:rect l="0" t="0" r="0" b="0"/>
          <a:pathLst>
            <a:path>
              <a:moveTo>
                <a:pt x="0" y="12963"/>
              </a:moveTo>
              <a:lnTo>
                <a:pt x="1203921" y="12963"/>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385133-F232-FE48-8B66-9C2678561140}">
      <dsp:nvSpPr>
        <dsp:cNvPr id="0" name=""/>
        <dsp:cNvSpPr/>
      </dsp:nvSpPr>
      <dsp:spPr>
        <a:xfrm rot="19563801">
          <a:off x="2099363" y="1601878"/>
          <a:ext cx="1307519" cy="25927"/>
        </a:xfrm>
        <a:custGeom>
          <a:avLst/>
          <a:gdLst/>
          <a:ahLst/>
          <a:cxnLst/>
          <a:rect l="0" t="0" r="0" b="0"/>
          <a:pathLst>
            <a:path>
              <a:moveTo>
                <a:pt x="0" y="12963"/>
              </a:moveTo>
              <a:lnTo>
                <a:pt x="1307519" y="12963"/>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0EE941-47F2-4B4D-B456-30AD0881B0D2}">
      <dsp:nvSpPr>
        <dsp:cNvPr id="0" name=""/>
        <dsp:cNvSpPr/>
      </dsp:nvSpPr>
      <dsp:spPr>
        <a:xfrm rot="18309901">
          <a:off x="1777171" y="1218318"/>
          <a:ext cx="1543411" cy="25927"/>
        </a:xfrm>
        <a:custGeom>
          <a:avLst/>
          <a:gdLst/>
          <a:ahLst/>
          <a:cxnLst/>
          <a:rect l="0" t="0" r="0" b="0"/>
          <a:pathLst>
            <a:path>
              <a:moveTo>
                <a:pt x="0" y="12963"/>
              </a:moveTo>
              <a:lnTo>
                <a:pt x="1543411" y="12963"/>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6407DC-DAA3-5C4C-A06B-7B469B95FFF1}">
      <dsp:nvSpPr>
        <dsp:cNvPr id="0" name=""/>
        <dsp:cNvSpPr/>
      </dsp:nvSpPr>
      <dsp:spPr>
        <a:xfrm>
          <a:off x="1294965" y="1685042"/>
          <a:ext cx="1027837" cy="10278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9A867-B4CD-BF4E-BFE7-1EF8A0C0F3DD}">
      <dsp:nvSpPr>
        <dsp:cNvPr id="0" name=""/>
        <dsp:cNvSpPr/>
      </dsp:nvSpPr>
      <dsp:spPr>
        <a:xfrm>
          <a:off x="2603634" y="2488"/>
          <a:ext cx="1187405" cy="616702"/>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Data Collection</a:t>
          </a:r>
        </a:p>
      </dsp:txBody>
      <dsp:txXfrm>
        <a:off x="2777525" y="92802"/>
        <a:ext cx="839623" cy="436074"/>
      </dsp:txXfrm>
    </dsp:sp>
    <dsp:sp modelId="{6F8E687E-B25B-0348-98F5-6E7DABC09D43}">
      <dsp:nvSpPr>
        <dsp:cNvPr id="0" name=""/>
        <dsp:cNvSpPr/>
      </dsp:nvSpPr>
      <dsp:spPr>
        <a:xfrm>
          <a:off x="3000842" y="686569"/>
          <a:ext cx="1347094" cy="616702"/>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Data Visualization</a:t>
          </a:r>
        </a:p>
      </dsp:txBody>
      <dsp:txXfrm>
        <a:off x="3198119" y="776883"/>
        <a:ext cx="952540" cy="436074"/>
      </dsp:txXfrm>
    </dsp:sp>
    <dsp:sp modelId="{27ECB152-A582-7340-A4FF-F7C8F7F78679}">
      <dsp:nvSpPr>
        <dsp:cNvPr id="0" name=""/>
        <dsp:cNvSpPr/>
      </dsp:nvSpPr>
      <dsp:spPr>
        <a:xfrm>
          <a:off x="3348955" y="1490755"/>
          <a:ext cx="1208188" cy="616702"/>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Font typeface="Arial"/>
            <a:buNone/>
          </a:pPr>
          <a:r>
            <a:rPr lang="en-US" sz="1000" b="1" kern="1200" dirty="0"/>
            <a:t>Split</a:t>
          </a:r>
          <a:br>
            <a:rPr lang="en-US" sz="1000" b="1" kern="1200" dirty="0"/>
          </a:br>
          <a:r>
            <a:rPr lang="en-US" sz="1000" b="1" kern="1200" dirty="0"/>
            <a:t>Train(80%)</a:t>
          </a:r>
          <a:br>
            <a:rPr lang="en-US" sz="1000" b="1" kern="1200" dirty="0"/>
          </a:br>
          <a:r>
            <a:rPr lang="en-US" sz="1000" b="1" kern="1200" dirty="0"/>
            <a:t>Test(20%)</a:t>
          </a:r>
          <a:br>
            <a:rPr lang="en-US" sz="1000" b="1" kern="1200" dirty="0"/>
          </a:br>
          <a:r>
            <a:rPr lang="en-US" sz="1000" b="1" kern="1200" dirty="0"/>
            <a:t>dataset</a:t>
          </a:r>
        </a:p>
      </dsp:txBody>
      <dsp:txXfrm>
        <a:off x="3525890" y="1581069"/>
        <a:ext cx="854318" cy="436074"/>
      </dsp:txXfrm>
    </dsp:sp>
    <dsp:sp modelId="{1B3EB936-E146-9944-BF24-DEF226C1254D}">
      <dsp:nvSpPr>
        <dsp:cNvPr id="0" name=""/>
        <dsp:cNvSpPr/>
      </dsp:nvSpPr>
      <dsp:spPr>
        <a:xfrm>
          <a:off x="3242126" y="2336326"/>
          <a:ext cx="1379113" cy="616702"/>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Apply Machine Learning model</a:t>
          </a:r>
        </a:p>
      </dsp:txBody>
      <dsp:txXfrm>
        <a:off x="3444092" y="2426640"/>
        <a:ext cx="975181" cy="436074"/>
      </dsp:txXfrm>
    </dsp:sp>
    <dsp:sp modelId="{3C7E29D9-BED6-E642-BE4F-24A81B31462F}">
      <dsp:nvSpPr>
        <dsp:cNvPr id="0" name=""/>
        <dsp:cNvSpPr/>
      </dsp:nvSpPr>
      <dsp:spPr>
        <a:xfrm>
          <a:off x="3145956" y="3140512"/>
          <a:ext cx="1114912" cy="616702"/>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effectLst/>
              <a:latin typeface="sohne"/>
            </a:rPr>
            <a:t>Evaluate Results</a:t>
          </a:r>
          <a:endParaRPr lang="en-US" sz="1000" kern="1200" dirty="0"/>
        </a:p>
      </dsp:txBody>
      <dsp:txXfrm>
        <a:off x="3309231" y="3230826"/>
        <a:ext cx="788362" cy="436074"/>
      </dsp:txXfrm>
    </dsp:sp>
    <dsp:sp modelId="{EC925A1C-1C63-CA43-BF5C-297C845FAB5E}">
      <dsp:nvSpPr>
        <dsp:cNvPr id="0" name=""/>
        <dsp:cNvSpPr/>
      </dsp:nvSpPr>
      <dsp:spPr>
        <a:xfrm>
          <a:off x="2424224" y="3824593"/>
          <a:ext cx="1474462" cy="616702"/>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Classification</a:t>
          </a:r>
          <a:endParaRPr lang="en-US" sz="1000" kern="1200" dirty="0"/>
        </a:p>
      </dsp:txBody>
      <dsp:txXfrm>
        <a:off x="2640154" y="3914907"/>
        <a:ext cx="1042602" cy="436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3E847-1E88-AD4F-A274-2767822B16D5}">
      <dsp:nvSpPr>
        <dsp:cNvPr id="0" name=""/>
        <dsp:cNvSpPr/>
      </dsp:nvSpPr>
      <dsp:spPr>
        <a:xfrm>
          <a:off x="1364339" y="995642"/>
          <a:ext cx="2986926" cy="298692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C20E17-118F-6346-8024-D5EC38306F30}">
      <dsp:nvSpPr>
        <dsp:cNvPr id="0" name=""/>
        <dsp:cNvSpPr/>
      </dsp:nvSpPr>
      <dsp:spPr>
        <a:xfrm>
          <a:off x="1961724" y="1593027"/>
          <a:ext cx="1792155" cy="17921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774EB0-1302-3C40-B6F8-FFC0E86B1214}">
      <dsp:nvSpPr>
        <dsp:cNvPr id="0" name=""/>
        <dsp:cNvSpPr/>
      </dsp:nvSpPr>
      <dsp:spPr>
        <a:xfrm>
          <a:off x="2559109" y="2190412"/>
          <a:ext cx="597385" cy="59738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72A4E4-14DA-894D-8A48-DDD452CE1335}">
      <dsp:nvSpPr>
        <dsp:cNvPr id="0" name=""/>
        <dsp:cNvSpPr/>
      </dsp:nvSpPr>
      <dsp:spPr>
        <a:xfrm>
          <a:off x="4780327" y="139581"/>
          <a:ext cx="2721836" cy="87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marL="0" lvl="0" indent="0" algn="l" defTabSz="533400">
            <a:lnSpc>
              <a:spcPct val="90000"/>
            </a:lnSpc>
            <a:spcBef>
              <a:spcPct val="0"/>
            </a:spcBef>
            <a:spcAft>
              <a:spcPct val="35000"/>
            </a:spcAft>
            <a:buClr>
              <a:schemeClr val="accent1"/>
            </a:buClr>
            <a:buSzPts val="2400"/>
            <a:buFont typeface="Roboto"/>
            <a:buNone/>
          </a:pPr>
          <a:r>
            <a:rPr lang="en-US" sz="1200" b="1" u="sng" kern="1200" dirty="0">
              <a:solidFill>
                <a:schemeClr val="accent1"/>
              </a:solidFill>
              <a:latin typeface="Roboto"/>
              <a:ea typeface="Roboto"/>
              <a:cs typeface="Roboto"/>
              <a:sym typeface="Roboto"/>
            </a:rPr>
            <a:t>Extract Better Data </a:t>
          </a:r>
          <a:endParaRPr lang="en-US" sz="1200" u="sng" kern="1200" dirty="0"/>
        </a:p>
        <a:p>
          <a:pPr marL="57150" lvl="1" indent="-57150" algn="l" defTabSz="444500">
            <a:lnSpc>
              <a:spcPct val="90000"/>
            </a:lnSpc>
            <a:spcBef>
              <a:spcPct val="0"/>
            </a:spcBef>
            <a:spcAft>
              <a:spcPct val="15000"/>
            </a:spcAft>
            <a:buClr>
              <a:srgbClr val="5B5B5B"/>
            </a:buClr>
            <a:buSzPts val="1000"/>
            <a:buFont typeface="Noto Sans Symbols"/>
            <a:buNone/>
          </a:pPr>
          <a:r>
            <a:rPr lang="en-US" sz="1000" kern="1200" dirty="0">
              <a:solidFill>
                <a:schemeClr val="tx1"/>
              </a:solidFill>
            </a:rPr>
            <a:t>Collect clean data from public hospital domains. Data mining techniques contribute to health care decisions for accurate disease diagnosis and treatment, reducing the workload of experts. Early diabetes prediction will result in improved treatment</a:t>
          </a:r>
        </a:p>
      </dsp:txBody>
      <dsp:txXfrm>
        <a:off x="4780327" y="139581"/>
        <a:ext cx="2721836" cy="871186"/>
      </dsp:txXfrm>
    </dsp:sp>
    <dsp:sp modelId="{8A0653C8-C7F8-D349-8C5B-23CA67DEA413}">
      <dsp:nvSpPr>
        <dsp:cNvPr id="0" name=""/>
        <dsp:cNvSpPr/>
      </dsp:nvSpPr>
      <dsp:spPr>
        <a:xfrm flipV="1">
          <a:off x="4257501" y="220228"/>
          <a:ext cx="617296" cy="45719"/>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58D347-5D0F-F945-B700-5B1CBD46E3AC}">
      <dsp:nvSpPr>
        <dsp:cNvPr id="0" name=""/>
        <dsp:cNvSpPr/>
      </dsp:nvSpPr>
      <dsp:spPr>
        <a:xfrm rot="5400000">
          <a:off x="2456334" y="845075"/>
          <a:ext cx="2378108" cy="1221289"/>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4D734D-525C-E04D-A010-3AE7E296D11B}">
      <dsp:nvSpPr>
        <dsp:cNvPr id="0" name=""/>
        <dsp:cNvSpPr/>
      </dsp:nvSpPr>
      <dsp:spPr>
        <a:xfrm>
          <a:off x="4790594" y="1211428"/>
          <a:ext cx="2801393" cy="87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marL="0" lvl="0" indent="0" algn="just" defTabSz="533400">
            <a:lnSpc>
              <a:spcPct val="90000"/>
            </a:lnSpc>
            <a:spcBef>
              <a:spcPct val="0"/>
            </a:spcBef>
            <a:spcAft>
              <a:spcPct val="35000"/>
            </a:spcAft>
            <a:buClr>
              <a:schemeClr val="accent2"/>
            </a:buClr>
            <a:buSzPts val="2400"/>
            <a:buFont typeface="Roboto"/>
            <a:buNone/>
          </a:pPr>
          <a:r>
            <a:rPr lang="en-US" sz="1200" b="1" u="sng" kern="1200" dirty="0">
              <a:solidFill>
                <a:schemeClr val="accent2"/>
              </a:solidFill>
              <a:latin typeface="Roboto"/>
              <a:ea typeface="Roboto"/>
              <a:cs typeface="Roboto"/>
              <a:sym typeface="Roboto"/>
            </a:rPr>
            <a:t>Data Collection and cleaning</a:t>
          </a:r>
          <a:endParaRPr lang="en-US" sz="1200" u="sng" kern="1200" dirty="0"/>
        </a:p>
        <a:p>
          <a:pPr marL="57150" lvl="1" indent="-57150" algn="just" defTabSz="444500">
            <a:lnSpc>
              <a:spcPct val="90000"/>
            </a:lnSpc>
            <a:spcBef>
              <a:spcPct val="0"/>
            </a:spcBef>
            <a:spcAft>
              <a:spcPct val="15000"/>
            </a:spcAft>
            <a:buClr>
              <a:srgbClr val="5B5B5B"/>
            </a:buClr>
            <a:buSzPts val="1000"/>
            <a:buFont typeface="Noto Sans Symbols"/>
            <a:buNone/>
          </a:pPr>
          <a:r>
            <a:rPr lang="en-US" sz="1000" kern="1200" dirty="0">
              <a:solidFill>
                <a:schemeClr val="tx1"/>
              </a:solidFill>
              <a:latin typeface="Roboto"/>
              <a:ea typeface="Roboto"/>
              <a:cs typeface="Roboto"/>
              <a:sym typeface="Roboto"/>
            </a:rPr>
            <a:t>There are different types of data collection strategies for diabetes programs, and they may use a range of data collection strategies2. Data cleaning refers to the process of removing invalid data points from a dataset. It plays a significant part in building a model</a:t>
          </a:r>
          <a:endParaRPr lang="en-US" sz="1000" kern="1200" dirty="0">
            <a:solidFill>
              <a:schemeClr val="tx1"/>
            </a:solidFill>
          </a:endParaRPr>
        </a:p>
      </dsp:txBody>
      <dsp:txXfrm>
        <a:off x="4790594" y="1211428"/>
        <a:ext cx="2801393" cy="871186"/>
      </dsp:txXfrm>
    </dsp:sp>
    <dsp:sp modelId="{CD80FC0A-F01B-AB46-8633-628FDF045428}">
      <dsp:nvSpPr>
        <dsp:cNvPr id="0" name=""/>
        <dsp:cNvSpPr/>
      </dsp:nvSpPr>
      <dsp:spPr>
        <a:xfrm>
          <a:off x="4475720" y="1306780"/>
          <a:ext cx="373365"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AC95C0-0137-2B4E-BDE1-D2D083AF3D1E}">
      <dsp:nvSpPr>
        <dsp:cNvPr id="0" name=""/>
        <dsp:cNvSpPr/>
      </dsp:nvSpPr>
      <dsp:spPr>
        <a:xfrm rot="5400000">
          <a:off x="3080178" y="1511981"/>
          <a:ext cx="1599797" cy="1188298"/>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D214BB-374D-3546-9EC1-C1E3203880F6}">
      <dsp:nvSpPr>
        <dsp:cNvPr id="0" name=""/>
        <dsp:cNvSpPr/>
      </dsp:nvSpPr>
      <dsp:spPr>
        <a:xfrm>
          <a:off x="4846734" y="1911575"/>
          <a:ext cx="2816686" cy="1192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Clr>
              <a:schemeClr val="accent3"/>
            </a:buClr>
            <a:buSzPts val="2400"/>
            <a:buFont typeface="Roboto"/>
            <a:buNone/>
          </a:pPr>
          <a:endParaRPr lang="en-US" sz="1200" b="1" u="sng" kern="1200" dirty="0">
            <a:solidFill>
              <a:schemeClr val="accent3"/>
            </a:solidFill>
            <a:latin typeface="Roboto"/>
            <a:ea typeface="Roboto"/>
            <a:cs typeface="Roboto"/>
            <a:sym typeface="Roboto"/>
          </a:endParaRPr>
        </a:p>
        <a:p>
          <a:pPr marL="0" lvl="0" indent="0" algn="l" defTabSz="533400">
            <a:lnSpc>
              <a:spcPct val="90000"/>
            </a:lnSpc>
            <a:spcBef>
              <a:spcPct val="0"/>
            </a:spcBef>
            <a:spcAft>
              <a:spcPct val="35000"/>
            </a:spcAft>
            <a:buClr>
              <a:schemeClr val="accent3"/>
            </a:buClr>
            <a:buSzPts val="2400"/>
            <a:buFont typeface="Roboto"/>
            <a:buNone/>
          </a:pPr>
          <a:endParaRPr lang="en-US" sz="1200" b="1" u="sng" kern="1200" dirty="0">
            <a:solidFill>
              <a:schemeClr val="accent3"/>
            </a:solidFill>
            <a:latin typeface="Roboto"/>
            <a:ea typeface="Roboto"/>
            <a:cs typeface="Roboto"/>
            <a:sym typeface="Roboto"/>
          </a:endParaRPr>
        </a:p>
        <a:p>
          <a:pPr marL="0" lvl="0" indent="0" algn="l" defTabSz="533400">
            <a:lnSpc>
              <a:spcPct val="90000"/>
            </a:lnSpc>
            <a:spcBef>
              <a:spcPct val="0"/>
            </a:spcBef>
            <a:spcAft>
              <a:spcPct val="35000"/>
            </a:spcAft>
            <a:buClr>
              <a:schemeClr val="accent3"/>
            </a:buClr>
            <a:buSzPts val="2400"/>
            <a:buFont typeface="Roboto"/>
            <a:buNone/>
          </a:pPr>
          <a:r>
            <a:rPr lang="en-US" sz="1200" b="1" u="sng" kern="1200" dirty="0">
              <a:solidFill>
                <a:schemeClr val="accent3"/>
              </a:solidFill>
              <a:latin typeface="Roboto"/>
              <a:ea typeface="Roboto"/>
              <a:cs typeface="Roboto"/>
              <a:sym typeface="Roboto"/>
            </a:rPr>
            <a:t>Data Analysis</a:t>
          </a:r>
        </a:p>
        <a:p>
          <a:pPr marL="0" lvl="0" indent="0" algn="l" defTabSz="533400">
            <a:lnSpc>
              <a:spcPct val="90000"/>
            </a:lnSpc>
            <a:spcBef>
              <a:spcPct val="0"/>
            </a:spcBef>
            <a:spcAft>
              <a:spcPct val="35000"/>
            </a:spcAft>
            <a:buClr>
              <a:schemeClr val="accent3"/>
            </a:buClr>
            <a:buSzPts val="2400"/>
            <a:buFont typeface="Roboto"/>
            <a:buNone/>
          </a:pPr>
          <a:r>
            <a:rPr lang="en-US" sz="1000" b="0" u="none" kern="1200" dirty="0">
              <a:solidFill>
                <a:schemeClr val="tx1"/>
              </a:solidFill>
              <a:latin typeface="Roboto"/>
              <a:ea typeface="Roboto"/>
              <a:sym typeface="Roboto"/>
            </a:rPr>
            <a:t>The model is trained using a variety of classification algorithms. The most accurately predicted classifier is Logistic Regression</a:t>
          </a:r>
          <a:endParaRPr lang="en-US" sz="1000" b="0" u="none" kern="1200" dirty="0">
            <a:solidFill>
              <a:schemeClr val="tx1"/>
            </a:solidFill>
          </a:endParaRPr>
        </a:p>
      </dsp:txBody>
      <dsp:txXfrm>
        <a:off x="4846734" y="1911575"/>
        <a:ext cx="2816686" cy="1192219"/>
      </dsp:txXfrm>
    </dsp:sp>
    <dsp:sp modelId="{917E6574-2636-2D4C-9441-62430F32CE9F}">
      <dsp:nvSpPr>
        <dsp:cNvPr id="0" name=""/>
        <dsp:cNvSpPr/>
      </dsp:nvSpPr>
      <dsp:spPr>
        <a:xfrm>
          <a:off x="4537911" y="2478241"/>
          <a:ext cx="386485" cy="4572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188029-749D-B249-9FE9-9546D14E7EE1}">
      <dsp:nvSpPr>
        <dsp:cNvPr id="0" name=""/>
        <dsp:cNvSpPr/>
      </dsp:nvSpPr>
      <dsp:spPr>
        <a:xfrm rot="5400000">
          <a:off x="3824400" y="2297075"/>
          <a:ext cx="536991" cy="903784"/>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c154c8b5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6c154c8b5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c154c8b5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6c154c8b5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c154c8b5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6c154c8b50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c154c8b5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6c154c8b5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594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52512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8482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352876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40032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94057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3907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14462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489742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extLst>
      <p:ext uri="{BB962C8B-B14F-4D97-AF65-F5344CB8AC3E}">
        <p14:creationId xmlns:p14="http://schemas.microsoft.com/office/powerpoint/2010/main" val="55770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89105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8440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3597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26738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5721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477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3524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25298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160EA64-D806-43AC-9DF2-F8C432F32B4C}" type="datetimeFigureOut">
              <a:rPr lang="en-US" smtClean="0"/>
              <a:t>3/21/2023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541877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grpSp>
        <p:nvGrpSpPr>
          <p:cNvPr id="53" name="Group 5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4" name="Straight Connector 5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5" descr="A picture containing text, tree, sky, outdoor">
            <a:extLst>
              <a:ext uri="{FF2B5EF4-FFF2-40B4-BE49-F238E27FC236}">
                <a16:creationId xmlns:a16="http://schemas.microsoft.com/office/drawing/2014/main" id="{D6EFF309-2B65-06E2-D5C2-76E7721C7BDA}"/>
              </a:ext>
            </a:extLst>
          </p:cNvPr>
          <p:cNvPicPr>
            <a:picLocks noChangeAspect="1"/>
          </p:cNvPicPr>
          <p:nvPr/>
        </p:nvPicPr>
        <p:blipFill rotWithShape="1">
          <a:blip r:embed="rId3"/>
          <a:srcRect l="9091" t="8749" b="14642"/>
          <a:stretch/>
        </p:blipFill>
        <p:spPr>
          <a:xfrm>
            <a:off x="20" y="10"/>
            <a:ext cx="9143980" cy="5143490"/>
          </a:xfrm>
          <a:prstGeom prst="rect">
            <a:avLst/>
          </a:prstGeom>
        </p:spPr>
      </p:pic>
      <p:sp>
        <p:nvSpPr>
          <p:cNvPr id="65" name="Isosceles Triangle 64">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Parallelogram 66">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3405" y="0"/>
            <a:ext cx="5486400" cy="51435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51435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62B2D3E-1505-8B35-4AD0-6BCE7A57D9D9}"/>
              </a:ext>
            </a:extLst>
          </p:cNvPr>
          <p:cNvSpPr/>
          <p:nvPr/>
        </p:nvSpPr>
        <p:spPr>
          <a:xfrm>
            <a:off x="3528150" y="1258998"/>
            <a:ext cx="3427352" cy="177684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0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latin typeface="+mj-lt"/>
                <a:ea typeface="+mj-ea"/>
                <a:cs typeface="+mj-cs"/>
              </a:rPr>
              <a:t>Diabetes Prediction using Logistic Regression</a:t>
            </a:r>
          </a:p>
        </p:txBody>
      </p:sp>
      <p:sp>
        <p:nvSpPr>
          <p:cNvPr id="79"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6350"/>
            <a:ext cx="967571"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AutoShape 2">
            <a:extLst>
              <a:ext uri="{FF2B5EF4-FFF2-40B4-BE49-F238E27FC236}">
                <a16:creationId xmlns:a16="http://schemas.microsoft.com/office/drawing/2014/main" id="{53E42568-DFB0-25A9-1039-302F6B31B3B7}"/>
              </a:ext>
            </a:extLst>
          </p:cNvPr>
          <p:cNvSpPr>
            <a:spLocks noChangeAspect="1" noChangeArrowheads="1"/>
          </p:cNvSpPr>
          <p:nvPr/>
        </p:nvSpPr>
        <p:spPr bwMode="auto">
          <a:xfrm>
            <a:off x="4419600" y="2419350"/>
            <a:ext cx="2978102" cy="29781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spd="slow" advTm="32608">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p:nvPr/>
        </p:nvSpPr>
        <p:spPr>
          <a:xfrm>
            <a:off x="377967" y="1436370"/>
            <a:ext cx="2197968" cy="20085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800" b="1" dirty="0">
                <a:solidFill>
                  <a:schemeClr val="bg1"/>
                </a:solidFill>
                <a:latin typeface="Roboto"/>
                <a:ea typeface="Roboto"/>
                <a:cs typeface="Roboto"/>
                <a:sym typeface="Roboto"/>
              </a:rPr>
              <a:t>Data Extraction</a:t>
            </a:r>
          </a:p>
        </p:txBody>
      </p:sp>
      <p:sp>
        <p:nvSpPr>
          <p:cNvPr id="210" name="Google Shape;210;p24"/>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Why We are Better?</a:t>
            </a:r>
            <a:endParaRPr dirty="0"/>
          </a:p>
        </p:txBody>
      </p:sp>
      <p:sp>
        <p:nvSpPr>
          <p:cNvPr id="211" name="Google Shape;211;p24"/>
          <p:cNvSpPr txBox="1"/>
          <p:nvPr/>
        </p:nvSpPr>
        <p:spPr>
          <a:xfrm>
            <a:off x="466373" y="3647128"/>
            <a:ext cx="1831800" cy="7611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chemeClr val="accent1"/>
              </a:buClr>
              <a:buSzPts val="1200"/>
              <a:buFont typeface="Noto Sans Symbols"/>
              <a:buNone/>
            </a:pPr>
            <a:endParaRPr dirty="0"/>
          </a:p>
        </p:txBody>
      </p:sp>
      <p:sp>
        <p:nvSpPr>
          <p:cNvPr id="212" name="Google Shape;212;p24"/>
          <p:cNvSpPr/>
          <p:nvPr/>
        </p:nvSpPr>
        <p:spPr>
          <a:xfrm>
            <a:off x="2655537" y="2121603"/>
            <a:ext cx="636982" cy="638178"/>
          </a:xfrm>
          <a:custGeom>
            <a:avLst/>
            <a:gdLst/>
            <a:ahLst/>
            <a:cxnLst/>
            <a:rect l="l" t="t" r="r" b="b"/>
            <a:pathLst>
              <a:path w="3748" h="3752" extrusionOk="0">
                <a:moveTo>
                  <a:pt x="1874" y="0"/>
                </a:moveTo>
                <a:lnTo>
                  <a:pt x="1913" y="2"/>
                </a:lnTo>
                <a:lnTo>
                  <a:pt x="1948" y="9"/>
                </a:lnTo>
                <a:lnTo>
                  <a:pt x="1980" y="19"/>
                </a:lnTo>
                <a:lnTo>
                  <a:pt x="2010" y="33"/>
                </a:lnTo>
                <a:lnTo>
                  <a:pt x="2036" y="50"/>
                </a:lnTo>
                <a:lnTo>
                  <a:pt x="2060" y="68"/>
                </a:lnTo>
                <a:lnTo>
                  <a:pt x="2079" y="87"/>
                </a:lnTo>
                <a:lnTo>
                  <a:pt x="2096" y="108"/>
                </a:lnTo>
                <a:lnTo>
                  <a:pt x="2110" y="129"/>
                </a:lnTo>
                <a:lnTo>
                  <a:pt x="2122" y="149"/>
                </a:lnTo>
                <a:lnTo>
                  <a:pt x="2130" y="170"/>
                </a:lnTo>
                <a:lnTo>
                  <a:pt x="2134" y="188"/>
                </a:lnTo>
                <a:lnTo>
                  <a:pt x="2135" y="204"/>
                </a:lnTo>
                <a:lnTo>
                  <a:pt x="2135" y="1614"/>
                </a:lnTo>
                <a:lnTo>
                  <a:pt x="3544" y="1614"/>
                </a:lnTo>
                <a:lnTo>
                  <a:pt x="3560" y="1616"/>
                </a:lnTo>
                <a:lnTo>
                  <a:pt x="3579" y="1620"/>
                </a:lnTo>
                <a:lnTo>
                  <a:pt x="3598" y="1628"/>
                </a:lnTo>
                <a:lnTo>
                  <a:pt x="3618" y="1638"/>
                </a:lnTo>
                <a:lnTo>
                  <a:pt x="3640" y="1653"/>
                </a:lnTo>
                <a:lnTo>
                  <a:pt x="3661" y="1669"/>
                </a:lnTo>
                <a:lnTo>
                  <a:pt x="3680" y="1690"/>
                </a:lnTo>
                <a:lnTo>
                  <a:pt x="3698" y="1713"/>
                </a:lnTo>
                <a:lnTo>
                  <a:pt x="3714" y="1740"/>
                </a:lnTo>
                <a:lnTo>
                  <a:pt x="3728" y="1768"/>
                </a:lnTo>
                <a:lnTo>
                  <a:pt x="3739" y="1802"/>
                </a:lnTo>
                <a:lnTo>
                  <a:pt x="3745" y="1837"/>
                </a:lnTo>
                <a:lnTo>
                  <a:pt x="3748" y="1876"/>
                </a:lnTo>
                <a:lnTo>
                  <a:pt x="3745" y="1915"/>
                </a:lnTo>
                <a:lnTo>
                  <a:pt x="3739" y="1950"/>
                </a:lnTo>
                <a:lnTo>
                  <a:pt x="3728" y="1983"/>
                </a:lnTo>
                <a:lnTo>
                  <a:pt x="3714" y="2012"/>
                </a:lnTo>
                <a:lnTo>
                  <a:pt x="3698" y="2038"/>
                </a:lnTo>
                <a:lnTo>
                  <a:pt x="3680" y="2062"/>
                </a:lnTo>
                <a:lnTo>
                  <a:pt x="3661" y="2081"/>
                </a:lnTo>
                <a:lnTo>
                  <a:pt x="3640" y="2098"/>
                </a:lnTo>
                <a:lnTo>
                  <a:pt x="3618" y="2113"/>
                </a:lnTo>
                <a:lnTo>
                  <a:pt x="3598" y="2123"/>
                </a:lnTo>
                <a:lnTo>
                  <a:pt x="3579" y="2131"/>
                </a:lnTo>
                <a:lnTo>
                  <a:pt x="3560" y="2136"/>
                </a:lnTo>
                <a:lnTo>
                  <a:pt x="3544" y="2137"/>
                </a:lnTo>
                <a:lnTo>
                  <a:pt x="2135" y="2137"/>
                </a:lnTo>
                <a:lnTo>
                  <a:pt x="2135" y="3548"/>
                </a:lnTo>
                <a:lnTo>
                  <a:pt x="2134" y="3564"/>
                </a:lnTo>
                <a:lnTo>
                  <a:pt x="2130" y="3582"/>
                </a:lnTo>
                <a:lnTo>
                  <a:pt x="2122" y="3601"/>
                </a:lnTo>
                <a:lnTo>
                  <a:pt x="2110" y="3622"/>
                </a:lnTo>
                <a:lnTo>
                  <a:pt x="2096" y="3643"/>
                </a:lnTo>
                <a:lnTo>
                  <a:pt x="2079" y="3664"/>
                </a:lnTo>
                <a:lnTo>
                  <a:pt x="2060" y="3683"/>
                </a:lnTo>
                <a:lnTo>
                  <a:pt x="2036" y="3702"/>
                </a:lnTo>
                <a:lnTo>
                  <a:pt x="2010" y="3718"/>
                </a:lnTo>
                <a:lnTo>
                  <a:pt x="1980" y="3731"/>
                </a:lnTo>
                <a:lnTo>
                  <a:pt x="1948" y="3743"/>
                </a:lnTo>
                <a:lnTo>
                  <a:pt x="1913" y="3750"/>
                </a:lnTo>
                <a:lnTo>
                  <a:pt x="1874" y="3752"/>
                </a:lnTo>
                <a:lnTo>
                  <a:pt x="1835" y="3750"/>
                </a:lnTo>
                <a:lnTo>
                  <a:pt x="1800" y="3743"/>
                </a:lnTo>
                <a:lnTo>
                  <a:pt x="1767" y="3731"/>
                </a:lnTo>
                <a:lnTo>
                  <a:pt x="1737" y="3718"/>
                </a:lnTo>
                <a:lnTo>
                  <a:pt x="1711" y="3702"/>
                </a:lnTo>
                <a:lnTo>
                  <a:pt x="1688" y="3683"/>
                </a:lnTo>
                <a:lnTo>
                  <a:pt x="1668" y="3664"/>
                </a:lnTo>
                <a:lnTo>
                  <a:pt x="1651" y="3643"/>
                </a:lnTo>
                <a:lnTo>
                  <a:pt x="1637" y="3622"/>
                </a:lnTo>
                <a:lnTo>
                  <a:pt x="1627" y="3601"/>
                </a:lnTo>
                <a:lnTo>
                  <a:pt x="1619" y="3582"/>
                </a:lnTo>
                <a:lnTo>
                  <a:pt x="1614" y="3564"/>
                </a:lnTo>
                <a:lnTo>
                  <a:pt x="1613" y="3548"/>
                </a:lnTo>
                <a:lnTo>
                  <a:pt x="1613" y="2137"/>
                </a:lnTo>
                <a:lnTo>
                  <a:pt x="204" y="2137"/>
                </a:lnTo>
                <a:lnTo>
                  <a:pt x="187" y="2136"/>
                </a:lnTo>
                <a:lnTo>
                  <a:pt x="170" y="2131"/>
                </a:lnTo>
                <a:lnTo>
                  <a:pt x="149" y="2123"/>
                </a:lnTo>
                <a:lnTo>
                  <a:pt x="129" y="2113"/>
                </a:lnTo>
                <a:lnTo>
                  <a:pt x="108" y="2098"/>
                </a:lnTo>
                <a:lnTo>
                  <a:pt x="88" y="2081"/>
                </a:lnTo>
                <a:lnTo>
                  <a:pt x="68" y="2062"/>
                </a:lnTo>
                <a:lnTo>
                  <a:pt x="50" y="2038"/>
                </a:lnTo>
                <a:lnTo>
                  <a:pt x="33" y="2012"/>
                </a:lnTo>
                <a:lnTo>
                  <a:pt x="19" y="1983"/>
                </a:lnTo>
                <a:lnTo>
                  <a:pt x="9" y="1950"/>
                </a:lnTo>
                <a:lnTo>
                  <a:pt x="2" y="1915"/>
                </a:lnTo>
                <a:lnTo>
                  <a:pt x="0" y="1876"/>
                </a:lnTo>
                <a:lnTo>
                  <a:pt x="2" y="1837"/>
                </a:lnTo>
                <a:lnTo>
                  <a:pt x="9" y="1802"/>
                </a:lnTo>
                <a:lnTo>
                  <a:pt x="19" y="1768"/>
                </a:lnTo>
                <a:lnTo>
                  <a:pt x="33" y="1740"/>
                </a:lnTo>
                <a:lnTo>
                  <a:pt x="50" y="1713"/>
                </a:lnTo>
                <a:lnTo>
                  <a:pt x="68" y="1690"/>
                </a:lnTo>
                <a:lnTo>
                  <a:pt x="88" y="1669"/>
                </a:lnTo>
                <a:lnTo>
                  <a:pt x="108" y="1653"/>
                </a:lnTo>
                <a:lnTo>
                  <a:pt x="129" y="1638"/>
                </a:lnTo>
                <a:lnTo>
                  <a:pt x="149" y="1628"/>
                </a:lnTo>
                <a:lnTo>
                  <a:pt x="170" y="1620"/>
                </a:lnTo>
                <a:lnTo>
                  <a:pt x="187" y="1616"/>
                </a:lnTo>
                <a:lnTo>
                  <a:pt x="204" y="1614"/>
                </a:lnTo>
                <a:lnTo>
                  <a:pt x="1612" y="1614"/>
                </a:lnTo>
                <a:lnTo>
                  <a:pt x="1612" y="204"/>
                </a:lnTo>
                <a:lnTo>
                  <a:pt x="1614" y="188"/>
                </a:lnTo>
                <a:lnTo>
                  <a:pt x="1619" y="170"/>
                </a:lnTo>
                <a:lnTo>
                  <a:pt x="1627" y="149"/>
                </a:lnTo>
                <a:lnTo>
                  <a:pt x="1637" y="129"/>
                </a:lnTo>
                <a:lnTo>
                  <a:pt x="1651" y="108"/>
                </a:lnTo>
                <a:lnTo>
                  <a:pt x="1668" y="87"/>
                </a:lnTo>
                <a:lnTo>
                  <a:pt x="1688" y="68"/>
                </a:lnTo>
                <a:lnTo>
                  <a:pt x="1711" y="50"/>
                </a:lnTo>
                <a:lnTo>
                  <a:pt x="1737" y="33"/>
                </a:lnTo>
                <a:lnTo>
                  <a:pt x="1767" y="19"/>
                </a:lnTo>
                <a:lnTo>
                  <a:pt x="1800" y="9"/>
                </a:lnTo>
                <a:lnTo>
                  <a:pt x="1835" y="2"/>
                </a:lnTo>
                <a:lnTo>
                  <a:pt x="1874" y="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213" name="Google Shape;213;p24"/>
          <p:cNvSpPr/>
          <p:nvPr/>
        </p:nvSpPr>
        <p:spPr>
          <a:xfrm>
            <a:off x="3327972" y="1391196"/>
            <a:ext cx="2197968" cy="20085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800" b="1" dirty="0">
                <a:solidFill>
                  <a:schemeClr val="bg1"/>
                </a:solidFill>
                <a:latin typeface="Roboto"/>
                <a:ea typeface="Roboto"/>
                <a:cs typeface="Roboto"/>
                <a:sym typeface="Roboto"/>
              </a:rPr>
              <a:t>Classification &amp; Evaluation</a:t>
            </a:r>
            <a:endParaRPr sz="1800" b="1" dirty="0">
              <a:solidFill>
                <a:schemeClr val="bg1"/>
              </a:solidFill>
              <a:latin typeface="Roboto"/>
              <a:ea typeface="Roboto"/>
              <a:cs typeface="Roboto"/>
              <a:sym typeface="Roboto"/>
            </a:endParaRPr>
          </a:p>
        </p:txBody>
      </p:sp>
      <p:sp>
        <p:nvSpPr>
          <p:cNvPr id="214" name="Google Shape;214;p24"/>
          <p:cNvSpPr txBox="1"/>
          <p:nvPr/>
        </p:nvSpPr>
        <p:spPr>
          <a:xfrm>
            <a:off x="3647749" y="3647128"/>
            <a:ext cx="1831800" cy="7611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chemeClr val="accent2"/>
              </a:buClr>
              <a:buSzPts val="1200"/>
              <a:buFont typeface="Noto Sans Symbols"/>
              <a:buNone/>
            </a:pPr>
            <a:endParaRPr dirty="0"/>
          </a:p>
        </p:txBody>
      </p:sp>
      <p:grpSp>
        <p:nvGrpSpPr>
          <p:cNvPr id="215" name="Google Shape;215;p24"/>
          <p:cNvGrpSpPr/>
          <p:nvPr/>
        </p:nvGrpSpPr>
        <p:grpSpPr>
          <a:xfrm>
            <a:off x="5816029" y="2245428"/>
            <a:ext cx="634601" cy="390525"/>
            <a:chOff x="7897813" y="3090863"/>
            <a:chExt cx="846135" cy="520700"/>
          </a:xfrm>
        </p:grpSpPr>
        <p:sp>
          <p:nvSpPr>
            <p:cNvPr id="216" name="Google Shape;216;p24"/>
            <p:cNvSpPr/>
            <p:nvPr/>
          </p:nvSpPr>
          <p:spPr>
            <a:xfrm>
              <a:off x="7897813" y="3090863"/>
              <a:ext cx="846135" cy="200024"/>
            </a:xfrm>
            <a:custGeom>
              <a:avLst/>
              <a:gdLst/>
              <a:ahLst/>
              <a:cxnLst/>
              <a:rect l="l" t="t" r="r" b="b"/>
              <a:pathLst>
                <a:path w="3728" h="882" extrusionOk="0">
                  <a:moveTo>
                    <a:pt x="439" y="0"/>
                  </a:moveTo>
                  <a:lnTo>
                    <a:pt x="3291" y="0"/>
                  </a:lnTo>
                  <a:lnTo>
                    <a:pt x="3345" y="3"/>
                  </a:lnTo>
                  <a:lnTo>
                    <a:pt x="3398" y="13"/>
                  </a:lnTo>
                  <a:lnTo>
                    <a:pt x="3448" y="29"/>
                  </a:lnTo>
                  <a:lnTo>
                    <a:pt x="3496" y="52"/>
                  </a:lnTo>
                  <a:lnTo>
                    <a:pt x="3540" y="79"/>
                  </a:lnTo>
                  <a:lnTo>
                    <a:pt x="3581" y="112"/>
                  </a:lnTo>
                  <a:lnTo>
                    <a:pt x="3618" y="149"/>
                  </a:lnTo>
                  <a:lnTo>
                    <a:pt x="3650" y="191"/>
                  </a:lnTo>
                  <a:lnTo>
                    <a:pt x="3677" y="235"/>
                  </a:lnTo>
                  <a:lnTo>
                    <a:pt x="3699" y="283"/>
                  </a:lnTo>
                  <a:lnTo>
                    <a:pt x="3716" y="333"/>
                  </a:lnTo>
                  <a:lnTo>
                    <a:pt x="3725" y="386"/>
                  </a:lnTo>
                  <a:lnTo>
                    <a:pt x="3728" y="441"/>
                  </a:lnTo>
                  <a:lnTo>
                    <a:pt x="3725" y="496"/>
                  </a:lnTo>
                  <a:lnTo>
                    <a:pt x="3716" y="549"/>
                  </a:lnTo>
                  <a:lnTo>
                    <a:pt x="3699" y="599"/>
                  </a:lnTo>
                  <a:lnTo>
                    <a:pt x="3677" y="647"/>
                  </a:lnTo>
                  <a:lnTo>
                    <a:pt x="3650" y="691"/>
                  </a:lnTo>
                  <a:lnTo>
                    <a:pt x="3618" y="733"/>
                  </a:lnTo>
                  <a:lnTo>
                    <a:pt x="3581" y="770"/>
                  </a:lnTo>
                  <a:lnTo>
                    <a:pt x="3540" y="803"/>
                  </a:lnTo>
                  <a:lnTo>
                    <a:pt x="3496" y="830"/>
                  </a:lnTo>
                  <a:lnTo>
                    <a:pt x="3448" y="853"/>
                  </a:lnTo>
                  <a:lnTo>
                    <a:pt x="3398" y="869"/>
                  </a:lnTo>
                  <a:lnTo>
                    <a:pt x="3345" y="879"/>
                  </a:lnTo>
                  <a:lnTo>
                    <a:pt x="3291" y="882"/>
                  </a:lnTo>
                  <a:lnTo>
                    <a:pt x="439" y="882"/>
                  </a:lnTo>
                  <a:lnTo>
                    <a:pt x="384" y="879"/>
                  </a:lnTo>
                  <a:lnTo>
                    <a:pt x="330" y="869"/>
                  </a:lnTo>
                  <a:lnTo>
                    <a:pt x="280" y="853"/>
                  </a:lnTo>
                  <a:lnTo>
                    <a:pt x="233" y="830"/>
                  </a:lnTo>
                  <a:lnTo>
                    <a:pt x="189" y="803"/>
                  </a:lnTo>
                  <a:lnTo>
                    <a:pt x="147" y="770"/>
                  </a:lnTo>
                  <a:lnTo>
                    <a:pt x="111" y="733"/>
                  </a:lnTo>
                  <a:lnTo>
                    <a:pt x="79" y="691"/>
                  </a:lnTo>
                  <a:lnTo>
                    <a:pt x="51" y="647"/>
                  </a:lnTo>
                  <a:lnTo>
                    <a:pt x="30" y="599"/>
                  </a:lnTo>
                  <a:lnTo>
                    <a:pt x="14" y="549"/>
                  </a:lnTo>
                  <a:lnTo>
                    <a:pt x="3" y="496"/>
                  </a:lnTo>
                  <a:lnTo>
                    <a:pt x="0" y="441"/>
                  </a:lnTo>
                  <a:lnTo>
                    <a:pt x="3" y="386"/>
                  </a:lnTo>
                  <a:lnTo>
                    <a:pt x="14" y="333"/>
                  </a:lnTo>
                  <a:lnTo>
                    <a:pt x="30" y="283"/>
                  </a:lnTo>
                  <a:lnTo>
                    <a:pt x="51" y="235"/>
                  </a:lnTo>
                  <a:lnTo>
                    <a:pt x="79" y="191"/>
                  </a:lnTo>
                  <a:lnTo>
                    <a:pt x="111" y="149"/>
                  </a:lnTo>
                  <a:lnTo>
                    <a:pt x="147" y="112"/>
                  </a:lnTo>
                  <a:lnTo>
                    <a:pt x="189" y="79"/>
                  </a:lnTo>
                  <a:lnTo>
                    <a:pt x="233" y="52"/>
                  </a:lnTo>
                  <a:lnTo>
                    <a:pt x="280" y="29"/>
                  </a:lnTo>
                  <a:lnTo>
                    <a:pt x="330" y="13"/>
                  </a:lnTo>
                  <a:lnTo>
                    <a:pt x="384" y="3"/>
                  </a:lnTo>
                  <a:lnTo>
                    <a:pt x="439" y="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217" name="Google Shape;217;p24"/>
            <p:cNvSpPr/>
            <p:nvPr/>
          </p:nvSpPr>
          <p:spPr>
            <a:xfrm>
              <a:off x="7897813" y="3411538"/>
              <a:ext cx="846135" cy="200025"/>
            </a:xfrm>
            <a:custGeom>
              <a:avLst/>
              <a:gdLst/>
              <a:ahLst/>
              <a:cxnLst/>
              <a:rect l="l" t="t" r="r" b="b"/>
              <a:pathLst>
                <a:path w="3728" h="884" extrusionOk="0">
                  <a:moveTo>
                    <a:pt x="439" y="0"/>
                  </a:moveTo>
                  <a:lnTo>
                    <a:pt x="3291" y="0"/>
                  </a:lnTo>
                  <a:lnTo>
                    <a:pt x="3345" y="3"/>
                  </a:lnTo>
                  <a:lnTo>
                    <a:pt x="3398" y="13"/>
                  </a:lnTo>
                  <a:lnTo>
                    <a:pt x="3448" y="30"/>
                  </a:lnTo>
                  <a:lnTo>
                    <a:pt x="3496" y="52"/>
                  </a:lnTo>
                  <a:lnTo>
                    <a:pt x="3540" y="80"/>
                  </a:lnTo>
                  <a:lnTo>
                    <a:pt x="3581" y="112"/>
                  </a:lnTo>
                  <a:lnTo>
                    <a:pt x="3618" y="150"/>
                  </a:lnTo>
                  <a:lnTo>
                    <a:pt x="3650" y="191"/>
                  </a:lnTo>
                  <a:lnTo>
                    <a:pt x="3677" y="235"/>
                  </a:lnTo>
                  <a:lnTo>
                    <a:pt x="3699" y="283"/>
                  </a:lnTo>
                  <a:lnTo>
                    <a:pt x="3716" y="334"/>
                  </a:lnTo>
                  <a:lnTo>
                    <a:pt x="3725" y="386"/>
                  </a:lnTo>
                  <a:lnTo>
                    <a:pt x="3728" y="441"/>
                  </a:lnTo>
                  <a:lnTo>
                    <a:pt x="3725" y="496"/>
                  </a:lnTo>
                  <a:lnTo>
                    <a:pt x="3716" y="549"/>
                  </a:lnTo>
                  <a:lnTo>
                    <a:pt x="3699" y="599"/>
                  </a:lnTo>
                  <a:lnTo>
                    <a:pt x="3677" y="647"/>
                  </a:lnTo>
                  <a:lnTo>
                    <a:pt x="3650" y="693"/>
                  </a:lnTo>
                  <a:lnTo>
                    <a:pt x="3618" y="733"/>
                  </a:lnTo>
                  <a:lnTo>
                    <a:pt x="3581" y="770"/>
                  </a:lnTo>
                  <a:lnTo>
                    <a:pt x="3540" y="803"/>
                  </a:lnTo>
                  <a:lnTo>
                    <a:pt x="3496" y="830"/>
                  </a:lnTo>
                  <a:lnTo>
                    <a:pt x="3448" y="853"/>
                  </a:lnTo>
                  <a:lnTo>
                    <a:pt x="3398" y="870"/>
                  </a:lnTo>
                  <a:lnTo>
                    <a:pt x="3345" y="880"/>
                  </a:lnTo>
                  <a:lnTo>
                    <a:pt x="3291" y="884"/>
                  </a:lnTo>
                  <a:lnTo>
                    <a:pt x="439" y="884"/>
                  </a:lnTo>
                  <a:lnTo>
                    <a:pt x="384" y="880"/>
                  </a:lnTo>
                  <a:lnTo>
                    <a:pt x="330" y="870"/>
                  </a:lnTo>
                  <a:lnTo>
                    <a:pt x="280" y="853"/>
                  </a:lnTo>
                  <a:lnTo>
                    <a:pt x="233" y="830"/>
                  </a:lnTo>
                  <a:lnTo>
                    <a:pt x="189" y="803"/>
                  </a:lnTo>
                  <a:lnTo>
                    <a:pt x="147" y="770"/>
                  </a:lnTo>
                  <a:lnTo>
                    <a:pt x="111" y="733"/>
                  </a:lnTo>
                  <a:lnTo>
                    <a:pt x="79" y="693"/>
                  </a:lnTo>
                  <a:lnTo>
                    <a:pt x="51" y="647"/>
                  </a:lnTo>
                  <a:lnTo>
                    <a:pt x="30" y="599"/>
                  </a:lnTo>
                  <a:lnTo>
                    <a:pt x="14" y="549"/>
                  </a:lnTo>
                  <a:lnTo>
                    <a:pt x="3" y="496"/>
                  </a:lnTo>
                  <a:lnTo>
                    <a:pt x="0" y="441"/>
                  </a:lnTo>
                  <a:lnTo>
                    <a:pt x="3" y="386"/>
                  </a:lnTo>
                  <a:lnTo>
                    <a:pt x="14" y="334"/>
                  </a:lnTo>
                  <a:lnTo>
                    <a:pt x="30" y="283"/>
                  </a:lnTo>
                  <a:lnTo>
                    <a:pt x="51" y="235"/>
                  </a:lnTo>
                  <a:lnTo>
                    <a:pt x="79" y="191"/>
                  </a:lnTo>
                  <a:lnTo>
                    <a:pt x="111" y="150"/>
                  </a:lnTo>
                  <a:lnTo>
                    <a:pt x="147" y="112"/>
                  </a:lnTo>
                  <a:lnTo>
                    <a:pt x="189" y="80"/>
                  </a:lnTo>
                  <a:lnTo>
                    <a:pt x="233" y="52"/>
                  </a:lnTo>
                  <a:lnTo>
                    <a:pt x="280" y="30"/>
                  </a:lnTo>
                  <a:lnTo>
                    <a:pt x="330" y="13"/>
                  </a:lnTo>
                  <a:lnTo>
                    <a:pt x="384" y="3"/>
                  </a:lnTo>
                  <a:lnTo>
                    <a:pt x="439" y="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grpSp>
      <p:sp>
        <p:nvSpPr>
          <p:cNvPr id="218" name="Google Shape;218;p24"/>
          <p:cNvSpPr/>
          <p:nvPr/>
        </p:nvSpPr>
        <p:spPr>
          <a:xfrm>
            <a:off x="6741000" y="1436370"/>
            <a:ext cx="2008500" cy="20085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b="1" dirty="0">
                <a:solidFill>
                  <a:schemeClr val="bg1"/>
                </a:solidFill>
                <a:latin typeface="Roboto"/>
                <a:ea typeface="Roboto"/>
                <a:cs typeface="Roboto"/>
                <a:sym typeface="Roboto"/>
              </a:rPr>
              <a:t>Logistic Regression </a:t>
            </a:r>
            <a:endParaRPr sz="1800" b="1" dirty="0">
              <a:solidFill>
                <a:schemeClr val="bg1"/>
              </a:solidFill>
              <a:latin typeface="Roboto"/>
              <a:ea typeface="Roboto"/>
              <a:cs typeface="Roboto"/>
              <a:sym typeface="Roboto"/>
            </a:endParaRPr>
          </a:p>
        </p:txBody>
      </p:sp>
      <p:sp>
        <p:nvSpPr>
          <p:cNvPr id="219" name="Google Shape;219;p24"/>
          <p:cNvSpPr txBox="1"/>
          <p:nvPr/>
        </p:nvSpPr>
        <p:spPr>
          <a:xfrm>
            <a:off x="6829125" y="3647128"/>
            <a:ext cx="1831800" cy="7611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chemeClr val="accent3"/>
              </a:buClr>
              <a:buSzPts val="1200"/>
              <a:buFont typeface="Noto Sans Symbols"/>
              <a:buNone/>
            </a:pPr>
            <a:endParaRPr dirty="0"/>
          </a:p>
        </p:txBody>
      </p:sp>
    </p:spTree>
  </p:cSld>
  <p:clrMapOvr>
    <a:masterClrMapping/>
  </p:clrMapOvr>
  <p:transition spd="slow" advTm="3135">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7"/>
        <p:cNvGrpSpPr/>
        <p:nvPr/>
      </p:nvGrpSpPr>
      <p:grpSpPr>
        <a:xfrm>
          <a:off x="0" y="0"/>
          <a:ext cx="0" cy="0"/>
          <a:chOff x="0" y="0"/>
          <a:chExt cx="0" cy="0"/>
        </a:xfrm>
      </p:grpSpPr>
      <p:grpSp>
        <p:nvGrpSpPr>
          <p:cNvPr id="221" name="Group 22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22" name="Straight Connector 22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6" name="Isosceles Triangle 22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0" name="Isosceles Triangle 22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1" name="Isosceles Triangle 23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9" name="Google Shape;199;p23"/>
          <p:cNvSpPr txBox="1">
            <a:spLocks noGrp="1"/>
          </p:cNvSpPr>
          <p:nvPr>
            <p:ph type="title"/>
          </p:nvPr>
        </p:nvSpPr>
        <p:spPr>
          <a:xfrm>
            <a:off x="1200149" y="3804903"/>
            <a:ext cx="5755351" cy="898760"/>
          </a:xfrm>
          <a:prstGeom prst="rect">
            <a:avLst/>
          </a:prstGeom>
        </p:spPr>
        <p:txBody>
          <a:bodyPr spcFirstLastPara="1" vert="horz" lIns="91440" tIns="45720" rIns="91440" bIns="45720" rtlCol="0" anchor="b" anchorCtr="0">
            <a:normAutofit fontScale="90000"/>
          </a:bodyPr>
          <a:lstStyle/>
          <a:p>
            <a:pPr algn="l" defTabSz="457200">
              <a:lnSpc>
                <a:spcPct val="90000"/>
              </a:lnSpc>
              <a:spcBef>
                <a:spcPct val="0"/>
              </a:spcBef>
            </a:pPr>
            <a:r>
              <a:rPr lang="en-US" sz="2600" dirty="0">
                <a:solidFill>
                  <a:schemeClr val="accent1"/>
                </a:solidFill>
                <a:latin typeface="+mj-lt"/>
                <a:ea typeface="+mj-ea"/>
                <a:cs typeface="+mj-cs"/>
              </a:rPr>
              <a:t>Information About Diabetes among People </a:t>
            </a:r>
            <a:br>
              <a:rPr lang="en-US" sz="2800" b="1" dirty="0">
                <a:latin typeface="Roboto"/>
                <a:ea typeface="Roboto"/>
                <a:cs typeface="Roboto"/>
                <a:sym typeface="Roboto"/>
              </a:rPr>
            </a:br>
            <a:endParaRPr lang="en-US" sz="2500" kern="1200" dirty="0">
              <a:solidFill>
                <a:schemeClr val="accent1"/>
              </a:solidFill>
              <a:latin typeface="+mj-lt"/>
              <a:ea typeface="+mj-ea"/>
              <a:cs typeface="+mj-cs"/>
            </a:endParaRPr>
          </a:p>
        </p:txBody>
      </p:sp>
      <p:sp>
        <p:nvSpPr>
          <p:cNvPr id="4" name="Text Placeholder 3">
            <a:extLst>
              <a:ext uri="{FF2B5EF4-FFF2-40B4-BE49-F238E27FC236}">
                <a16:creationId xmlns:a16="http://schemas.microsoft.com/office/drawing/2014/main" id="{EEBA5404-0617-A22E-817E-347D85D0F119}"/>
              </a:ext>
            </a:extLst>
          </p:cNvPr>
          <p:cNvSpPr>
            <a:spLocks noGrp="1"/>
          </p:cNvSpPr>
          <p:nvPr>
            <p:ph type="body" idx="1"/>
          </p:nvPr>
        </p:nvSpPr>
        <p:spPr>
          <a:xfrm>
            <a:off x="1256096" y="4244741"/>
            <a:ext cx="5699404" cy="458922"/>
          </a:xfrm>
        </p:spPr>
        <p:txBody>
          <a:bodyPr vert="horz" lIns="91440" tIns="45720" rIns="91440" bIns="45720" rtlCol="0" anchor="t">
            <a:normAutofit/>
          </a:bodyPr>
          <a:lstStyle/>
          <a:p>
            <a:pPr marL="0" indent="0" algn="l" defTabSz="457200">
              <a:lnSpc>
                <a:spcPct val="90000"/>
              </a:lnSpc>
              <a:spcBef>
                <a:spcPts val="1000"/>
              </a:spcBef>
              <a:buClr>
                <a:schemeClr val="accent1"/>
              </a:buClr>
              <a:buSzPct val="80000"/>
            </a:pPr>
            <a:r>
              <a:rPr lang="en-US" sz="1700">
                <a:solidFill>
                  <a:schemeClr val="tx1">
                    <a:lumMod val="50000"/>
                    <a:lumOff val="50000"/>
                  </a:schemeClr>
                </a:solidFill>
                <a:latin typeface="+mn-lt"/>
                <a:ea typeface="+mn-ea"/>
                <a:cs typeface="+mn-cs"/>
              </a:rPr>
              <a:t> </a:t>
            </a:r>
          </a:p>
        </p:txBody>
      </p:sp>
      <p:pic>
        <p:nvPicPr>
          <p:cNvPr id="2" name="Picture 2" descr="http://www.ijo.in/articles/2016/64/4/images/IndianJOphthalmol_2016_64_4_272_182937_f3.jpg">
            <a:extLst>
              <a:ext uri="{FF2B5EF4-FFF2-40B4-BE49-F238E27FC236}">
                <a16:creationId xmlns:a16="http://schemas.microsoft.com/office/drawing/2014/main" id="{7B83C957-5C79-D564-DEAA-CA2DE2B7033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2451" y="123372"/>
            <a:ext cx="5267712" cy="36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030879"/>
      </p:ext>
    </p:extLst>
  </p:cSld>
  <p:clrMapOvr>
    <a:masterClrMapping/>
  </p:clrMapOvr>
  <mc:AlternateContent xmlns:mc="http://schemas.openxmlformats.org/markup-compatibility/2006">
    <mc:Choice xmlns:p14="http://schemas.microsoft.com/office/powerpoint/2010/main" Requires="p14">
      <p:transition spd="slow" p14:dur="4400" advTm="8717">
        <p14:honeycomb/>
      </p:transition>
    </mc:Choice>
    <mc:Fallback>
      <p:transition spd="slow" advTm="871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7"/>
        <p:cNvGrpSpPr/>
        <p:nvPr/>
      </p:nvGrpSpPr>
      <p:grpSpPr>
        <a:xfrm>
          <a:off x="0" y="0"/>
          <a:ext cx="0" cy="0"/>
          <a:chOff x="0" y="0"/>
          <a:chExt cx="0" cy="0"/>
        </a:xfrm>
      </p:grpSpPr>
      <p:grpSp>
        <p:nvGrpSpPr>
          <p:cNvPr id="216" name="Group 20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5" name="Straight Connector 20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9" name="Isosceles Triangle 20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3" name="Isosceles Triangle 21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4" name="Isosceles Triangle 21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9" name="Google Shape;199;p23"/>
          <p:cNvSpPr txBox="1">
            <a:spLocks noGrp="1"/>
          </p:cNvSpPr>
          <p:nvPr>
            <p:ph type="title"/>
          </p:nvPr>
        </p:nvSpPr>
        <p:spPr>
          <a:xfrm>
            <a:off x="1200149" y="3428999"/>
            <a:ext cx="5755351" cy="815742"/>
          </a:xfrm>
          <a:prstGeom prst="rect">
            <a:avLst/>
          </a:prstGeom>
        </p:spPr>
        <p:txBody>
          <a:bodyPr spcFirstLastPara="1" vert="horz" lIns="91440" tIns="45720" rIns="91440" bIns="45720" rtlCol="0" anchor="b" anchorCtr="0">
            <a:noAutofit/>
          </a:bodyPr>
          <a:lstStyle/>
          <a:p>
            <a:pPr marL="0" lvl="0" indent="0" algn="l" defTabSz="457200">
              <a:spcBef>
                <a:spcPct val="0"/>
              </a:spcBef>
              <a:spcAft>
                <a:spcPts val="0"/>
              </a:spcAft>
              <a:buClr>
                <a:srgbClr val="7F7F7F"/>
              </a:buClr>
              <a:buSzPts val="3200"/>
            </a:pPr>
            <a:r>
              <a:rPr lang="en-US" sz="2500" kern="1200" dirty="0" err="1">
                <a:solidFill>
                  <a:schemeClr val="accent1"/>
                </a:solidFill>
                <a:latin typeface="+mj-lt"/>
                <a:ea typeface="+mj-ea"/>
                <a:cs typeface="+mj-cs"/>
              </a:rPr>
              <a:t>Comparision</a:t>
            </a:r>
            <a:r>
              <a:rPr lang="en-US" sz="2500" kern="1200" dirty="0">
                <a:solidFill>
                  <a:schemeClr val="accent1"/>
                </a:solidFill>
                <a:latin typeface="+mj-lt"/>
                <a:ea typeface="+mj-ea"/>
                <a:cs typeface="+mj-cs"/>
              </a:rPr>
              <a:t> of Accuracy Of Various Algorithms</a:t>
            </a:r>
          </a:p>
        </p:txBody>
      </p:sp>
      <p:sp>
        <p:nvSpPr>
          <p:cNvPr id="4" name="Text Placeholder 3">
            <a:extLst>
              <a:ext uri="{FF2B5EF4-FFF2-40B4-BE49-F238E27FC236}">
                <a16:creationId xmlns:a16="http://schemas.microsoft.com/office/drawing/2014/main" id="{EEBA5404-0617-A22E-817E-347D85D0F119}"/>
              </a:ext>
            </a:extLst>
          </p:cNvPr>
          <p:cNvSpPr>
            <a:spLocks noGrp="1"/>
          </p:cNvSpPr>
          <p:nvPr>
            <p:ph type="body" idx="1"/>
          </p:nvPr>
        </p:nvSpPr>
        <p:spPr>
          <a:xfrm>
            <a:off x="1256096" y="4244741"/>
            <a:ext cx="5699404" cy="458922"/>
          </a:xfrm>
        </p:spPr>
        <p:txBody>
          <a:bodyPr vert="horz" lIns="91440" tIns="45720" rIns="91440" bIns="45720" rtlCol="0" anchor="t">
            <a:normAutofit/>
          </a:bodyPr>
          <a:lstStyle/>
          <a:p>
            <a:pPr marL="0" indent="0" algn="l" defTabSz="457200">
              <a:lnSpc>
                <a:spcPct val="90000"/>
              </a:lnSpc>
              <a:spcBef>
                <a:spcPts val="1000"/>
              </a:spcBef>
              <a:buClr>
                <a:schemeClr val="accent1"/>
              </a:buClr>
              <a:buSzPct val="80000"/>
            </a:pPr>
            <a:r>
              <a:rPr lang="en-US" sz="1700">
                <a:solidFill>
                  <a:schemeClr val="tx1">
                    <a:lumMod val="50000"/>
                    <a:lumOff val="50000"/>
                  </a:schemeClr>
                </a:solidFill>
                <a:latin typeface="+mn-lt"/>
                <a:ea typeface="+mn-ea"/>
                <a:cs typeface="+mn-cs"/>
              </a:rPr>
              <a:t> </a:t>
            </a:r>
          </a:p>
        </p:txBody>
      </p:sp>
      <p:pic>
        <p:nvPicPr>
          <p:cNvPr id="7" name="Picture 6">
            <a:extLst>
              <a:ext uri="{FF2B5EF4-FFF2-40B4-BE49-F238E27FC236}">
                <a16:creationId xmlns:a16="http://schemas.microsoft.com/office/drawing/2014/main" id="{14B69A21-163F-F06A-08FA-819B066353B2}"/>
              </a:ext>
            </a:extLst>
          </p:cNvPr>
          <p:cNvPicPr>
            <a:picLocks noChangeAspect="1"/>
          </p:cNvPicPr>
          <p:nvPr/>
        </p:nvPicPr>
        <p:blipFill>
          <a:blip r:embed="rId3"/>
          <a:stretch>
            <a:fillRect/>
          </a:stretch>
        </p:blipFill>
        <p:spPr>
          <a:xfrm>
            <a:off x="1200150" y="457200"/>
            <a:ext cx="5228262" cy="2731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advTm="8717">
        <p14:honeycomb/>
      </p:transition>
    </mc:Choice>
    <mc:Fallback xmlns="">
      <p:transition spd="slow" advTm="871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3010A1E-39EE-7CD8-CDD3-574057E796F1}"/>
              </a:ext>
            </a:extLst>
          </p:cNvPr>
          <p:cNvGraphicFramePr/>
          <p:nvPr>
            <p:extLst>
              <p:ext uri="{D42A27DB-BD31-4B8C-83A1-F6EECF244321}">
                <p14:modId xmlns:p14="http://schemas.microsoft.com/office/powerpoint/2010/main" val="1767525588"/>
              </p:ext>
            </p:extLst>
          </p:nvPr>
        </p:nvGraphicFramePr>
        <p:xfrm>
          <a:off x="673480" y="819619"/>
          <a:ext cx="8368500" cy="398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0" name="Google Shape;240;p26"/>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Roadmap, metrics milestones</a:t>
            </a:r>
            <a:endParaRPr/>
          </a:p>
        </p:txBody>
      </p:sp>
    </p:spTree>
  </p:cSld>
  <p:clrMapOvr>
    <a:masterClrMapping/>
  </p:clrMapOvr>
  <p:transition spd="slow" advTm="3785">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34048D-23C5-7295-9F49-F499198B63AB}"/>
              </a:ext>
            </a:extLst>
          </p:cNvPr>
          <p:cNvSpPr/>
          <p:nvPr/>
        </p:nvSpPr>
        <p:spPr>
          <a:xfrm>
            <a:off x="2059389" y="1979875"/>
            <a:ext cx="5224006"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pic>
        <p:nvPicPr>
          <p:cNvPr id="8" name="Graphic 7" descr="Sunglasses face with solid fill with solid fill">
            <a:extLst>
              <a:ext uri="{FF2B5EF4-FFF2-40B4-BE49-F238E27FC236}">
                <a16:creationId xmlns:a16="http://schemas.microsoft.com/office/drawing/2014/main" id="{6E655C92-E932-CA34-CF82-E5D9560ACF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14800" y="3082112"/>
            <a:ext cx="914400" cy="914400"/>
          </a:xfrm>
          <a:prstGeom prst="rect">
            <a:avLst/>
          </a:prstGeom>
        </p:spPr>
      </p:pic>
    </p:spTree>
    <p:extLst>
      <p:ext uri="{BB962C8B-B14F-4D97-AF65-F5344CB8AC3E}">
        <p14:creationId xmlns:p14="http://schemas.microsoft.com/office/powerpoint/2010/main" val="291803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5"/>
        <p:cNvGrpSpPr/>
        <p:nvPr/>
      </p:nvGrpSpPr>
      <p:grpSpPr>
        <a:xfrm>
          <a:off x="0" y="0"/>
          <a:ext cx="0" cy="0"/>
          <a:chOff x="0" y="0"/>
          <a:chExt cx="0" cy="0"/>
        </a:xfrm>
      </p:grpSpPr>
      <p:grpSp>
        <p:nvGrpSpPr>
          <p:cNvPr id="2063" name="Group 206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64" name="Straight Connector 206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5" name="Straight Connector 206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6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8" name="Isosceles Triangle 206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2" name="Isosceles Triangle 207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Isosceles Triangle 207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75" name="Rectangle 2074">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The Facts, Stats, and Impacts of Diabetes | CDC">
            <a:extLst>
              <a:ext uri="{FF2B5EF4-FFF2-40B4-BE49-F238E27FC236}">
                <a16:creationId xmlns:a16="http://schemas.microsoft.com/office/drawing/2014/main" id="{640D9C83-321E-391A-FFA6-0CC8EB3A8F81}"/>
              </a:ext>
            </a:extLst>
          </p:cNvPr>
          <p:cNvPicPr>
            <a:picLocks noChangeAspect="1" noChangeArrowheads="1"/>
          </p:cNvPicPr>
          <p:nvPr/>
        </p:nvPicPr>
        <p:blipFill rotWithShape="1">
          <a:blip r:embed="rId3">
            <a:duotone>
              <a:prstClr val="black"/>
              <a:schemeClr val="tx2">
                <a:tint val="45000"/>
                <a:satMod val="400000"/>
              </a:schemeClr>
            </a:duotone>
            <a:alphaModFix amt="40000"/>
            <a:extLst>
              <a:ext uri="{28A0092B-C50C-407E-A947-70E740481C1C}">
                <a14:useLocalDpi xmlns:a14="http://schemas.microsoft.com/office/drawing/2010/main" val="0"/>
              </a:ext>
            </a:extLst>
          </a:blip>
          <a:srcRect t="12109"/>
          <a:stretch/>
        </p:blipFill>
        <p:spPr bwMode="auto">
          <a:xfrm>
            <a:off x="20" y="-157387"/>
            <a:ext cx="9143980" cy="51434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592626A-84B5-4DCA-A90B-4F879E38E87C}"/>
              </a:ext>
            </a:extLst>
          </p:cNvPr>
          <p:cNvSpPr txBox="1"/>
          <p:nvPr/>
        </p:nvSpPr>
        <p:spPr>
          <a:xfrm>
            <a:off x="508000" y="457200"/>
            <a:ext cx="6447501" cy="990600"/>
          </a:xfrm>
          <a:prstGeom prst="rect">
            <a:avLst/>
          </a:prstGeom>
        </p:spPr>
        <p:txBody>
          <a:bodyPr vert="horz" lIns="91440" tIns="45720" rIns="91440" bIns="45720" rtlCol="0" anchor="t">
            <a:normAutofit/>
          </a:bodyPr>
          <a:lstStyle/>
          <a:p>
            <a:pPr>
              <a:spcBef>
                <a:spcPct val="0"/>
              </a:spcBef>
              <a:spcAft>
                <a:spcPts val="600"/>
              </a:spcAft>
            </a:pPr>
            <a:r>
              <a:rPr lang="en-US" sz="3600">
                <a:solidFill>
                  <a:schemeClr val="accent1"/>
                </a:solidFill>
                <a:latin typeface="+mj-lt"/>
                <a:ea typeface="+mj-ea"/>
                <a:cs typeface="+mj-cs"/>
              </a:rPr>
              <a:t>Team Working On this</a:t>
            </a:r>
          </a:p>
        </p:txBody>
      </p:sp>
      <p:sp>
        <p:nvSpPr>
          <p:cNvPr id="8" name="Text Placeholder 7">
            <a:extLst>
              <a:ext uri="{FF2B5EF4-FFF2-40B4-BE49-F238E27FC236}">
                <a16:creationId xmlns:a16="http://schemas.microsoft.com/office/drawing/2014/main" id="{9A54D666-2783-0D43-21F9-A1F4BB34E086}"/>
              </a:ext>
            </a:extLst>
          </p:cNvPr>
          <p:cNvSpPr>
            <a:spLocks noGrp="1"/>
          </p:cNvSpPr>
          <p:nvPr>
            <p:ph type="body" idx="1"/>
          </p:nvPr>
        </p:nvSpPr>
        <p:spPr>
          <a:xfrm>
            <a:off x="508000" y="1620441"/>
            <a:ext cx="6447501" cy="2910580"/>
          </a:xfrm>
        </p:spPr>
        <p:txBody>
          <a:bodyPr vert="horz" lIns="91440" tIns="45720" rIns="91440" bIns="45720" rtlCol="0">
            <a:normAutofit/>
          </a:bodyPr>
          <a:lstStyle/>
          <a:p>
            <a:pPr marL="400050" indent="-171450" algn="l" defTabSz="457200">
              <a:spcBef>
                <a:spcPts val="1000"/>
              </a:spcBef>
              <a:buClr>
                <a:schemeClr val="accent1"/>
              </a:buClr>
              <a:buSzPct val="80000"/>
              <a:buFont typeface="Arial" panose="020B0604020202020204" pitchFamily="34" charset="0"/>
              <a:buChar char="•"/>
            </a:pPr>
            <a:r>
              <a:rPr lang="en-US" dirty="0">
                <a:solidFill>
                  <a:srgbClr val="FFFFFF"/>
                </a:solidFill>
                <a:latin typeface="+mn-lt"/>
                <a:ea typeface="+mn-ea"/>
                <a:cs typeface="+mn-cs"/>
              </a:rPr>
              <a:t>Krishna Vamsi </a:t>
            </a:r>
            <a:r>
              <a:rPr lang="en-US" dirty="0" err="1">
                <a:solidFill>
                  <a:srgbClr val="FFFFFF"/>
                </a:solidFill>
                <a:latin typeface="+mn-lt"/>
                <a:ea typeface="+mn-ea"/>
                <a:cs typeface="+mn-cs"/>
              </a:rPr>
              <a:t>Nadh</a:t>
            </a:r>
            <a:r>
              <a:rPr lang="en-US" dirty="0">
                <a:solidFill>
                  <a:srgbClr val="FFFFFF"/>
                </a:solidFill>
                <a:latin typeface="+mn-lt"/>
                <a:ea typeface="+mn-ea"/>
                <a:cs typeface="+mn-cs"/>
              </a:rPr>
              <a:t> </a:t>
            </a:r>
            <a:r>
              <a:rPr lang="en-US" dirty="0" err="1">
                <a:solidFill>
                  <a:srgbClr val="FFFFFF"/>
                </a:solidFill>
                <a:latin typeface="+mn-lt"/>
                <a:ea typeface="+mn-ea"/>
                <a:cs typeface="+mn-cs"/>
              </a:rPr>
              <a:t>Arikatla</a:t>
            </a:r>
            <a:endParaRPr lang="en-US" dirty="0">
              <a:solidFill>
                <a:srgbClr val="FFFFFF"/>
              </a:solidFill>
              <a:latin typeface="+mn-lt"/>
              <a:ea typeface="+mn-ea"/>
              <a:cs typeface="+mn-cs"/>
            </a:endParaRPr>
          </a:p>
          <a:p>
            <a:pPr marL="400050" indent="-171450" algn="l" defTabSz="457200">
              <a:spcBef>
                <a:spcPts val="1000"/>
              </a:spcBef>
              <a:buClr>
                <a:schemeClr val="accent1"/>
              </a:buClr>
              <a:buSzPct val="80000"/>
              <a:buFont typeface="Arial" panose="020B0604020202020204" pitchFamily="34" charset="0"/>
              <a:buChar char="•"/>
            </a:pPr>
            <a:r>
              <a:rPr lang="en-US" dirty="0">
                <a:solidFill>
                  <a:srgbClr val="FFFFFF"/>
                </a:solidFill>
                <a:latin typeface="+mn-lt"/>
                <a:ea typeface="+mn-ea"/>
                <a:cs typeface="+mn-cs"/>
              </a:rPr>
              <a:t>Deepika Linga</a:t>
            </a:r>
          </a:p>
          <a:p>
            <a:pPr marL="400050" indent="-171450" algn="l" defTabSz="457200">
              <a:spcBef>
                <a:spcPts val="1000"/>
              </a:spcBef>
              <a:buClr>
                <a:schemeClr val="accent1"/>
              </a:buClr>
              <a:buSzPct val="80000"/>
              <a:buFont typeface="Arial" panose="020B0604020202020204" pitchFamily="34" charset="0"/>
              <a:buChar char="•"/>
            </a:pPr>
            <a:r>
              <a:rPr lang="en-US" dirty="0">
                <a:solidFill>
                  <a:srgbClr val="FFFFFF"/>
                </a:solidFill>
                <a:latin typeface="+mn-lt"/>
                <a:ea typeface="+mn-ea"/>
                <a:cs typeface="+mn-cs"/>
              </a:rPr>
              <a:t>Saranya </a:t>
            </a:r>
            <a:r>
              <a:rPr lang="en-US" dirty="0" err="1">
                <a:solidFill>
                  <a:srgbClr val="FFFFFF"/>
                </a:solidFill>
                <a:latin typeface="+mn-lt"/>
                <a:ea typeface="+mn-ea"/>
                <a:cs typeface="+mn-cs"/>
              </a:rPr>
              <a:t>DegaPudi</a:t>
            </a:r>
            <a:endParaRPr lang="en-US" dirty="0">
              <a:solidFill>
                <a:srgbClr val="FFFFFF"/>
              </a:solidFill>
              <a:latin typeface="+mn-lt"/>
              <a:ea typeface="+mn-ea"/>
              <a:cs typeface="+mn-cs"/>
            </a:endParaRPr>
          </a:p>
          <a:p>
            <a:pPr marL="400050" indent="-171450" algn="l" defTabSz="457200">
              <a:spcBef>
                <a:spcPts val="1000"/>
              </a:spcBef>
              <a:buClr>
                <a:schemeClr val="accent1"/>
              </a:buClr>
              <a:buSzPct val="80000"/>
              <a:buFont typeface="Arial" panose="020B0604020202020204" pitchFamily="34" charset="0"/>
              <a:buChar char="•"/>
            </a:pPr>
            <a:r>
              <a:rPr lang="en-US" dirty="0" err="1">
                <a:solidFill>
                  <a:srgbClr val="FFFFFF"/>
                </a:solidFill>
                <a:latin typeface="+mn-lt"/>
                <a:ea typeface="+mn-ea"/>
                <a:cs typeface="+mn-cs"/>
              </a:rPr>
              <a:t>Jaswanth</a:t>
            </a:r>
            <a:r>
              <a:rPr lang="en-US" dirty="0">
                <a:solidFill>
                  <a:srgbClr val="FFFFFF"/>
                </a:solidFill>
                <a:latin typeface="+mn-lt"/>
                <a:ea typeface="+mn-ea"/>
                <a:cs typeface="+mn-cs"/>
              </a:rPr>
              <a:t> </a:t>
            </a:r>
            <a:r>
              <a:rPr lang="en-US" dirty="0" err="1">
                <a:solidFill>
                  <a:srgbClr val="FFFFFF"/>
                </a:solidFill>
                <a:latin typeface="+mn-lt"/>
                <a:ea typeface="+mn-ea"/>
                <a:cs typeface="+mn-cs"/>
              </a:rPr>
              <a:t>Survi</a:t>
            </a:r>
            <a:endParaRPr lang="en-US" dirty="0">
              <a:solidFill>
                <a:srgbClr val="FFFFFF"/>
              </a:solidFill>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advTm="2362">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Problem</a:t>
            </a:r>
            <a:endParaRPr/>
          </a:p>
        </p:txBody>
      </p:sp>
      <p:sp>
        <p:nvSpPr>
          <p:cNvPr id="90" name="Google Shape;90;p18"/>
          <p:cNvSpPr txBox="1"/>
          <p:nvPr/>
        </p:nvSpPr>
        <p:spPr>
          <a:xfrm>
            <a:off x="3710352" y="2571750"/>
            <a:ext cx="1907719" cy="1329590"/>
          </a:xfrm>
          <a:prstGeom prst="rect">
            <a:avLst/>
          </a:prstGeom>
          <a:noFill/>
          <a:ln>
            <a:noFill/>
          </a:ln>
        </p:spPr>
        <p:txBody>
          <a:bodyPr spcFirstLastPara="1" wrap="square" lIns="0" tIns="0" rIns="0" bIns="0" anchor="t" anchorCtr="0">
            <a:noAutofit/>
          </a:bodyPr>
          <a:lstStyle/>
          <a:p>
            <a:pPr lvl="0" algn="ctr">
              <a:lnSpc>
                <a:spcPct val="130000"/>
              </a:lnSpc>
              <a:buClr>
                <a:schemeClr val="accent2"/>
              </a:buClr>
              <a:buSzPts val="1400"/>
            </a:pPr>
            <a:r>
              <a:rPr lang="en" sz="1400" b="1" i="0" u="none" strike="noStrike" cap="none" dirty="0">
                <a:solidFill>
                  <a:schemeClr val="accent2"/>
                </a:solidFill>
                <a:latin typeface="Roboto"/>
                <a:ea typeface="Roboto"/>
                <a:cs typeface="Roboto"/>
                <a:sym typeface="Roboto"/>
              </a:rPr>
              <a:t>Problem #2</a:t>
            </a:r>
            <a:br>
              <a:rPr lang="en" sz="1400" b="1" i="0" u="none" strike="noStrike" cap="none" dirty="0">
                <a:solidFill>
                  <a:srgbClr val="7F7F7F"/>
                </a:solidFill>
                <a:latin typeface="Roboto"/>
                <a:ea typeface="Roboto"/>
                <a:cs typeface="Roboto"/>
                <a:sym typeface="Roboto"/>
              </a:rPr>
            </a:br>
            <a:r>
              <a:rPr lang="en-US" sz="1000" b="1" dirty="0">
                <a:latin typeface="Roboto"/>
                <a:ea typeface="Roboto"/>
                <a:cs typeface="Roboto"/>
                <a:sym typeface="Roboto"/>
              </a:rPr>
              <a:t>It can also be based on the severity of the condition, such as well-controlled diabetes, poorly controlled diabetes, and diabetes with complications.</a:t>
            </a:r>
            <a:endParaRPr sz="1000" b="1" i="0" u="none" strike="noStrike" cap="none" dirty="0">
              <a:latin typeface="Roboto"/>
              <a:ea typeface="Roboto"/>
              <a:cs typeface="Roboto"/>
              <a:sym typeface="Roboto"/>
            </a:endParaRP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4" name="Google Shape;94;p18"/>
          <p:cNvSpPr/>
          <p:nvPr/>
        </p:nvSpPr>
        <p:spPr>
          <a:xfrm>
            <a:off x="3894622" y="1242160"/>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95" name="Google Shape;95;p18"/>
          <p:cNvSpPr txBox="1"/>
          <p:nvPr/>
        </p:nvSpPr>
        <p:spPr>
          <a:xfrm>
            <a:off x="914081" y="2546540"/>
            <a:ext cx="1723200" cy="1354800"/>
          </a:xfrm>
          <a:prstGeom prst="rect">
            <a:avLst/>
          </a:prstGeom>
          <a:noFill/>
          <a:ln>
            <a:noFill/>
          </a:ln>
        </p:spPr>
        <p:txBody>
          <a:bodyPr spcFirstLastPara="1" wrap="square" lIns="0" tIns="0" rIns="0" bIns="0" anchor="t" anchorCtr="0">
            <a:noAutofit/>
          </a:bodyPr>
          <a:lstStyle/>
          <a:p>
            <a:pPr lvl="0" algn="ctr">
              <a:lnSpc>
                <a:spcPct val="130000"/>
              </a:lnSpc>
              <a:buClr>
                <a:schemeClr val="accent1"/>
              </a:buClr>
              <a:buSzPts val="1400"/>
            </a:pPr>
            <a:r>
              <a:rPr lang="en" sz="1400" b="1" u="none" dirty="0">
                <a:solidFill>
                  <a:schemeClr val="accent1"/>
                </a:solidFill>
                <a:latin typeface="Roboto"/>
                <a:ea typeface="Roboto"/>
                <a:cs typeface="Roboto"/>
                <a:sym typeface="Roboto"/>
              </a:rPr>
              <a:t>Problem #1</a:t>
            </a:r>
            <a:br>
              <a:rPr lang="en" sz="1400" b="1" u="none" dirty="0">
                <a:solidFill>
                  <a:srgbClr val="7F7F7F"/>
                </a:solidFill>
                <a:latin typeface="Roboto"/>
                <a:ea typeface="Roboto"/>
                <a:cs typeface="Roboto"/>
                <a:sym typeface="Roboto"/>
              </a:rPr>
            </a:br>
            <a:r>
              <a:rPr lang="en" sz="1000" b="1" u="none" dirty="0">
                <a:latin typeface="Roboto"/>
                <a:ea typeface="Roboto"/>
                <a:cs typeface="Roboto"/>
                <a:sym typeface="Roboto"/>
              </a:rPr>
              <a:t>A</a:t>
            </a:r>
            <a:r>
              <a:rPr lang="en" sz="1400" b="1" u="none" dirty="0">
                <a:solidFill>
                  <a:srgbClr val="7F7F7F"/>
                </a:solidFill>
                <a:latin typeface="Roboto"/>
                <a:ea typeface="Roboto"/>
                <a:cs typeface="Roboto"/>
                <a:sym typeface="Roboto"/>
              </a:rPr>
              <a:t> </a:t>
            </a:r>
            <a:r>
              <a:rPr lang="en-US" sz="1000" b="1" dirty="0">
                <a:latin typeface="Roboto"/>
                <a:ea typeface="Roboto"/>
                <a:cs typeface="Roboto"/>
                <a:sym typeface="Roboto"/>
              </a:rPr>
              <a:t>person developing diabetes based on various factors such as age, weight, blood pressure, family history, and lifestyle choices</a:t>
            </a:r>
            <a:r>
              <a:rPr lang="en-US" sz="1000" dirty="0">
                <a:solidFill>
                  <a:srgbClr val="7F7F7F"/>
                </a:solidFill>
                <a:latin typeface="Roboto"/>
                <a:ea typeface="Roboto"/>
                <a:cs typeface="Roboto"/>
                <a:sym typeface="Roboto"/>
              </a:rPr>
              <a:t>.</a:t>
            </a:r>
            <a:endParaRPr sz="1000" u="none" dirty="0">
              <a:solidFill>
                <a:schemeClr val="tx2">
                  <a:lumMod val="10000"/>
                </a:schemeClr>
              </a:solidFill>
              <a:latin typeface="Roboto"/>
              <a:ea typeface="Roboto"/>
              <a:cs typeface="Roboto"/>
              <a:sym typeface="Roboto"/>
            </a:endParaRPr>
          </a:p>
        </p:txBody>
      </p:sp>
      <p:sp>
        <p:nvSpPr>
          <p:cNvPr id="96" name="Google Shape;96;p18"/>
          <p:cNvSpPr/>
          <p:nvPr/>
        </p:nvSpPr>
        <p:spPr>
          <a:xfrm>
            <a:off x="1098350" y="1242160"/>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97" name="Google Shape;97;p18"/>
          <p:cNvSpPr/>
          <p:nvPr/>
        </p:nvSpPr>
        <p:spPr>
          <a:xfrm>
            <a:off x="1435303"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98" name="Google Shape;98;p18"/>
          <p:cNvSpPr/>
          <p:nvPr/>
        </p:nvSpPr>
        <p:spPr>
          <a:xfrm>
            <a:off x="4224756"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02</a:t>
            </a:r>
            <a:endParaRPr dirty="0"/>
          </a:p>
        </p:txBody>
      </p:sp>
      <p:sp>
        <p:nvSpPr>
          <p:cNvPr id="99" name="Google Shape;99;p18"/>
          <p:cNvSpPr txBox="1"/>
          <p:nvPr/>
        </p:nvSpPr>
        <p:spPr>
          <a:xfrm>
            <a:off x="6506719" y="2674735"/>
            <a:ext cx="1723200" cy="1080300"/>
          </a:xfrm>
          <a:prstGeom prst="rect">
            <a:avLst/>
          </a:prstGeom>
          <a:noFill/>
          <a:ln>
            <a:noFill/>
          </a:ln>
        </p:spPr>
        <p:txBody>
          <a:bodyPr spcFirstLastPara="1" wrap="square" lIns="0" tIns="0" rIns="0" bIns="0" anchor="t" anchorCtr="0">
            <a:noAutofit/>
          </a:bodyPr>
          <a:lstStyle/>
          <a:p>
            <a:pPr lvl="0" algn="ctr">
              <a:lnSpc>
                <a:spcPct val="130000"/>
              </a:lnSpc>
              <a:buClr>
                <a:schemeClr val="accent3"/>
              </a:buClr>
              <a:buSzPts val="1400"/>
            </a:pPr>
            <a:r>
              <a:rPr lang="en" sz="1400" b="1" dirty="0">
                <a:solidFill>
                  <a:schemeClr val="accent3"/>
                </a:solidFill>
                <a:latin typeface="Roboto"/>
                <a:ea typeface="Roboto"/>
                <a:cs typeface="Roboto"/>
                <a:sym typeface="Roboto"/>
              </a:rPr>
              <a:t>Problem #3</a:t>
            </a:r>
            <a:br>
              <a:rPr lang="en" sz="1400" b="1" u="none" dirty="0">
                <a:solidFill>
                  <a:srgbClr val="7F7F7F"/>
                </a:solidFill>
                <a:latin typeface="Roboto"/>
                <a:ea typeface="Roboto"/>
                <a:cs typeface="Roboto"/>
                <a:sym typeface="Roboto"/>
              </a:rPr>
            </a:br>
            <a:r>
              <a:rPr lang="en-US" sz="1100" b="0" i="0" dirty="0">
                <a:solidFill>
                  <a:srgbClr val="333333"/>
                </a:solidFill>
                <a:effectLst/>
                <a:latin typeface="Calibri" panose="020F0502020204030204" pitchFamily="34" charset="0"/>
              </a:rPr>
              <a:t> </a:t>
            </a:r>
            <a:r>
              <a:rPr lang="en-US" sz="1100" dirty="0">
                <a:solidFill>
                  <a:srgbClr val="333333"/>
                </a:solidFill>
                <a:latin typeface="Calibri" panose="020F0502020204030204" pitchFamily="34" charset="0"/>
              </a:rPr>
              <a:t>T</a:t>
            </a:r>
            <a:r>
              <a:rPr lang="en-US" sz="1000" b="1" dirty="0">
                <a:solidFill>
                  <a:srgbClr val="333333"/>
                </a:solidFill>
                <a:latin typeface="Roboto" panose="020B0604020202020204" charset="0"/>
                <a:ea typeface="Roboto" panose="020B0604020202020204" charset="0"/>
              </a:rPr>
              <a:t>o build a predictive model that can help healthcare professionals identify individuals who are at high risk of developing diabetes</a:t>
            </a:r>
            <a:endParaRPr sz="1000" b="1" dirty="0">
              <a:solidFill>
                <a:schemeClr val="tx2">
                  <a:lumMod val="10000"/>
                </a:schemeClr>
              </a:solidFill>
              <a:latin typeface="Roboto" panose="020B0604020202020204" charset="0"/>
              <a:ea typeface="Roboto" panose="020B0604020202020204" charset="0"/>
              <a:sym typeface="Roboto"/>
            </a:endParaRPr>
          </a:p>
        </p:txBody>
      </p:sp>
      <p:sp>
        <p:nvSpPr>
          <p:cNvPr id="100" name="Google Shape;100;p18"/>
          <p:cNvSpPr/>
          <p:nvPr/>
        </p:nvSpPr>
        <p:spPr>
          <a:xfrm>
            <a:off x="7084927" y="1639924"/>
            <a:ext cx="539422" cy="559230"/>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02" name="Google Shape;102;p18"/>
          <p:cNvSpPr/>
          <p:nvPr/>
        </p:nvSpPr>
        <p:spPr>
          <a:xfrm>
            <a:off x="6677197" y="1319935"/>
            <a:ext cx="1354800" cy="1354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2" name="Google Shape;98;p18">
            <a:extLst>
              <a:ext uri="{FF2B5EF4-FFF2-40B4-BE49-F238E27FC236}">
                <a16:creationId xmlns:a16="http://schemas.microsoft.com/office/drawing/2014/main" id="{8233D8AA-CABA-B49A-3B3E-57EBE218888A}"/>
              </a:ext>
            </a:extLst>
          </p:cNvPr>
          <p:cNvSpPr/>
          <p:nvPr/>
        </p:nvSpPr>
        <p:spPr>
          <a:xfrm>
            <a:off x="7084927" y="3927922"/>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03</a:t>
            </a:r>
          </a:p>
        </p:txBody>
      </p:sp>
    </p:spTree>
  </p:cSld>
  <p:clrMapOvr>
    <a:masterClrMapping/>
  </p:clrMapOvr>
  <mc:AlternateContent xmlns:mc="http://schemas.openxmlformats.org/markup-compatibility/2006" xmlns:p14="http://schemas.microsoft.com/office/powerpoint/2010/main">
    <mc:Choice Requires="p14">
      <p:transition spd="slow" p14:dur="1500" advTm="3413">
        <p:split orient="vert"/>
      </p:transition>
    </mc:Choice>
    <mc:Fallback xmlns="">
      <p:transition spd="slow" advTm="3413">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Solution</a:t>
            </a:r>
            <a:endParaRPr/>
          </a:p>
        </p:txBody>
      </p:sp>
      <p:sp>
        <p:nvSpPr>
          <p:cNvPr id="109" name="Google Shape;109;p19"/>
          <p:cNvSpPr/>
          <p:nvPr/>
        </p:nvSpPr>
        <p:spPr>
          <a:xfrm>
            <a:off x="370367" y="1814926"/>
            <a:ext cx="2667000" cy="237390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lvl="0" algn="ctr"/>
            <a:br>
              <a:rPr lang="en" b="1" dirty="0">
                <a:solidFill>
                  <a:schemeClr val="lt1"/>
                </a:solidFill>
                <a:latin typeface="Roboto"/>
                <a:ea typeface="Roboto"/>
                <a:cs typeface="Roboto"/>
                <a:sym typeface="Roboto"/>
              </a:rPr>
            </a:br>
            <a:r>
              <a:rPr lang="en" sz="1200" b="1" dirty="0">
                <a:solidFill>
                  <a:schemeClr val="lt1"/>
                </a:solidFill>
                <a:latin typeface="Roboto"/>
                <a:ea typeface="Roboto"/>
                <a:cs typeface="Roboto"/>
                <a:sym typeface="Roboto"/>
              </a:rPr>
              <a:t>Solution #1</a:t>
            </a:r>
            <a:endParaRPr sz="1200" dirty="0">
              <a:solidFill>
                <a:schemeClr val="dk1"/>
              </a:solidFill>
              <a:latin typeface="Roboto"/>
              <a:ea typeface="Roboto"/>
              <a:cs typeface="Roboto"/>
              <a:sym typeface="Roboto"/>
            </a:endParaRPr>
          </a:p>
        </p:txBody>
      </p:sp>
      <p:sp>
        <p:nvSpPr>
          <p:cNvPr id="110" name="Google Shape;110;p19"/>
          <p:cNvSpPr txBox="1"/>
          <p:nvPr/>
        </p:nvSpPr>
        <p:spPr>
          <a:xfrm>
            <a:off x="466721" y="2630758"/>
            <a:ext cx="2495400" cy="1292400"/>
          </a:xfrm>
          <a:prstGeom prst="rect">
            <a:avLst/>
          </a:prstGeom>
          <a:noFill/>
          <a:ln>
            <a:noFill/>
          </a:ln>
        </p:spPr>
        <p:txBody>
          <a:bodyPr spcFirstLastPara="1" wrap="square" lIns="0" tIns="0" rIns="0" bIns="0" anchor="t" anchorCtr="0">
            <a:noAutofit/>
          </a:bodyPr>
          <a:lstStyle/>
          <a:p>
            <a:pPr lvl="0" algn="ctr">
              <a:lnSpc>
                <a:spcPct val="150000"/>
              </a:lnSpc>
              <a:buClr>
                <a:schemeClr val="lt1"/>
              </a:buClr>
              <a:buSzPts val="1200"/>
            </a:pPr>
            <a:r>
              <a:rPr lang="en-US" sz="1000" b="1" dirty="0">
                <a:solidFill>
                  <a:schemeClr val="lt1"/>
                </a:solidFill>
                <a:latin typeface="Roboto"/>
                <a:ea typeface="Roboto"/>
                <a:cs typeface="Roboto"/>
                <a:sym typeface="Roboto"/>
              </a:rPr>
              <a:t>To prevent or manage the condition, such as lifestyle modifications, medication, or regular monitoring of blood glucose levels</a:t>
            </a:r>
            <a:r>
              <a:rPr lang="en-US" sz="1200" b="1" dirty="0">
                <a:solidFill>
                  <a:schemeClr val="lt1"/>
                </a:solidFill>
                <a:latin typeface="Roboto"/>
                <a:ea typeface="Roboto"/>
                <a:cs typeface="Roboto"/>
                <a:sym typeface="Roboto"/>
              </a:rPr>
              <a:t>.</a:t>
            </a:r>
            <a:endParaRPr sz="1000" b="1" dirty="0">
              <a:solidFill>
                <a:schemeClr val="bg1"/>
              </a:solidFill>
              <a:latin typeface="Roboto"/>
              <a:ea typeface="Roboto"/>
            </a:endParaRPr>
          </a:p>
        </p:txBody>
      </p:sp>
      <p:sp>
        <p:nvSpPr>
          <p:cNvPr id="111" name="Google Shape;111;p19"/>
          <p:cNvSpPr/>
          <p:nvPr/>
        </p:nvSpPr>
        <p:spPr>
          <a:xfrm>
            <a:off x="13740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112" name="Google Shape;112;p19"/>
          <p:cNvSpPr/>
          <p:nvPr/>
        </p:nvSpPr>
        <p:spPr>
          <a:xfrm>
            <a:off x="3197915" y="1804400"/>
            <a:ext cx="2667000" cy="2373900"/>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lvl="0" algn="ctr"/>
            <a:br>
              <a:rPr lang="en" sz="1200" b="1" dirty="0">
                <a:solidFill>
                  <a:schemeClr val="lt1"/>
                </a:solidFill>
                <a:latin typeface="Roboto"/>
                <a:ea typeface="Roboto"/>
                <a:cs typeface="Roboto"/>
                <a:sym typeface="Roboto"/>
              </a:rPr>
            </a:br>
            <a:br>
              <a:rPr lang="en" sz="1200" b="1" dirty="0">
                <a:solidFill>
                  <a:schemeClr val="lt1"/>
                </a:solidFill>
                <a:latin typeface="Roboto"/>
                <a:ea typeface="Roboto"/>
                <a:cs typeface="Roboto"/>
                <a:sym typeface="Roboto"/>
              </a:rPr>
            </a:br>
            <a:r>
              <a:rPr lang="en" sz="1200" b="1" dirty="0">
                <a:solidFill>
                  <a:schemeClr val="lt1"/>
                </a:solidFill>
                <a:latin typeface="Roboto"/>
                <a:ea typeface="Roboto"/>
                <a:cs typeface="Roboto"/>
                <a:sym typeface="Roboto"/>
              </a:rPr>
              <a:t>Solution #2</a:t>
            </a:r>
            <a:endParaRPr sz="1200" dirty="0">
              <a:solidFill>
                <a:schemeClr val="dk1"/>
              </a:solidFill>
              <a:latin typeface="Roboto"/>
              <a:ea typeface="Roboto"/>
              <a:cs typeface="Roboto"/>
              <a:sym typeface="Roboto"/>
            </a:endParaRPr>
          </a:p>
        </p:txBody>
      </p:sp>
      <p:sp>
        <p:nvSpPr>
          <p:cNvPr id="113" name="Google Shape;113;p19"/>
          <p:cNvSpPr txBox="1"/>
          <p:nvPr/>
        </p:nvSpPr>
        <p:spPr>
          <a:xfrm>
            <a:off x="3317403" y="2402301"/>
            <a:ext cx="2495400" cy="1292400"/>
          </a:xfrm>
          <a:prstGeom prst="rect">
            <a:avLst/>
          </a:prstGeom>
          <a:noFill/>
          <a:ln>
            <a:noFill/>
          </a:ln>
        </p:spPr>
        <p:txBody>
          <a:bodyPr spcFirstLastPara="1" wrap="square" lIns="0" tIns="0" rIns="0" bIns="0" anchor="t" anchorCtr="0">
            <a:noAutofit/>
          </a:bodyPr>
          <a:lstStyle/>
          <a:p>
            <a:pPr lvl="0" algn="ctr">
              <a:lnSpc>
                <a:spcPct val="150000"/>
              </a:lnSpc>
              <a:buClr>
                <a:schemeClr val="lt1"/>
              </a:buClr>
              <a:buSzPts val="1200"/>
            </a:pPr>
            <a:br>
              <a:rPr lang="en-US" sz="1000" b="1" dirty="0">
                <a:solidFill>
                  <a:schemeClr val="bg1"/>
                </a:solidFill>
                <a:latin typeface="Roboto"/>
                <a:ea typeface="Roboto"/>
              </a:rPr>
            </a:br>
            <a:r>
              <a:rPr lang="en-US" sz="1000" b="1" dirty="0">
                <a:solidFill>
                  <a:schemeClr val="bg1"/>
                </a:solidFill>
                <a:latin typeface="Roboto"/>
                <a:ea typeface="Roboto"/>
              </a:rPr>
              <a:t>Providing appropriate medical intervention, such as adjusting medication, dietary modifications, or referral to a specialist</a:t>
            </a:r>
            <a:endParaRPr sz="1000" b="1" dirty="0">
              <a:solidFill>
                <a:schemeClr val="bg1"/>
              </a:solidFill>
              <a:latin typeface="Roboto"/>
              <a:ea typeface="Roboto"/>
            </a:endParaRPr>
          </a:p>
        </p:txBody>
      </p:sp>
      <p:sp>
        <p:nvSpPr>
          <p:cNvPr id="114" name="Google Shape;114;p19"/>
          <p:cNvSpPr/>
          <p:nvPr/>
        </p:nvSpPr>
        <p:spPr>
          <a:xfrm>
            <a:off x="4224757"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115" name="Google Shape;115;p19"/>
          <p:cNvSpPr/>
          <p:nvPr/>
        </p:nvSpPr>
        <p:spPr>
          <a:xfrm>
            <a:off x="6082363" y="1814926"/>
            <a:ext cx="2667000" cy="2373900"/>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lvl="0" algn="ctr"/>
            <a:br>
              <a:rPr lang="en" sz="1200" b="1" dirty="0">
                <a:solidFill>
                  <a:schemeClr val="lt1"/>
                </a:solidFill>
                <a:latin typeface="Roboto"/>
                <a:ea typeface="Roboto"/>
                <a:cs typeface="Roboto"/>
                <a:sym typeface="Roboto"/>
              </a:rPr>
            </a:br>
            <a:br>
              <a:rPr lang="en" sz="1200" b="1" dirty="0">
                <a:solidFill>
                  <a:schemeClr val="lt1"/>
                </a:solidFill>
                <a:latin typeface="Roboto"/>
                <a:ea typeface="Roboto"/>
                <a:cs typeface="Roboto"/>
                <a:sym typeface="Roboto"/>
              </a:rPr>
            </a:br>
            <a:r>
              <a:rPr lang="en" sz="1200" b="1" dirty="0">
                <a:solidFill>
                  <a:schemeClr val="lt1"/>
                </a:solidFill>
                <a:latin typeface="Roboto"/>
                <a:ea typeface="Roboto"/>
                <a:cs typeface="Roboto"/>
                <a:sym typeface="Roboto"/>
              </a:rPr>
              <a:t>Solution #3</a:t>
            </a:r>
            <a:endParaRPr sz="1200" dirty="0">
              <a:solidFill>
                <a:schemeClr val="dk1"/>
              </a:solidFill>
              <a:latin typeface="Roboto"/>
              <a:ea typeface="Roboto"/>
              <a:cs typeface="Roboto"/>
              <a:sym typeface="Roboto"/>
            </a:endParaRPr>
          </a:p>
        </p:txBody>
      </p:sp>
      <p:sp>
        <p:nvSpPr>
          <p:cNvPr id="116" name="Google Shape;116;p19"/>
          <p:cNvSpPr txBox="1"/>
          <p:nvPr/>
        </p:nvSpPr>
        <p:spPr>
          <a:xfrm>
            <a:off x="616809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br>
              <a:rPr lang="en" sz="1000" dirty="0">
                <a:solidFill>
                  <a:schemeClr val="lt1"/>
                </a:solidFill>
                <a:latin typeface="Roboto"/>
                <a:ea typeface="Roboto"/>
                <a:cs typeface="Roboto"/>
                <a:sym typeface="Roboto"/>
              </a:rPr>
            </a:br>
            <a:r>
              <a:rPr lang="en" sz="1000" b="1" dirty="0">
                <a:solidFill>
                  <a:schemeClr val="bg1"/>
                </a:solidFill>
                <a:latin typeface="Roboto"/>
                <a:ea typeface="Roboto"/>
                <a:sym typeface="Roboto"/>
              </a:rPr>
              <a:t>Using Machine Learning we can predict early diabetes</a:t>
            </a:r>
            <a:r>
              <a:rPr lang="en-US" sz="1000" b="1" dirty="0">
                <a:solidFill>
                  <a:schemeClr val="bg1"/>
                </a:solidFill>
                <a:latin typeface="Roboto"/>
                <a:ea typeface="Roboto"/>
                <a:sym typeface="Roboto"/>
              </a:rPr>
              <a:t>.</a:t>
            </a:r>
            <a:r>
              <a:rPr lang="en" sz="1000" b="1" dirty="0">
                <a:solidFill>
                  <a:schemeClr val="bg1"/>
                </a:solidFill>
                <a:latin typeface="Roboto"/>
                <a:ea typeface="Roboto"/>
                <a:sym typeface="Roboto"/>
              </a:rPr>
              <a:t> </a:t>
            </a:r>
            <a:endParaRPr sz="1000" b="1" dirty="0">
              <a:solidFill>
                <a:schemeClr val="bg1"/>
              </a:solidFill>
              <a:latin typeface="Roboto"/>
              <a:ea typeface="Roboto"/>
            </a:endParaRPr>
          </a:p>
        </p:txBody>
      </p:sp>
      <p:sp>
        <p:nvSpPr>
          <p:cNvPr id="117" name="Google Shape;117;p19"/>
          <p:cNvSpPr/>
          <p:nvPr/>
        </p:nvSpPr>
        <p:spPr>
          <a:xfrm>
            <a:off x="7075438"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Tree>
  </p:cSld>
  <p:clrMapOvr>
    <a:masterClrMapping/>
  </p:clrMapOvr>
  <p:transition spd="slow" advTm="18554">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grpSp>
        <p:nvGrpSpPr>
          <p:cNvPr id="1033" name="Group 103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34" name="Straight Connector 103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Isosceles Triangle 103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Isosceles Triangle 104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3" name="Isosceles Triangle 104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5" name="Google Shape;125;p20"/>
          <p:cNvSpPr txBox="1">
            <a:spLocks noGrp="1"/>
          </p:cNvSpPr>
          <p:nvPr>
            <p:ph type="title"/>
          </p:nvPr>
        </p:nvSpPr>
        <p:spPr>
          <a:xfrm>
            <a:off x="1200149" y="3428999"/>
            <a:ext cx="5755351" cy="815742"/>
          </a:xfrm>
          <a:prstGeom prst="rect">
            <a:avLst/>
          </a:prstGeo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buClr>
                <a:srgbClr val="7F7F7F"/>
              </a:buClr>
              <a:buSzPts val="3200"/>
            </a:pPr>
            <a:r>
              <a:rPr lang="en-US" sz="2800" kern="1200">
                <a:solidFill>
                  <a:schemeClr val="accent1"/>
                </a:solidFill>
                <a:latin typeface="+mj-lt"/>
                <a:ea typeface="+mj-ea"/>
                <a:cs typeface="+mj-cs"/>
              </a:rPr>
              <a:t> People Diagnosed with Diabetes</a:t>
            </a:r>
          </a:p>
        </p:txBody>
      </p:sp>
      <p:pic>
        <p:nvPicPr>
          <p:cNvPr id="1028" name="Picture 4" descr="https://www.cdc.gov/diabetes/images/research/research_20yr_prevalence_graph.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0150" y="457200"/>
            <a:ext cx="4709943" cy="2731767"/>
          </a:xfrm>
          <a:prstGeom prst="rect">
            <a:avLst/>
          </a:prstGeom>
          <a:noFill/>
          <a:extLst>
            <a:ext uri="{909E8E84-426E-40DD-AFC4-6F175D3DCCD1}">
              <a14:hiddenFill xmlns:a14="http://schemas.microsoft.com/office/drawing/2010/main">
                <a:solidFill>
                  <a:srgbClr val="FFFFFF"/>
                </a:solidFill>
              </a14:hiddenFill>
            </a:ext>
          </a:extLst>
        </p:spPr>
      </p:pic>
      <p:sp>
        <p:nvSpPr>
          <p:cNvPr id="127" name="Google Shape;127;p20"/>
          <p:cNvSpPr txBox="1"/>
          <p:nvPr/>
        </p:nvSpPr>
        <p:spPr>
          <a:xfrm>
            <a:off x="6187707" y="1417009"/>
            <a:ext cx="1692000" cy="488724"/>
          </a:xfrm>
          <a:prstGeom prst="rect">
            <a:avLst/>
          </a:prstGeom>
          <a:noFill/>
          <a:ln>
            <a:noFill/>
          </a:ln>
        </p:spPr>
        <p:txBody>
          <a:bodyPr spcFirstLastPara="1" wrap="square" lIns="0" tIns="0" rIns="0" bIns="0" anchor="ctr" anchorCtr="0">
            <a:noAutofit/>
          </a:bodyPr>
          <a:lstStyle/>
          <a:p>
            <a:pPr algn="ctr">
              <a:lnSpc>
                <a:spcPct val="130000"/>
              </a:lnSpc>
              <a:buClr>
                <a:schemeClr val="lt1"/>
              </a:buClr>
              <a:buSzPts val="2400"/>
            </a:pPr>
            <a:endParaRPr sz="1800" dirty="0">
              <a:solidFill>
                <a:schemeClr val="lt1"/>
              </a:solidFill>
              <a:latin typeface="Roboto"/>
              <a:ea typeface="Roboto"/>
              <a:sym typeface="Roboto"/>
            </a:endParaRPr>
          </a:p>
        </p:txBody>
      </p:sp>
      <p:sp>
        <p:nvSpPr>
          <p:cNvPr id="128" name="Google Shape;128;p20"/>
          <p:cNvSpPr txBox="1"/>
          <p:nvPr/>
        </p:nvSpPr>
        <p:spPr>
          <a:xfrm>
            <a:off x="6187707" y="2290571"/>
            <a:ext cx="1692000" cy="452516"/>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endParaRPr sz="1800" dirty="0">
              <a:solidFill>
                <a:schemeClr val="lt1"/>
              </a:solidFill>
              <a:latin typeface="Roboto"/>
              <a:ea typeface="Roboto"/>
              <a:cs typeface="Roboto"/>
              <a:sym typeface="Roboto"/>
            </a:endParaRPr>
          </a:p>
        </p:txBody>
      </p:sp>
      <p:sp>
        <p:nvSpPr>
          <p:cNvPr id="129" name="Google Shape;129;p20"/>
          <p:cNvSpPr txBox="1"/>
          <p:nvPr/>
        </p:nvSpPr>
        <p:spPr>
          <a:xfrm>
            <a:off x="399180" y="2534207"/>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endParaRPr sz="1400" dirty="0">
              <a:solidFill>
                <a:schemeClr val="accent1"/>
              </a:solidFill>
              <a:latin typeface="Roboto"/>
              <a:ea typeface="Roboto"/>
              <a:cs typeface="Roboto"/>
              <a:sym typeface="Roboto"/>
            </a:endParaRPr>
          </a:p>
        </p:txBody>
      </p:sp>
      <p:sp>
        <p:nvSpPr>
          <p:cNvPr id="132" name="Google Shape;132;p20"/>
          <p:cNvSpPr txBox="1"/>
          <p:nvPr/>
        </p:nvSpPr>
        <p:spPr>
          <a:xfrm>
            <a:off x="418293" y="1938795"/>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600"/>
              </a:spcAft>
              <a:buClr>
                <a:schemeClr val="accent2"/>
              </a:buClr>
              <a:buSzPts val="2000"/>
              <a:buFont typeface="Noto Sans Symbols"/>
              <a:buNone/>
            </a:pPr>
            <a:r>
              <a:rPr lang="en" sz="2000" b="1">
                <a:solidFill>
                  <a:schemeClr val="accent2"/>
                </a:solidFill>
                <a:latin typeface="Roboto"/>
                <a:ea typeface="Roboto"/>
                <a:cs typeface="Roboto"/>
                <a:sym typeface="Roboto"/>
              </a:rPr>
              <a:t>	</a:t>
            </a:r>
            <a:endParaRPr lang="en-IN" sz="1400">
              <a:solidFill>
                <a:schemeClr val="accent2"/>
              </a:solidFill>
              <a:latin typeface="Roboto"/>
              <a:ea typeface="Roboto"/>
              <a:cs typeface="Roboto"/>
              <a:sym typeface="Roboto"/>
            </a:endParaRPr>
          </a:p>
        </p:txBody>
      </p:sp>
      <p:sp>
        <p:nvSpPr>
          <p:cNvPr id="135" name="Google Shape;135;p20"/>
          <p:cNvSpPr txBox="1"/>
          <p:nvPr/>
        </p:nvSpPr>
        <p:spPr>
          <a:xfrm>
            <a:off x="399180" y="1268326"/>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3"/>
              </a:buClr>
              <a:buSzPts val="2000"/>
              <a:buFont typeface="Noto Sans Symbols"/>
              <a:buNone/>
            </a:pPr>
            <a:endParaRPr sz="1400" dirty="0">
              <a:solidFill>
                <a:schemeClr val="accent3"/>
              </a:solidFill>
              <a:latin typeface="Roboto"/>
              <a:ea typeface="Roboto"/>
              <a:cs typeface="Roboto"/>
              <a:sym typeface="Roboto"/>
            </a:endParaRPr>
          </a:p>
        </p:txBody>
      </p:sp>
      <p:sp>
        <p:nvSpPr>
          <p:cNvPr id="137" name="Google Shape;137;p20"/>
          <p:cNvSpPr txBox="1"/>
          <p:nvPr/>
        </p:nvSpPr>
        <p:spPr>
          <a:xfrm>
            <a:off x="399181" y="1543511"/>
            <a:ext cx="4693500" cy="484632"/>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endParaRPr sz="1000" dirty="0">
              <a:solidFill>
                <a:srgbClr val="717171"/>
              </a:solidFill>
              <a:latin typeface="Roboto"/>
              <a:ea typeface="Roboto"/>
              <a:cs typeface="Roboto"/>
              <a:sym typeface="Roboto"/>
            </a:endParaRPr>
          </a:p>
        </p:txBody>
      </p:sp>
      <p:sp>
        <p:nvSpPr>
          <p:cNvPr id="8" name="Google Shape;129;p20">
            <a:extLst>
              <a:ext uri="{FF2B5EF4-FFF2-40B4-BE49-F238E27FC236}">
                <a16:creationId xmlns:a16="http://schemas.microsoft.com/office/drawing/2014/main" id="{EBEB4D03-E17C-1FD0-B854-F7D8CC3F9AFB}"/>
              </a:ext>
            </a:extLst>
          </p:cNvPr>
          <p:cNvSpPr txBox="1"/>
          <p:nvPr/>
        </p:nvSpPr>
        <p:spPr>
          <a:xfrm>
            <a:off x="418293" y="3127365"/>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endParaRPr sz="1400" dirty="0">
              <a:solidFill>
                <a:schemeClr val="accent1"/>
              </a:solidFill>
              <a:latin typeface="Roboto"/>
              <a:ea typeface="Roboto"/>
              <a:cs typeface="Roboto"/>
              <a:sym typeface="Roboto"/>
            </a:endParaRPr>
          </a:p>
        </p:txBody>
      </p:sp>
      <p:sp>
        <p:nvSpPr>
          <p:cNvPr id="12" name="Google Shape;129;p20">
            <a:extLst>
              <a:ext uri="{FF2B5EF4-FFF2-40B4-BE49-F238E27FC236}">
                <a16:creationId xmlns:a16="http://schemas.microsoft.com/office/drawing/2014/main" id="{A0703923-E2E2-57A7-8D47-9E9087CE2D49}"/>
              </a:ext>
            </a:extLst>
          </p:cNvPr>
          <p:cNvSpPr txBox="1"/>
          <p:nvPr/>
        </p:nvSpPr>
        <p:spPr>
          <a:xfrm>
            <a:off x="429322" y="3669566"/>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endParaRPr sz="1400" dirty="0">
              <a:solidFill>
                <a:schemeClr val="accent1"/>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1400" advTm="6006">
        <p14:ripple/>
      </p:transition>
    </mc:Choice>
    <mc:Fallback xmlns="">
      <p:transition spd="slow" advTm="600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7750" y="114815"/>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Business model / Plan</a:t>
            </a:r>
            <a:endParaRPr dirty="0"/>
          </a:p>
        </p:txBody>
      </p:sp>
      <p:graphicFrame>
        <p:nvGraphicFramePr>
          <p:cNvPr id="4" name="Diagram 3">
            <a:extLst>
              <a:ext uri="{FF2B5EF4-FFF2-40B4-BE49-F238E27FC236}">
                <a16:creationId xmlns:a16="http://schemas.microsoft.com/office/drawing/2014/main" id="{DD856BB2-F7C0-E2B1-6182-03AC37846ECC}"/>
              </a:ext>
            </a:extLst>
          </p:cNvPr>
          <p:cNvGraphicFramePr/>
          <p:nvPr>
            <p:extLst>
              <p:ext uri="{D42A27DB-BD31-4B8C-83A1-F6EECF244321}">
                <p14:modId xmlns:p14="http://schemas.microsoft.com/office/powerpoint/2010/main" val="2939725617"/>
              </p:ext>
            </p:extLst>
          </p:nvPr>
        </p:nvGraphicFramePr>
        <p:xfrm>
          <a:off x="1904999" y="699715"/>
          <a:ext cx="7135633" cy="4443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 name="Google Shape;153;p21"/>
          <p:cNvSpPr txBox="1"/>
          <p:nvPr/>
        </p:nvSpPr>
        <p:spPr>
          <a:xfrm>
            <a:off x="5093363" y="4390998"/>
            <a:ext cx="17523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endParaRPr sz="900" dirty="0">
              <a:solidFill>
                <a:srgbClr val="5B5B5B"/>
              </a:solidFill>
              <a:latin typeface="Roboto"/>
              <a:ea typeface="Roboto"/>
              <a:cs typeface="Roboto"/>
              <a:sym typeface="Roboto"/>
            </a:endParaRPr>
          </a:p>
        </p:txBody>
      </p:sp>
      <p:sp>
        <p:nvSpPr>
          <p:cNvPr id="155" name="Google Shape;155;p21"/>
          <p:cNvSpPr txBox="1"/>
          <p:nvPr/>
        </p:nvSpPr>
        <p:spPr>
          <a:xfrm>
            <a:off x="6228142" y="2268561"/>
            <a:ext cx="17586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endParaRPr sz="825" dirty="0">
              <a:solidFill>
                <a:srgbClr val="5B5B5B"/>
              </a:solidFill>
              <a:latin typeface="Roboto"/>
              <a:ea typeface="Roboto"/>
              <a:cs typeface="Roboto"/>
              <a:sym typeface="Roboto"/>
            </a:endParaRPr>
          </a:p>
        </p:txBody>
      </p:sp>
      <p:sp>
        <p:nvSpPr>
          <p:cNvPr id="156" name="Google Shape;156;p21"/>
          <p:cNvSpPr txBox="1"/>
          <p:nvPr/>
        </p:nvSpPr>
        <p:spPr>
          <a:xfrm>
            <a:off x="1157312" y="3499023"/>
            <a:ext cx="1742400" cy="172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5B5B5B"/>
              </a:buClr>
              <a:buSzPts val="1200"/>
              <a:buFont typeface="Noto Sans Symbols"/>
              <a:buNone/>
            </a:pPr>
            <a:endParaRPr sz="900" dirty="0">
              <a:solidFill>
                <a:srgbClr val="5B5B5B"/>
              </a:solidFill>
              <a:latin typeface="Roboto"/>
              <a:ea typeface="Roboto"/>
              <a:cs typeface="Roboto"/>
              <a:sym typeface="Roboto"/>
            </a:endParaRPr>
          </a:p>
        </p:txBody>
      </p:sp>
      <p:sp>
        <p:nvSpPr>
          <p:cNvPr id="164" name="Google Shape;164;p21"/>
          <p:cNvSpPr/>
          <p:nvPr/>
        </p:nvSpPr>
        <p:spPr>
          <a:xfrm>
            <a:off x="461176" y="2399529"/>
            <a:ext cx="2703275" cy="920293"/>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100" b="1" dirty="0"/>
              <a:t>Built a model Using Logistic Regression on the basis of different factors such as age, weight, Blood Pressure, etc.</a:t>
            </a:r>
            <a:endParaRPr sz="1100" b="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72">
        <p15:prstTrans prst="fallOver"/>
      </p:transition>
    </mc:Choice>
    <mc:Fallback xmlns="">
      <p:transition spd="slow" advTm="277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Technology/expertise</a:t>
            </a:r>
            <a:endParaRPr/>
          </a:p>
        </p:txBody>
      </p:sp>
      <p:sp>
        <p:nvSpPr>
          <p:cNvPr id="171" name="Google Shape;171;p22"/>
          <p:cNvSpPr/>
          <p:nvPr/>
        </p:nvSpPr>
        <p:spPr>
          <a:xfrm>
            <a:off x="525151" y="1780348"/>
            <a:ext cx="2253600" cy="2253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bg1"/>
                </a:solidFill>
                <a:latin typeface="Roboto"/>
                <a:ea typeface="Roboto"/>
                <a:cs typeface="Roboto"/>
                <a:sym typeface="Roboto"/>
              </a:rPr>
              <a:t>Diabetes Prediction using Logistic Regression</a:t>
            </a:r>
            <a:endParaRPr sz="1800" b="1" dirty="0">
              <a:solidFill>
                <a:schemeClr val="bg1"/>
              </a:solidFill>
              <a:latin typeface="Roboto"/>
              <a:ea typeface="Roboto"/>
              <a:cs typeface="Roboto"/>
              <a:sym typeface="Roboto"/>
            </a:endParaRPr>
          </a:p>
        </p:txBody>
      </p:sp>
      <p:grpSp>
        <p:nvGrpSpPr>
          <p:cNvPr id="172" name="Google Shape;172;p22"/>
          <p:cNvGrpSpPr/>
          <p:nvPr/>
        </p:nvGrpSpPr>
        <p:grpSpPr>
          <a:xfrm>
            <a:off x="2812734" y="1738718"/>
            <a:ext cx="1114951" cy="2336858"/>
            <a:chOff x="2979178" y="1775507"/>
            <a:chExt cx="1114951" cy="2336858"/>
          </a:xfrm>
        </p:grpSpPr>
        <p:grpSp>
          <p:nvGrpSpPr>
            <p:cNvPr id="173" name="Google Shape;173;p22"/>
            <p:cNvGrpSpPr/>
            <p:nvPr/>
          </p:nvGrpSpPr>
          <p:grpSpPr>
            <a:xfrm>
              <a:off x="2979178" y="1775507"/>
              <a:ext cx="1114951" cy="2336858"/>
              <a:chOff x="2719062" y="1949392"/>
              <a:chExt cx="1219192" cy="2336858"/>
            </a:xfrm>
          </p:grpSpPr>
          <p:grpSp>
            <p:nvGrpSpPr>
              <p:cNvPr id="174" name="Google Shape;174;p22"/>
              <p:cNvGrpSpPr/>
              <p:nvPr/>
            </p:nvGrpSpPr>
            <p:grpSpPr>
              <a:xfrm flipH="1">
                <a:off x="2719062" y="1949392"/>
                <a:ext cx="1219192" cy="533400"/>
                <a:chOff x="1676400" y="1733550"/>
                <a:chExt cx="1600200" cy="533400"/>
              </a:xfrm>
            </p:grpSpPr>
            <p:cxnSp>
              <p:nvCxnSpPr>
                <p:cNvPr id="175" name="Google Shape;175;p22"/>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176" name="Google Shape;176;p22"/>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nvGrpSpPr>
              <p:cNvPr id="177" name="Google Shape;177;p22"/>
              <p:cNvGrpSpPr/>
              <p:nvPr/>
            </p:nvGrpSpPr>
            <p:grpSpPr>
              <a:xfrm rot="10800000">
                <a:off x="2719062" y="3752850"/>
                <a:ext cx="1219192" cy="533400"/>
                <a:chOff x="1676400" y="1733550"/>
                <a:chExt cx="1600200" cy="533400"/>
              </a:xfrm>
            </p:grpSpPr>
            <p:cxnSp>
              <p:nvCxnSpPr>
                <p:cNvPr id="178" name="Google Shape;178;p22"/>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179" name="Google Shape;179;p22"/>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cxnSp>
          <p:nvCxnSpPr>
            <p:cNvPr id="180" name="Google Shape;180;p22"/>
            <p:cNvCxnSpPr/>
            <p:nvPr/>
          </p:nvCxnSpPr>
          <p:spPr>
            <a:xfrm rot="10800000">
              <a:off x="3171860" y="2943937"/>
              <a:ext cx="922200" cy="0"/>
            </a:xfrm>
            <a:prstGeom prst="straightConnector1">
              <a:avLst/>
            </a:prstGeom>
            <a:noFill/>
            <a:ln w="19050" cap="rnd" cmpd="sng">
              <a:solidFill>
                <a:srgbClr val="D8D8D8"/>
              </a:solidFill>
              <a:prstDash val="solid"/>
              <a:round/>
              <a:headEnd type="none" w="sm" len="sm"/>
              <a:tailEnd type="none" w="sm" len="sm"/>
            </a:ln>
          </p:spPr>
        </p:cxnSp>
      </p:grpSp>
      <p:sp>
        <p:nvSpPr>
          <p:cNvPr id="181" name="Google Shape;181;p22"/>
          <p:cNvSpPr/>
          <p:nvPr/>
        </p:nvSpPr>
        <p:spPr>
          <a:xfrm>
            <a:off x="3727495" y="1297201"/>
            <a:ext cx="116637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100" b="1" dirty="0">
                <a:solidFill>
                  <a:schemeClr val="bg1"/>
                </a:solidFill>
              </a:rPr>
              <a:t>Exploratory Data  Analysis</a:t>
            </a:r>
            <a:endParaRPr sz="1700" dirty="0">
              <a:solidFill>
                <a:schemeClr val="lt1"/>
              </a:solidFill>
              <a:latin typeface="Roboto"/>
              <a:ea typeface="Roboto"/>
              <a:cs typeface="Roboto"/>
              <a:sym typeface="Roboto"/>
            </a:endParaRPr>
          </a:p>
        </p:txBody>
      </p:sp>
      <p:sp>
        <p:nvSpPr>
          <p:cNvPr id="183" name="Google Shape;183;p22"/>
          <p:cNvSpPr txBox="1"/>
          <p:nvPr/>
        </p:nvSpPr>
        <p:spPr>
          <a:xfrm>
            <a:off x="5372099" y="1450229"/>
            <a:ext cx="3314837" cy="618244"/>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1"/>
              </a:buClr>
              <a:buSzPts val="1200"/>
              <a:buFont typeface="Noto Sans Symbols"/>
              <a:buNone/>
            </a:pPr>
            <a:br>
              <a:rPr lang="en-US" sz="1051" b="1" dirty="0">
                <a:solidFill>
                  <a:srgbClr val="7F7F7F"/>
                </a:solidFill>
                <a:latin typeface="Roboto"/>
                <a:ea typeface="Roboto"/>
                <a:cs typeface="Roboto"/>
                <a:sym typeface="Roboto"/>
              </a:rPr>
            </a:br>
            <a:endParaRPr lang="en-US" dirty="0"/>
          </a:p>
        </p:txBody>
      </p:sp>
      <p:sp>
        <p:nvSpPr>
          <p:cNvPr id="184" name="Google Shape;184;p22"/>
          <p:cNvSpPr/>
          <p:nvPr/>
        </p:nvSpPr>
        <p:spPr>
          <a:xfrm>
            <a:off x="3697473" y="2475452"/>
            <a:ext cx="116637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algn="ctr">
              <a:lnSpc>
                <a:spcPct val="90000"/>
              </a:lnSpc>
            </a:pPr>
            <a:r>
              <a:rPr lang="en-US" sz="1100" b="1" dirty="0">
                <a:solidFill>
                  <a:schemeClr val="bg1"/>
                </a:solidFill>
              </a:rPr>
              <a:t>Feature Extraction</a:t>
            </a:r>
            <a:endParaRPr sz="1100" b="1" dirty="0">
              <a:solidFill>
                <a:schemeClr val="bg1"/>
              </a:solidFill>
              <a:sym typeface="Roboto"/>
            </a:endParaRPr>
          </a:p>
        </p:txBody>
      </p:sp>
      <p:sp>
        <p:nvSpPr>
          <p:cNvPr id="186" name="Google Shape;186;p22"/>
          <p:cNvSpPr txBox="1"/>
          <p:nvPr/>
        </p:nvSpPr>
        <p:spPr>
          <a:xfrm>
            <a:off x="5119037" y="2618960"/>
            <a:ext cx="3567900" cy="5763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2"/>
              </a:buClr>
              <a:buSzPts val="1200"/>
              <a:buFont typeface="Noto Sans Symbols"/>
              <a:buNone/>
            </a:pPr>
            <a:r>
              <a:rPr lang="en-US" b="0" i="0" dirty="0">
                <a:solidFill>
                  <a:srgbClr val="273239"/>
                </a:solidFill>
                <a:effectLst/>
                <a:latin typeface="urw-din"/>
              </a:rPr>
              <a:t> </a:t>
            </a:r>
            <a:endParaRPr lang="en-US" sz="1200" b="1" dirty="0"/>
          </a:p>
        </p:txBody>
      </p:sp>
      <p:sp>
        <p:nvSpPr>
          <p:cNvPr id="187" name="Google Shape;187;p22"/>
          <p:cNvSpPr/>
          <p:nvPr/>
        </p:nvSpPr>
        <p:spPr>
          <a:xfrm>
            <a:off x="3697473" y="3561099"/>
            <a:ext cx="116637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b="1" dirty="0">
                <a:solidFill>
                  <a:schemeClr val="bg1"/>
                </a:solidFill>
                <a:latin typeface="Roboto"/>
                <a:ea typeface="Roboto"/>
                <a:cs typeface="Roboto"/>
                <a:sym typeface="Roboto"/>
              </a:rPr>
              <a:t>Models</a:t>
            </a:r>
            <a:endParaRPr b="1" dirty="0">
              <a:solidFill>
                <a:schemeClr val="bg1"/>
              </a:solidFill>
              <a:latin typeface="Roboto"/>
              <a:ea typeface="Roboto"/>
              <a:cs typeface="Roboto"/>
              <a:sym typeface="Roboto"/>
            </a:endParaRPr>
          </a:p>
        </p:txBody>
      </p:sp>
      <p:sp>
        <p:nvSpPr>
          <p:cNvPr id="193" name="Google Shape;193;p22"/>
          <p:cNvSpPr txBox="1"/>
          <p:nvPr/>
        </p:nvSpPr>
        <p:spPr>
          <a:xfrm>
            <a:off x="5050949" y="3808876"/>
            <a:ext cx="3567900" cy="5763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3"/>
              </a:buClr>
              <a:buSzPts val="1200"/>
              <a:buFont typeface="Noto Sans Symbols"/>
              <a:buNone/>
            </a:pPr>
            <a:endParaRPr lang="en-US" sz="1100" b="1" dirty="0"/>
          </a:p>
        </p:txBody>
      </p:sp>
    </p:spTree>
  </p:cSld>
  <p:clrMapOvr>
    <a:masterClrMapping/>
  </p:clrMapOvr>
  <p:transition spd="slow" advTm="2836">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6A3A3-F7F4-7A17-4EC6-256810146150}"/>
              </a:ext>
            </a:extLst>
          </p:cNvPr>
          <p:cNvSpPr txBox="1"/>
          <p:nvPr/>
        </p:nvSpPr>
        <p:spPr>
          <a:xfrm>
            <a:off x="242888" y="292894"/>
            <a:ext cx="4914900" cy="4247317"/>
          </a:xfrm>
          <a:prstGeom prst="rect">
            <a:avLst/>
          </a:prstGeom>
          <a:noFill/>
        </p:spPr>
        <p:txBody>
          <a:bodyPr wrap="square" rtlCol="0">
            <a:spAutoFit/>
          </a:bodyPr>
          <a:lstStyle/>
          <a:p>
            <a:r>
              <a:rPr lang="en-US" sz="1800" b="1" dirty="0">
                <a:solidFill>
                  <a:schemeClr val="tx1"/>
                </a:solidFill>
              </a:rPr>
              <a:t>Exploratory Data  Analysis:</a:t>
            </a:r>
          </a:p>
          <a:p>
            <a:endParaRPr lang="en-US" sz="1800" b="1" dirty="0">
              <a:solidFill>
                <a:schemeClr val="tx1"/>
              </a:solidFill>
            </a:endParaRPr>
          </a:p>
          <a:p>
            <a:pPr marL="285750" indent="-285750">
              <a:buFont typeface="Arial" panose="020B0604020202020204" pitchFamily="34" charset="0"/>
              <a:buChar char="•"/>
            </a:pPr>
            <a:r>
              <a:rPr lang="en-US" b="0" i="0" dirty="0">
                <a:solidFill>
                  <a:srgbClr val="111111"/>
                </a:solidFill>
                <a:effectLst/>
                <a:latin typeface="-apple-system"/>
              </a:rPr>
              <a:t>Set the goal: Define the goal of the analysis, such as identifying diabetes in a person.</a:t>
            </a:r>
          </a:p>
          <a:p>
            <a:pPr marL="285750" indent="-285750" algn="l">
              <a:buFont typeface="Arial" panose="020B0604020202020204" pitchFamily="34" charset="0"/>
              <a:buChar char="•"/>
            </a:pPr>
            <a:r>
              <a:rPr lang="en-US" b="0" i="0" dirty="0">
                <a:solidFill>
                  <a:srgbClr val="111111"/>
                </a:solidFill>
                <a:effectLst/>
                <a:latin typeface="-apple-system"/>
              </a:rPr>
              <a:t>Read the data: Import the dataset and related libraries.</a:t>
            </a:r>
          </a:p>
          <a:p>
            <a:pPr marL="285750" indent="-285750" algn="l">
              <a:buFont typeface="Arial" panose="020B0604020202020204" pitchFamily="34" charset="0"/>
              <a:buChar char="•"/>
            </a:pPr>
            <a:r>
              <a:rPr lang="en-US" b="0" i="0" dirty="0">
                <a:solidFill>
                  <a:srgbClr val="111111"/>
                </a:solidFill>
                <a:effectLst/>
                <a:latin typeface="-apple-system"/>
              </a:rPr>
              <a:t>Understand the data: Spend enough time understanding the data. Try to gather as much information as possible about the data.</a:t>
            </a:r>
          </a:p>
          <a:p>
            <a:pPr marL="285750" indent="-285750" algn="l">
              <a:buFont typeface="Arial" panose="020B0604020202020204" pitchFamily="34" charset="0"/>
              <a:buChar char="•"/>
            </a:pPr>
            <a:r>
              <a:rPr lang="en-US" b="0" i="0" dirty="0">
                <a:solidFill>
                  <a:srgbClr val="111111"/>
                </a:solidFill>
                <a:effectLst/>
                <a:latin typeface="-apple-system"/>
              </a:rPr>
              <a:t>Cleanse the data: Real-world data is never perfect, so it’s essential to clean the data before analysis.</a:t>
            </a:r>
          </a:p>
          <a:p>
            <a:pPr marL="285750" indent="-285750" algn="l">
              <a:buFont typeface="Arial" panose="020B0604020202020204" pitchFamily="34" charset="0"/>
              <a:buChar char="•"/>
            </a:pPr>
            <a:r>
              <a:rPr lang="en-US" b="0" i="0" dirty="0">
                <a:solidFill>
                  <a:srgbClr val="111111"/>
                </a:solidFill>
                <a:effectLst/>
                <a:latin typeface="-apple-system"/>
              </a:rPr>
              <a:t>Analyze the data: Perform bivariate analysis to identify relationships between variables.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1046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6A3A3-F7F4-7A17-4EC6-256810146150}"/>
              </a:ext>
            </a:extLst>
          </p:cNvPr>
          <p:cNvSpPr txBox="1"/>
          <p:nvPr/>
        </p:nvSpPr>
        <p:spPr>
          <a:xfrm>
            <a:off x="242888" y="292894"/>
            <a:ext cx="4914900" cy="1200329"/>
          </a:xfrm>
          <a:prstGeom prst="rect">
            <a:avLst/>
          </a:prstGeom>
          <a:noFill/>
        </p:spPr>
        <p:txBody>
          <a:bodyPr wrap="square" rtlCol="0">
            <a:spAutoFit/>
          </a:bodyPr>
          <a:lstStyle/>
          <a:p>
            <a:r>
              <a:rPr lang="en-US" sz="1800" b="1" dirty="0">
                <a:solidFill>
                  <a:schemeClr val="tx1"/>
                </a:solidFill>
              </a:rPr>
              <a:t>Feature Extraction:</a:t>
            </a:r>
          </a:p>
          <a:p>
            <a:pPr marL="285750" indent="-285750" algn="just">
              <a:buFont typeface="Arial" panose="020B0604020202020204" pitchFamily="34" charset="0"/>
              <a:buChar char="•"/>
            </a:pPr>
            <a:r>
              <a:rPr lang="en-US" dirty="0"/>
              <a:t>Feature extraction is a crucial step in machine learning, especially in the case of medical data.</a:t>
            </a:r>
            <a:endParaRPr lang="en-US" sz="1800" dirty="0">
              <a:solidFill>
                <a:schemeClr val="tx1"/>
              </a:solidFill>
            </a:endParaRPr>
          </a:p>
        </p:txBody>
      </p:sp>
      <p:sp>
        <p:nvSpPr>
          <p:cNvPr id="2" name="TextBox 1">
            <a:extLst>
              <a:ext uri="{FF2B5EF4-FFF2-40B4-BE49-F238E27FC236}">
                <a16:creationId xmlns:a16="http://schemas.microsoft.com/office/drawing/2014/main" id="{E1F33753-F3BD-F102-DA90-9DB927D68F4F}"/>
              </a:ext>
            </a:extLst>
          </p:cNvPr>
          <p:cNvSpPr txBox="1"/>
          <p:nvPr/>
        </p:nvSpPr>
        <p:spPr>
          <a:xfrm>
            <a:off x="388413" y="1729401"/>
            <a:ext cx="4914900" cy="3330848"/>
          </a:xfrm>
          <a:prstGeom prst="rect">
            <a:avLst/>
          </a:prstGeom>
          <a:noFill/>
        </p:spPr>
        <p:txBody>
          <a:bodyPr wrap="square" rtlCol="0">
            <a:spAutoFit/>
          </a:bodyPr>
          <a:lstStyle/>
          <a:p>
            <a:r>
              <a:rPr lang="en-US" b="1" dirty="0"/>
              <a:t>Models</a:t>
            </a:r>
            <a:r>
              <a:rPr lang="en-US" sz="1800" b="1" dirty="0">
                <a:solidFill>
                  <a:schemeClr val="tx1"/>
                </a:solidFill>
              </a:rPr>
              <a:t>:</a:t>
            </a:r>
          </a:p>
          <a:p>
            <a:pPr marL="285750" marR="0" indent="-285750" algn="just" rtl="0" eaLnBrk="1" latinLnBrk="0" hangingPunct="1">
              <a:lnSpc>
                <a:spcPct val="120000"/>
              </a:lnSpc>
              <a:spcBef>
                <a:spcPts val="0"/>
              </a:spcBef>
              <a:spcAft>
                <a:spcPts val="0"/>
              </a:spcAft>
              <a:buFont typeface="Arial" panose="020B0604020202020204" pitchFamily="34" charset="0"/>
              <a:buChar char="•"/>
            </a:pPr>
            <a:r>
              <a:rPr lang="en-US" sz="1800" kern="1200" dirty="0">
                <a:solidFill>
                  <a:srgbClr val="000000"/>
                </a:solidFill>
                <a:effectLst/>
                <a:latin typeface="Trebuchet MS" panose="020B0603020202020204" pitchFamily="34" charset="0"/>
                <a:ea typeface="+mn-ea"/>
                <a:cs typeface="+mn-cs"/>
              </a:rPr>
              <a:t>The project aims to develop a model that can predict diabetes with high accuracy and can be used as a tool for early detection of </a:t>
            </a:r>
            <a:r>
              <a:rPr lang="en-US" sz="1800" kern="1200" dirty="0" err="1">
                <a:solidFill>
                  <a:srgbClr val="000000"/>
                </a:solidFill>
                <a:effectLst/>
                <a:latin typeface="Trebuchet MS" panose="020B0603020202020204" pitchFamily="34" charset="0"/>
                <a:ea typeface="+mn-ea"/>
                <a:cs typeface="+mn-cs"/>
              </a:rPr>
              <a:t>diabetes.Therefore</a:t>
            </a:r>
            <a:r>
              <a:rPr lang="en-US" sz="1800" kern="1200" dirty="0">
                <a:solidFill>
                  <a:srgbClr val="000000"/>
                </a:solidFill>
                <a:effectLst/>
                <a:latin typeface="Trebuchet MS" panose="020B0603020202020204" pitchFamily="34" charset="0"/>
                <a:ea typeface="+mn-ea"/>
                <a:cs typeface="+mn-cs"/>
              </a:rPr>
              <a:t>, for this classification of task, multiple techniques used in Feature </a:t>
            </a:r>
            <a:r>
              <a:rPr lang="en-US" sz="1800" kern="1200">
                <a:solidFill>
                  <a:srgbClr val="000000"/>
                </a:solidFill>
                <a:effectLst/>
                <a:latin typeface="Trebuchet MS" panose="020B0603020202020204" pitchFamily="34" charset="0"/>
                <a:ea typeface="+mn-ea"/>
                <a:cs typeface="+mn-cs"/>
              </a:rPr>
              <a:t>Engineering, also </a:t>
            </a:r>
            <a:r>
              <a:rPr lang="en-US" sz="1800" kern="1200" dirty="0">
                <a:solidFill>
                  <a:srgbClr val="000000"/>
                </a:solidFill>
                <a:effectLst/>
                <a:latin typeface="Trebuchet MS" panose="020B0603020202020204" pitchFamily="34" charset="0"/>
                <a:ea typeface="+mn-ea"/>
                <a:cs typeface="+mn-cs"/>
              </a:rPr>
              <a:t>trained a model based on Logistic Regression to Predict </a:t>
            </a:r>
            <a:r>
              <a:rPr lang="en-US" sz="1800" kern="1200" dirty="0" err="1">
                <a:solidFill>
                  <a:srgbClr val="000000"/>
                </a:solidFill>
                <a:effectLst/>
                <a:latin typeface="Trebuchet MS" panose="020B0603020202020204" pitchFamily="34" charset="0"/>
                <a:ea typeface="+mn-ea"/>
                <a:cs typeface="+mn-cs"/>
              </a:rPr>
              <a:t>wether</a:t>
            </a:r>
            <a:r>
              <a:rPr lang="en-US" sz="1800" kern="1200" dirty="0">
                <a:solidFill>
                  <a:srgbClr val="000000"/>
                </a:solidFill>
                <a:effectLst/>
                <a:latin typeface="Trebuchet MS" panose="020B0603020202020204" pitchFamily="34" charset="0"/>
                <a:ea typeface="+mn-ea"/>
                <a:cs typeface="+mn-cs"/>
              </a:rPr>
              <a:t> a person has diabetes or not.</a:t>
            </a:r>
            <a:endParaRPr lang="en-IN" dirty="0">
              <a:effectLst/>
            </a:endParaRPr>
          </a:p>
        </p:txBody>
      </p:sp>
    </p:spTree>
    <p:extLst>
      <p:ext uri="{BB962C8B-B14F-4D97-AF65-F5344CB8AC3E}">
        <p14:creationId xmlns:p14="http://schemas.microsoft.com/office/powerpoint/2010/main" val="440434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641</TotalTime>
  <Words>567</Words>
  <Application>Microsoft Office PowerPoint</Application>
  <PresentationFormat>On-screen Show (16:9)</PresentationFormat>
  <Paragraphs>69</Paragraphs>
  <Slides>14</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sohne</vt:lpstr>
      <vt:lpstr>Noto Sans Symbols</vt:lpstr>
      <vt:lpstr>Trebuchet MS</vt:lpstr>
      <vt:lpstr>Wingdings 3</vt:lpstr>
      <vt:lpstr>Roboto</vt:lpstr>
      <vt:lpstr>Arial</vt:lpstr>
      <vt:lpstr>-apple-system</vt:lpstr>
      <vt:lpstr>Calibri</vt:lpstr>
      <vt:lpstr>urw-din</vt:lpstr>
      <vt:lpstr>Facet</vt:lpstr>
      <vt:lpstr>PowerPoint Presentation</vt:lpstr>
      <vt:lpstr>PowerPoint Presentation</vt:lpstr>
      <vt:lpstr>The Problem</vt:lpstr>
      <vt:lpstr>The Solution</vt:lpstr>
      <vt:lpstr> People Diagnosed with Diabetes</vt:lpstr>
      <vt:lpstr>Business model / Plan</vt:lpstr>
      <vt:lpstr>Technology/expertise</vt:lpstr>
      <vt:lpstr>PowerPoint Presentation</vt:lpstr>
      <vt:lpstr>PowerPoint Presentation</vt:lpstr>
      <vt:lpstr>Why We are Better?</vt:lpstr>
      <vt:lpstr>Information About Diabetes among People  </vt:lpstr>
      <vt:lpstr>Comparision of Accuracy Of Various Algorithms</vt:lpstr>
      <vt:lpstr>Roadmap, metrics milestones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KRISHNA VAMSI NADH</cp:lastModifiedBy>
  <cp:revision>24</cp:revision>
  <dcterms:modified xsi:type="dcterms:W3CDTF">2023-03-22T00:18:05Z</dcterms:modified>
</cp:coreProperties>
</file>