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6" name="Elżbieta Jowi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0DE7CB-FC0D-4241-824E-C8D9D6FD90AD}">
  <a:tblStyle styleId="{3B0DE7CB-FC0D-4241-824E-C8D9D6FD90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ProximaNova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La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Lat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5-26T18:20:23.652">
    <p:pos x="6000" y="0"/>
    <p:text>Najlepszy: 0.906080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5-26T18:20:47.813">
    <p:pos x="6000" y="0"/>
    <p:text>Skala Glasgow, GCS - skala używana w medycynie, pozwalająca określić poziom przytomności pacjenta. Początkowo wprowadzono ją w celu umożliwienia szybkiej oceny stanu pacjentów po urazie głowy i wstępnego ustalenia rokowania. Obecnie jest powszechnie stosowana zarówno w medycynie ratunkowej, jak i do śledzenia zmian poziomu świadomości pacjentów w czasie leczenia. Ocenie podlega:
Otwieranie oczu
Kontakt słowny
Reakcja ruchowa: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05-26T18:18:44.891">
    <p:pos x="6000" y="0"/>
    <p:text>Otwieranie oczu:
4 punkty – spontaniczne, 
3 punkty – na polecenie, 
2 punkty – na bodźce bólowe, 
1 punkt – nie otwiera oczu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1-05-26T18:17:59.218">
    <p:pos x="6000" y="0"/>
    <p:text>Reakcja ruchowa:
6 punktów – spełnianie ruchowych poleceń słownych, migowych
5 punktów – ruchy celowe, pacjent lokalizuje bodziec bólowy
4 punkty – reakcja obronna na ból, wycofanie, próba usunięcia bodźca bólowego
3 punkty – patologiczna reakcja zgięciowa, odkorowanie (przywiedzenie ramion, zgięcie w stawach łokciowych i ręki, przeprost w stawach kończyn dolnych)
2 punkty – patologiczna reakcja wyprostna, odmóżdżenie (odwiedzenie i obrót ramion do wewnątrz, wyprost w stawach łokciowych, nawrócenie przedramion i zgięcie stawów ręki, przeprost w stawach kończyn dolnych, odwrócenie stopy)
1 punkt – bez reakcji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1-05-26T18:18:20.549">
    <p:pos x="6000" y="0"/>
    <p:text>Kontakt słowny:
5 punktów – odpowiedź logiczna, pacjent zorientowany co do miejsca, czasu i własnej osoby, 
4 punkty – odpowiedź splątana, pacjent zdezorientowany, 
3 punkty – odpowiedź nieadekwatna, nie na temat lub krzyk, 
2 punkty – niezrozumiałe dźwięki, pojękiwanie,
1 punkt – bez reakcji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1-05-25T13:59:41.949">
    <p:pos x="6000" y="0"/>
    <p:text>najlepszy model: 0.906080,
dwudziesty: 0.893584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l.wikipedia.org/wiki/Odkorowanie" TargetMode="External"/><Relationship Id="rId3" Type="http://schemas.openxmlformats.org/officeDocument/2006/relationships/hyperlink" Target="https://pl.wikipedia.org/wiki/Odkorowanie" TargetMode="External"/><Relationship Id="rId4" Type="http://schemas.openxmlformats.org/officeDocument/2006/relationships/hyperlink" Target="https://pl.wikipedia.org/wiki/Odm%C3%B3%C5%BCd%C5%BCenie" TargetMode="External"/><Relationship Id="rId5" Type="http://schemas.openxmlformats.org/officeDocument/2006/relationships/hyperlink" Target="https://pl.wikipedia.org/wiki/Odm%C3%B3%C5%BCd%C5%BCenie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68b9f1a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68b9f1a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cdf02d38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cdf02d38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cdf02d3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cdf02d3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cab9d9ff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cab9d9ff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68b144a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68b144a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cab9d9f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cab9d9f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ab9d9f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cab9d9f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6 punktów – spełnianie ruchowych poleceń słownych, migowych, 5 punktów – ruchy celowe, pacjent lokalizuje bodziec bólowy, 4 punkty – reakcja obronna na ból, wycofanie, próba usunięcia bodźca bólowego, 3 punkty – patologiczna reakcja zgięciowa,</a:t>
            </a:r>
            <a:r>
              <a:rPr lang="pl" sz="1000">
                <a:solidFill>
                  <a:srgbClr val="595959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l" sz="1000" u="sng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odkorowanie</a:t>
            </a:r>
            <a:r>
              <a:rPr lang="pl" sz="1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(przywiedzenie ramion, zgięcie w stawach łokciowych i ręki, przeprost w stawach kończyn dolnych), 2 punkty – patologiczna reakcja wyprostna,</a:t>
            </a:r>
            <a:r>
              <a:rPr lang="pl" sz="1000">
                <a:solidFill>
                  <a:srgbClr val="595959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l" sz="1000" u="sng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odmóżdżenie</a:t>
            </a:r>
            <a:r>
              <a:rPr lang="pl" sz="1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(odwiedzenie i obrót ramion do wewnątrz, wyprost w stawach łokciowych, nawrócenie przedramion i zgięcie stawów ręki, przeprost w stawach kończyn dolnych, odwrócenie stopy), 1 punkt – bez reakcji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cab9d9f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cab9d9f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cab9d9ff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cab9d9ff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4.xml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5.xml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6.xm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394600"/>
            <a:ext cx="85206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180">
                <a:latin typeface="Proxima Nova"/>
                <a:ea typeface="Proxima Nova"/>
                <a:cs typeface="Proxima Nova"/>
                <a:sym typeface="Proxima Nova"/>
              </a:rPr>
              <a:t>Porównywanie równie dobrych modeli XGB na przykładzie predykcji śmiertelności na bazie danych MIMIC-III</a:t>
            </a:r>
            <a:endParaRPr sz="318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77152" y="34878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Ada Gąssowska, Elżbieta Jowik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7650" y="257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440"/>
              <a:t>Dziękujemy za uwagę</a:t>
            </a:r>
            <a:endParaRPr sz="34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11700" y="487350"/>
            <a:ext cx="86754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98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Budowanie Roshomon Set</a:t>
            </a:r>
            <a:endParaRPr sz="398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07100" y="1962275"/>
            <a:ext cx="6431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➔"/>
            </a:pPr>
            <a:r>
              <a:rPr lang="pl" sz="1300">
                <a:latin typeface="Proxima Nova"/>
                <a:ea typeface="Proxima Nova"/>
                <a:cs typeface="Proxima Nova"/>
                <a:sym typeface="Proxima Nova"/>
              </a:rPr>
              <a:t>Sprawdziłyśmy 100 modeli.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➔"/>
            </a:pPr>
            <a:r>
              <a:rPr lang="pl" sz="1300">
                <a:latin typeface="Proxima Nova"/>
                <a:ea typeface="Proxima Nova"/>
                <a:cs typeface="Proxima Nova"/>
                <a:sym typeface="Proxima Nova"/>
              </a:rPr>
              <a:t>Porównałyśmy je względem średniej miary AUC wyliczonej podczas kroswalidacji.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➔"/>
            </a:pPr>
            <a:r>
              <a:rPr lang="pl" sz="1300">
                <a:latin typeface="Proxima Nova"/>
                <a:ea typeface="Proxima Nova"/>
                <a:cs typeface="Proxima Nova"/>
                <a:sym typeface="Proxima Nova"/>
              </a:rPr>
              <a:t>Wybrałyśmy 20 najlepszych.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➔"/>
            </a:pPr>
            <a:r>
              <a:rPr lang="pl" sz="1300">
                <a:latin typeface="Proxima Nova"/>
                <a:ea typeface="Proxima Nova"/>
                <a:cs typeface="Proxima Nova"/>
                <a:sym typeface="Proxima Nova"/>
              </a:rPr>
              <a:t>Modele względem tej miary uzyskały bardzo bliskie wyniki różnica między wynikiem pierwszego a dwudziestego wyniosła 0,012.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6258275" y="1506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{3B0DE7CB-FC0D-4241-824E-C8D9D6FD90AD}</a:tableStyleId>
              </a:tblPr>
              <a:tblGrid>
                <a:gridCol w="1253400"/>
                <a:gridCol w="1253400"/>
              </a:tblGrid>
              <a:tr h="77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Theta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Nr </a:t>
                      </a:r>
                      <a:r>
                        <a:rPr b="1" lang="pl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of models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 Roshomon Set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0.00</a:t>
                      </a:r>
                      <a:r>
                        <a:rPr lang="pl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</a:t>
                      </a:r>
                      <a:r>
                        <a:rPr lang="pl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0.00</a:t>
                      </a:r>
                      <a:r>
                        <a:rPr lang="pl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0.002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0.0025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424" y="777489"/>
            <a:ext cx="4387150" cy="4203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299900" y="97475"/>
            <a:ext cx="515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b="1" lang="pl" sz="1800">
                <a:latin typeface="Proxima Nova"/>
                <a:ea typeface="Proxima Nova"/>
                <a:cs typeface="Proxima Nova"/>
                <a:sym typeface="Proxima Nova"/>
              </a:rPr>
              <a:t>ryterium istotności zmiennych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66700" y="1220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Porównanie zmienności predykcji poszczególnych modeli </a:t>
            </a:r>
            <a:endParaRPr b="1" sz="25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 zależności od  wartości trzech statystycznie najistotniejszych zmiennych.</a:t>
            </a:r>
            <a:endParaRPr b="1" sz="25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800" y="1047176"/>
            <a:ext cx="3473375" cy="33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250" y="890850"/>
            <a:ext cx="3926249" cy="33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344900" y="134950"/>
            <a:ext cx="641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 sz="1800">
                <a:latin typeface="Proxima Nova"/>
                <a:ea typeface="Proxima Nova"/>
                <a:cs typeface="Proxima Nova"/>
                <a:sym typeface="Proxima Nova"/>
              </a:rPr>
              <a:t>Składowa GCS opisująca dynamikę otwierania oczu.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050" y="1208200"/>
            <a:ext cx="3459250" cy="32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700" y="1026725"/>
            <a:ext cx="3816300" cy="32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629825" y="389875"/>
            <a:ext cx="43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340275" y="111725"/>
            <a:ext cx="791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latin typeface="Proxima Nova"/>
                <a:ea typeface="Proxima Nova"/>
                <a:cs typeface="Proxima Nova"/>
                <a:sym typeface="Proxima Nova"/>
              </a:rPr>
              <a:t>Parametr GCS oceny reakcji ruchowej pacjenta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7125" y="1126695"/>
            <a:ext cx="3338500" cy="3167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375" y="1052250"/>
            <a:ext cx="3923419" cy="316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479850" y="254925"/>
            <a:ext cx="7500" cy="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344900" y="134950"/>
            <a:ext cx="764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800">
                <a:latin typeface="Proxima Nova"/>
                <a:ea typeface="Proxima Nova"/>
                <a:cs typeface="Proxima Nova"/>
                <a:sym typeface="Proxima Nova"/>
              </a:rPr>
              <a:t>Składowa GCS parametryzujaca </a:t>
            </a:r>
            <a:r>
              <a:rPr b="1" lang="pl" sz="1800">
                <a:latin typeface="Proxima Nova"/>
                <a:ea typeface="Proxima Nova"/>
                <a:cs typeface="Proxima Nova"/>
                <a:sym typeface="Proxima Nova"/>
              </a:rPr>
              <a:t>kontakt słowny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625" y="698650"/>
            <a:ext cx="4270725" cy="423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174800" y="128775"/>
            <a:ext cx="70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latin typeface="Proxima Nova"/>
                <a:ea typeface="Proxima Nova"/>
                <a:cs typeface="Proxima Nova"/>
                <a:sym typeface="Proxima Nova"/>
              </a:rPr>
              <a:t>Podobieństwo predykcji modeli mierzone względem Accuracy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238950" y="108475"/>
            <a:ext cx="592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latin typeface="Proxima Nova"/>
                <a:ea typeface="Proxima Nova"/>
                <a:cs typeface="Proxima Nova"/>
                <a:sym typeface="Proxima Nova"/>
              </a:rPr>
              <a:t>Stopień</a:t>
            </a:r>
            <a:r>
              <a:rPr b="1" lang="pl" sz="1800">
                <a:latin typeface="Proxima Nova"/>
                <a:ea typeface="Proxima Nova"/>
                <a:cs typeface="Proxima Nova"/>
                <a:sym typeface="Proxima Nova"/>
              </a:rPr>
              <a:t> podobieństwa siatek hiperparametrów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4470"/>
          <a:stretch/>
        </p:blipFill>
        <p:spPr>
          <a:xfrm>
            <a:off x="4470500" y="619450"/>
            <a:ext cx="4273199" cy="38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298800" y="2169200"/>
            <a:ext cx="427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Proxima Nova"/>
                <a:ea typeface="Proxima Nova"/>
                <a:cs typeface="Proxima Nova"/>
                <a:sym typeface="Proxima Nova"/>
              </a:rPr>
              <a:t>PCA na modelach względem hiperparametrów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b="1" lang="pl">
                <a:latin typeface="Proxima Nova"/>
                <a:ea typeface="Proxima Nova"/>
                <a:cs typeface="Proxima Nova"/>
                <a:sym typeface="Proxima Nova"/>
              </a:rPr>
              <a:t>na fioletowo modele z top 20 których F1score&gt;0.9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b="1" lang="pl">
                <a:latin typeface="Proxima Nova"/>
                <a:ea typeface="Proxima Nova"/>
                <a:cs typeface="Proxima Nova"/>
                <a:sym typeface="Proxima Nova"/>
              </a:rPr>
              <a:t>na różowo modele z top 20 których F1score&lt;0.9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