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Krona One"/>
      <p:regular r:id="rId15"/>
    </p:embeddedFont>
    <p:embeddedFont>
      <p:font typeface="PT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dncxuXVhudaVo1UlzvJvcwv9B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KronaOne-regular.fntdata"/><Relationship Id="rId14" Type="http://schemas.openxmlformats.org/officeDocument/2006/relationships/slide" Target="slides/slide10.xml"/><Relationship Id="rId17" Type="http://schemas.openxmlformats.org/officeDocument/2006/relationships/font" Target="fonts/PTSans-bold.fntdata"/><Relationship Id="rId16" Type="http://schemas.openxmlformats.org/officeDocument/2006/relationships/font" Target="fonts/PTSans-regular.fntdata"/><Relationship Id="rId5" Type="http://schemas.openxmlformats.org/officeDocument/2006/relationships/slide" Target="slides/slide1.xml"/><Relationship Id="rId19" Type="http://schemas.openxmlformats.org/officeDocument/2006/relationships/font" Target="fonts/PTSans-boldItalic.fntdata"/><Relationship Id="rId6" Type="http://schemas.openxmlformats.org/officeDocument/2006/relationships/slide" Target="slides/slide2.xml"/><Relationship Id="rId18" Type="http://schemas.openxmlformats.org/officeDocument/2006/relationships/font" Target="fonts/PT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ctrTitle"/>
          </p:nvPr>
        </p:nvSpPr>
        <p:spPr>
          <a:xfrm>
            <a:off x="999600" y="1780212"/>
            <a:ext cx="10192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rebuchet MS"/>
              <a:buNone/>
              <a:defRPr b="0" sz="586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2441800" y="4559557"/>
            <a:ext cx="7308400" cy="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9pPr>
          </a:lstStyle>
          <a:p/>
        </p:txBody>
      </p:sp>
      <p:sp>
        <p:nvSpPr>
          <p:cNvPr id="19" name="Google Shape;19;p12"/>
          <p:cNvSpPr txBox="1"/>
          <p:nvPr>
            <p:ph idx="2" type="subTitle"/>
          </p:nvPr>
        </p:nvSpPr>
        <p:spPr>
          <a:xfrm>
            <a:off x="999600" y="6132933"/>
            <a:ext cx="10192800" cy="4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333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113" name="Google Shape;11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0" name="Google Shape;13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1" name="Google Shape;14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2" name="Google Shape;16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8" name="Google Shape;168;p26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ru-RU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ru-RU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5" name="Google Shape;17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1" name="Google Shape;191;p28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2" name="Google Shape;192;p28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28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4" name="Google Shape;194;p28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28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6" name="Google Shape;196;p2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00" name="Google Shape;20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6" name="Google Shape;206;p29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7" name="Google Shape;207;p29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8" name="Google Shape;208;p29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9" name="Google Shape;209;p29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0" name="Google Shape;210;p29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1" name="Google Shape;211;p29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29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3" name="Google Shape;213;p29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4" name="Google Shape;214;p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18" name="Google Shape;21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3"/>
          <p:cNvGrpSpPr/>
          <p:nvPr/>
        </p:nvGrpSpPr>
        <p:grpSpPr>
          <a:xfrm>
            <a:off x="-5898562" y="-5613730"/>
            <a:ext cx="24302591" cy="19234271"/>
            <a:chOff x="-4423922" y="-4210298"/>
            <a:chExt cx="18226943" cy="14425703"/>
          </a:xfrm>
        </p:grpSpPr>
        <p:grpSp>
          <p:nvGrpSpPr>
            <p:cNvPr id="22" name="Google Shape;22;p13"/>
            <p:cNvGrpSpPr/>
            <p:nvPr/>
          </p:nvGrpSpPr>
          <p:grpSpPr>
            <a:xfrm>
              <a:off x="-4423922" y="-4210298"/>
              <a:ext cx="18226943" cy="14425703"/>
              <a:chOff x="-4423922" y="-4210298"/>
              <a:chExt cx="18226943" cy="14425703"/>
            </a:xfrm>
          </p:grpSpPr>
          <p:sp>
            <p:nvSpPr>
              <p:cNvPr id="23" name="Google Shape;23;p13"/>
              <p:cNvSpPr/>
              <p:nvPr/>
            </p:nvSpPr>
            <p:spPr>
              <a:xfrm rot="4815481">
                <a:off x="-3170652" y="-372956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4" name="Google Shape;24;p13"/>
              <p:cNvSpPr/>
              <p:nvPr/>
            </p:nvSpPr>
            <p:spPr>
              <a:xfrm rot="4815400">
                <a:off x="6407007" y="-2602123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5" name="Google Shape;25;p13"/>
              <p:cNvSpPr/>
              <p:nvPr/>
            </p:nvSpPr>
            <p:spPr>
              <a:xfrm rot="4815509">
                <a:off x="7116002" y="-2804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6" name="Google Shape;26;p13"/>
              <p:cNvSpPr/>
              <p:nvPr/>
            </p:nvSpPr>
            <p:spPr>
              <a:xfrm rot="4815446">
                <a:off x="5137140" y="1617616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7" name="Google Shape;27;p13"/>
              <p:cNvSpPr/>
              <p:nvPr/>
            </p:nvSpPr>
            <p:spPr>
              <a:xfrm rot="4815509">
                <a:off x="-3921173" y="-132267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28" name="Google Shape;28;p13"/>
            <p:cNvSpPr/>
            <p:nvPr/>
          </p:nvSpPr>
          <p:spPr>
            <a:xfrm rot="4815400">
              <a:off x="-3391368" y="1734202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29" name="Google Shape;29;p13"/>
          <p:cNvPicPr preferRelativeResize="0"/>
          <p:nvPr/>
        </p:nvPicPr>
        <p:blipFill rotWithShape="1">
          <a:blip r:embed="rId2">
            <a:alphaModFix amt="21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3"/>
          <p:cNvSpPr txBox="1"/>
          <p:nvPr>
            <p:ph type="title"/>
          </p:nvPr>
        </p:nvSpPr>
        <p:spPr>
          <a:xfrm>
            <a:off x="1141400" y="609600"/>
            <a:ext cx="9908000" cy="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31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1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Numbers and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4"/>
          <p:cNvGrpSpPr/>
          <p:nvPr/>
        </p:nvGrpSpPr>
        <p:grpSpPr>
          <a:xfrm flipH="1">
            <a:off x="-2624350" y="-4708360"/>
            <a:ext cx="19185666" cy="17385900"/>
            <a:chOff x="-2399304" y="-3503994"/>
            <a:chExt cx="14389250" cy="13039425"/>
          </a:xfrm>
        </p:grpSpPr>
        <p:grpSp>
          <p:nvGrpSpPr>
            <p:cNvPr id="33" name="Google Shape;33;p14"/>
            <p:cNvGrpSpPr/>
            <p:nvPr/>
          </p:nvGrpSpPr>
          <p:grpSpPr>
            <a:xfrm>
              <a:off x="-2399304" y="-3503994"/>
              <a:ext cx="14389250" cy="13039425"/>
              <a:chOff x="-2399304" y="-3503994"/>
              <a:chExt cx="14389250" cy="13039425"/>
            </a:xfrm>
          </p:grpSpPr>
          <p:sp>
            <p:nvSpPr>
              <p:cNvPr id="34" name="Google Shape;34;p14"/>
              <p:cNvSpPr/>
              <p:nvPr/>
            </p:nvSpPr>
            <p:spPr>
              <a:xfrm rot="4815481">
                <a:off x="-1871902" y="-120711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5" name="Google Shape;35;p14"/>
              <p:cNvSpPr/>
              <p:nvPr/>
            </p:nvSpPr>
            <p:spPr>
              <a:xfrm rot="4815400">
                <a:off x="-323793" y="2375827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6" name="Google Shape;36;p14"/>
              <p:cNvSpPr/>
              <p:nvPr/>
            </p:nvSpPr>
            <p:spPr>
              <a:xfrm rot="4815509">
                <a:off x="5302927" y="-2161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7" name="Google Shape;37;p14"/>
              <p:cNvSpPr/>
              <p:nvPr/>
            </p:nvSpPr>
            <p:spPr>
              <a:xfrm rot="4815446">
                <a:off x="593465" y="937641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" name="Google Shape;38;p14"/>
              <p:cNvSpPr/>
              <p:nvPr/>
            </p:nvSpPr>
            <p:spPr>
              <a:xfrm rot="4815509">
                <a:off x="939427" y="-304572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39" name="Google Shape;39;p14"/>
            <p:cNvSpPr/>
            <p:nvPr/>
          </p:nvSpPr>
          <p:spPr>
            <a:xfrm rot="4815400">
              <a:off x="5272082" y="3159802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0" name="Google Shape;40;p14"/>
          <p:cNvSpPr/>
          <p:nvPr/>
        </p:nvSpPr>
        <p:spPr>
          <a:xfrm flipH="1" rot="-4815481">
            <a:off x="-2812215" y="-4382357"/>
            <a:ext cx="8649528" cy="8718049"/>
          </a:xfrm>
          <a:prstGeom prst="ellipse">
            <a:avLst/>
          </a:prstGeom>
          <a:gradFill>
            <a:gsLst>
              <a:gs pos="0">
                <a:srgbClr val="1645D3">
                  <a:alpha val="69411"/>
                </a:srgbClr>
              </a:gs>
              <a:gs pos="63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 amt="21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4"/>
          <p:cNvSpPr/>
          <p:nvPr/>
        </p:nvSpPr>
        <p:spPr>
          <a:xfrm flipH="1" rot="-4815509">
            <a:off x="-2375519" y="-3945431"/>
            <a:ext cx="8245693" cy="8310992"/>
          </a:xfrm>
          <a:prstGeom prst="ellipse">
            <a:avLst/>
          </a:prstGeom>
          <a:gradFill>
            <a:gsLst>
              <a:gs pos="0">
                <a:srgbClr val="8AC1DC">
                  <a:alpha val="69411"/>
                </a:srgbClr>
              </a:gs>
              <a:gs pos="63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" name="Google Shape;43;p14"/>
          <p:cNvSpPr txBox="1"/>
          <p:nvPr>
            <p:ph type="title"/>
          </p:nvPr>
        </p:nvSpPr>
        <p:spPr>
          <a:xfrm>
            <a:off x="2873092" y="877533"/>
            <a:ext cx="6448800" cy="10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  <a:defRPr i="1"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44" name="Google Shape;44;p14"/>
          <p:cNvSpPr txBox="1"/>
          <p:nvPr>
            <p:ph idx="1" type="subTitle"/>
          </p:nvPr>
        </p:nvSpPr>
        <p:spPr>
          <a:xfrm>
            <a:off x="2873092" y="1682900"/>
            <a:ext cx="6448800" cy="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2" type="title"/>
          </p:nvPr>
        </p:nvSpPr>
        <p:spPr>
          <a:xfrm>
            <a:off x="2873092" y="2754400"/>
            <a:ext cx="6448800" cy="10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  <a:defRPr i="1"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46" name="Google Shape;46;p14"/>
          <p:cNvSpPr txBox="1"/>
          <p:nvPr>
            <p:ph idx="3" type="subTitle"/>
          </p:nvPr>
        </p:nvSpPr>
        <p:spPr>
          <a:xfrm>
            <a:off x="2873092" y="3559767"/>
            <a:ext cx="6448800" cy="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4" type="title"/>
          </p:nvPr>
        </p:nvSpPr>
        <p:spPr>
          <a:xfrm>
            <a:off x="2873092" y="4631267"/>
            <a:ext cx="6448800" cy="10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  <a:defRPr i="1"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48" name="Google Shape;48;p14"/>
          <p:cNvSpPr txBox="1"/>
          <p:nvPr>
            <p:ph idx="5" type="subTitle"/>
          </p:nvPr>
        </p:nvSpPr>
        <p:spPr>
          <a:xfrm>
            <a:off x="2873092" y="5436633"/>
            <a:ext cx="6448800" cy="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0" name="Google Shape;5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1" name="Google Shape;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5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5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0" name="Google Shape;6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1" name="Google Shape;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0" name="Google Shape;7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1" name="Google Shape;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1" name="Google Shape;9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2" name="Google Shape;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1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>
            <a:off x="-1113067" y="2614850"/>
            <a:ext cx="3414867" cy="3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 amt="73000"/>
          </a:blip>
          <a:srcRect b="0" l="0" r="0" t="0"/>
          <a:stretch/>
        </p:blipFill>
        <p:spPr>
          <a:xfrm rot="10800000">
            <a:off x="10213400" y="1071434"/>
            <a:ext cx="2585200" cy="249213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"/>
          <p:cNvSpPr txBox="1"/>
          <p:nvPr>
            <p:ph idx="1" type="subTitle"/>
          </p:nvPr>
        </p:nvSpPr>
        <p:spPr>
          <a:xfrm>
            <a:off x="2441807" y="4652779"/>
            <a:ext cx="7308400" cy="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/>
              <a:t>Один из </a:t>
            </a:r>
            <a:r>
              <a:rPr lang="ru-RU" sz="2000"/>
              <a:t>крупнейших</a:t>
            </a:r>
            <a:r>
              <a:rPr lang="ru-RU"/>
              <a:t> медицинских ИИ</a:t>
            </a:r>
            <a:endParaRPr/>
          </a:p>
        </p:txBody>
      </p:sp>
      <p:sp>
        <p:nvSpPr>
          <p:cNvPr id="242" name="Google Shape;242;p1"/>
          <p:cNvSpPr/>
          <p:nvPr/>
        </p:nvSpPr>
        <p:spPr>
          <a:xfrm>
            <a:off x="474433" y="302800"/>
            <a:ext cx="420400" cy="4204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3" name="Google Shape;243;p1"/>
          <p:cNvGrpSpPr/>
          <p:nvPr/>
        </p:nvGrpSpPr>
        <p:grpSpPr>
          <a:xfrm>
            <a:off x="3705227" y="951198"/>
            <a:ext cx="4781546" cy="3926438"/>
            <a:chOff x="2778915" y="849582"/>
            <a:chExt cx="3586160" cy="2944829"/>
          </a:xfrm>
        </p:grpSpPr>
        <p:sp>
          <p:nvSpPr>
            <p:cNvPr id="244" name="Google Shape;244;p1"/>
            <p:cNvSpPr/>
            <p:nvPr/>
          </p:nvSpPr>
          <p:spPr>
            <a:xfrm rot="-2132583">
              <a:off x="2711556" y="1841568"/>
              <a:ext cx="3720878" cy="960856"/>
            </a:xfrm>
            <a:prstGeom prst="donut">
              <a:avLst>
                <a:gd fmla="val 2048" name="adj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 rot="-376705">
              <a:off x="5636340" y="1128676"/>
              <a:ext cx="153621" cy="153621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6" name="Google Shape;246;p1"/>
          <p:cNvSpPr/>
          <p:nvPr/>
        </p:nvSpPr>
        <p:spPr>
          <a:xfrm>
            <a:off x="3705207" y="5212789"/>
            <a:ext cx="4781600" cy="23200"/>
          </a:xfrm>
          <a:prstGeom prst="rect">
            <a:avLst/>
          </a:prstGeom>
          <a:gradFill>
            <a:gsLst>
              <a:gs pos="0">
                <a:schemeClr val="accent2"/>
              </a:gs>
              <a:gs pos="40000">
                <a:schemeClr val="accent1"/>
              </a:gs>
              <a:gs pos="70000">
                <a:srgbClr val="7BA29E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1"/>
          <p:cNvSpPr/>
          <p:nvPr/>
        </p:nvSpPr>
        <p:spPr>
          <a:xfrm>
            <a:off x="1524233" y="2269100"/>
            <a:ext cx="252400" cy="2524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1"/>
          <p:cNvSpPr txBox="1"/>
          <p:nvPr>
            <p:ph type="ctrTitle"/>
          </p:nvPr>
        </p:nvSpPr>
        <p:spPr>
          <a:xfrm>
            <a:off x="999607" y="2157027"/>
            <a:ext cx="10192800" cy="1593112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rebuchet MS"/>
              <a:buNone/>
            </a:pPr>
            <a:r>
              <a:rPr i="1" lang="ru-RU" sz="8800"/>
              <a:t>Tempus AI</a:t>
            </a:r>
            <a:endParaRPr i="1" sz="8800"/>
          </a:p>
        </p:txBody>
      </p:sp>
      <p:sp>
        <p:nvSpPr>
          <p:cNvPr id="249" name="Google Shape;249;p1"/>
          <p:cNvSpPr txBox="1"/>
          <p:nvPr/>
        </p:nvSpPr>
        <p:spPr>
          <a:xfrm>
            <a:off x="8235469" y="5473005"/>
            <a:ext cx="395586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Гафурова Ф. Ф., 373432, P3220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Леонтьев В. А., 412991, P3224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Заименко В. С., 439689, P3220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Пуксант Ю. С., 413045, R3242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Здор М. М., 342951, Р3224 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A2161"/>
            </a:gs>
            <a:gs pos="50000">
              <a:srgbClr val="1FAAC6"/>
            </a:gs>
            <a:gs pos="100000">
              <a:srgbClr val="2CEAE0"/>
            </a:gs>
          </a:gsLst>
          <a:lin ang="19799999" scaled="0"/>
        </a:gra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0"/>
          <p:cNvGrpSpPr/>
          <p:nvPr/>
        </p:nvGrpSpPr>
        <p:grpSpPr>
          <a:xfrm rot="-8418895">
            <a:off x="3901069" y="2645937"/>
            <a:ext cx="4666826" cy="1454329"/>
            <a:chOff x="2757299" y="624787"/>
            <a:chExt cx="3770275" cy="1174935"/>
          </a:xfrm>
        </p:grpSpPr>
        <p:sp>
          <p:nvSpPr>
            <p:cNvPr id="337" name="Google Shape;337;p10"/>
            <p:cNvSpPr/>
            <p:nvPr/>
          </p:nvSpPr>
          <p:spPr>
            <a:xfrm rot="-10600592">
              <a:off x="2782022" y="731833"/>
              <a:ext cx="3720830" cy="960844"/>
            </a:xfrm>
            <a:prstGeom prst="donut">
              <a:avLst>
                <a:gd fmla="val 2048" name="adj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8" name="Google Shape;338;p10"/>
            <p:cNvSpPr/>
            <p:nvPr/>
          </p:nvSpPr>
          <p:spPr>
            <a:xfrm rot="-10797033">
              <a:off x="3314822" y="712386"/>
              <a:ext cx="153627" cy="153627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9" name="Google Shape;339;p10"/>
            <p:cNvSpPr/>
            <p:nvPr/>
          </p:nvSpPr>
          <p:spPr>
            <a:xfrm rot="-10797033">
              <a:off x="5981908" y="1512294"/>
              <a:ext cx="153627" cy="153627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340" name="Google Shape;340;p10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2225464">
            <a:off x="-82865" y="166534"/>
            <a:ext cx="3343881" cy="330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0"/>
          <p:cNvPicPr preferRelativeResize="0"/>
          <p:nvPr/>
        </p:nvPicPr>
        <p:blipFill rotWithShape="1">
          <a:blip r:embed="rId3">
            <a:alphaModFix amt="69000"/>
          </a:blip>
          <a:srcRect b="28" l="0" r="0" t="19"/>
          <a:stretch/>
        </p:blipFill>
        <p:spPr>
          <a:xfrm rot="9374039">
            <a:off x="-1136139" y="2204024"/>
            <a:ext cx="3532260" cy="349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0"/>
          <p:cNvPicPr preferRelativeResize="0"/>
          <p:nvPr/>
        </p:nvPicPr>
        <p:blipFill rotWithShape="1">
          <a:blip r:embed="rId3">
            <a:alphaModFix amt="64000"/>
          </a:blip>
          <a:srcRect b="19" l="0" r="0" t="19"/>
          <a:stretch/>
        </p:blipFill>
        <p:spPr>
          <a:xfrm rot="8258638">
            <a:off x="9267047" y="1433102"/>
            <a:ext cx="3343881" cy="330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0"/>
          <p:cNvPicPr preferRelativeResize="0"/>
          <p:nvPr/>
        </p:nvPicPr>
        <p:blipFill rotWithShape="1">
          <a:blip r:embed="rId3">
            <a:alphaModFix amt="64000"/>
          </a:blip>
          <a:srcRect b="28" l="0" r="0" t="19"/>
          <a:stretch/>
        </p:blipFill>
        <p:spPr>
          <a:xfrm rot="2822065">
            <a:off x="9996629" y="2945957"/>
            <a:ext cx="3532260" cy="3495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0"/>
          <p:cNvSpPr txBox="1"/>
          <p:nvPr>
            <p:ph type="title"/>
          </p:nvPr>
        </p:nvSpPr>
        <p:spPr>
          <a:xfrm>
            <a:off x="2744353" y="2391125"/>
            <a:ext cx="6703293" cy="1876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</a:pPr>
            <a:r>
              <a:rPr lang="ru-RU" sz="6000"/>
              <a:t>Спасибо </a:t>
            </a:r>
            <a:br>
              <a:rPr lang="ru-RU" sz="6000"/>
            </a:br>
            <a:r>
              <a:rPr lang="ru-RU" sz="6000"/>
              <a:t>за внимание!</a:t>
            </a:r>
            <a:endParaRPr sz="6000"/>
          </a:p>
        </p:txBody>
      </p:sp>
      <p:sp>
        <p:nvSpPr>
          <p:cNvPr id="345" name="Google Shape;345;p10"/>
          <p:cNvSpPr/>
          <p:nvPr/>
        </p:nvSpPr>
        <p:spPr>
          <a:xfrm>
            <a:off x="521207" y="356615"/>
            <a:ext cx="348825" cy="33841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EAE0"/>
            </a:gs>
            <a:gs pos="48000">
              <a:srgbClr val="1D87A1"/>
            </a:gs>
            <a:gs pos="100000">
              <a:srgbClr val="0A2161"/>
            </a:gs>
          </a:gsLst>
          <a:lin ang="2520000" scaled="0"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"/>
          <p:cNvSpPr txBox="1"/>
          <p:nvPr>
            <p:ph type="title"/>
          </p:nvPr>
        </p:nvSpPr>
        <p:spPr>
          <a:xfrm>
            <a:off x="1141400" y="609600"/>
            <a:ext cx="9908000" cy="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О стартапе</a:t>
            </a:r>
            <a:endParaRPr/>
          </a:p>
        </p:txBody>
      </p:sp>
      <p:sp>
        <p:nvSpPr>
          <p:cNvPr id="255" name="Google Shape;255;p2"/>
          <p:cNvSpPr/>
          <p:nvPr/>
        </p:nvSpPr>
        <p:spPr>
          <a:xfrm>
            <a:off x="474433" y="316400"/>
            <a:ext cx="420400" cy="4204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"/>
          <p:cNvSpPr txBox="1"/>
          <p:nvPr/>
        </p:nvSpPr>
        <p:spPr>
          <a:xfrm>
            <a:off x="1466643" y="1935296"/>
            <a:ext cx="9515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Tempus AI</a:t>
            </a: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— стартап, разработавший платформу на базе искусственного интеллекта для анализа медицинских данных. Основная специализация - использовании ИИ для обработки геномной, клинической и молекулярной информации, что помогает </a:t>
            </a:r>
            <a:b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врачам принимать более точные и персонализированные решения </a:t>
            </a:r>
            <a:b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по лечению пациентов.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Tempus AI активно применяет технологии ИКТ (информационно-коммуникационные технологии) для обработки больших объемов данных в медицине.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На данный момент стартапу исполнилось 9 лет и за это время он стал одним из лидеров среди ИИ применяющихся в медицине, особенно отличившись в исследовании онкологических заболеваний.</a:t>
            </a:r>
            <a:endParaRPr/>
          </a:p>
        </p:txBody>
      </p:sp>
      <p:pic>
        <p:nvPicPr>
          <p:cNvPr id="257" name="Google Shape;257;p2"/>
          <p:cNvPicPr preferRelativeResize="0"/>
          <p:nvPr/>
        </p:nvPicPr>
        <p:blipFill rotWithShape="1">
          <a:blip r:embed="rId3">
            <a:alphaModFix amt="64000"/>
          </a:blip>
          <a:srcRect b="28" l="0" r="0" t="19"/>
          <a:stretch/>
        </p:blipFill>
        <p:spPr>
          <a:xfrm rot="2822065">
            <a:off x="7468827" y="-1601086"/>
            <a:ext cx="3532260" cy="349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2225464">
            <a:off x="-1936921" y="-41811"/>
            <a:ext cx="3343881" cy="330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"/>
          <p:cNvPicPr preferRelativeResize="0"/>
          <p:nvPr/>
        </p:nvPicPr>
        <p:blipFill rotWithShape="1">
          <a:blip r:embed="rId3">
            <a:alphaModFix amt="64000"/>
          </a:blip>
          <a:srcRect b="19" l="0" r="0" t="19"/>
          <a:stretch/>
        </p:blipFill>
        <p:spPr>
          <a:xfrm rot="8258638">
            <a:off x="9638408" y="5203521"/>
            <a:ext cx="3343881" cy="330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"/>
          <p:cNvSpPr txBox="1"/>
          <p:nvPr>
            <p:ph type="title"/>
          </p:nvPr>
        </p:nvSpPr>
        <p:spPr>
          <a:xfrm>
            <a:off x="1124650" y="350929"/>
            <a:ext cx="99080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Инновационная технология</a:t>
            </a:r>
            <a:endParaRPr/>
          </a:p>
        </p:txBody>
      </p:sp>
      <p:sp>
        <p:nvSpPr>
          <p:cNvPr id="265" name="Google Shape;265;p3"/>
          <p:cNvSpPr/>
          <p:nvPr/>
        </p:nvSpPr>
        <p:spPr>
          <a:xfrm>
            <a:off x="474433" y="302800"/>
            <a:ext cx="420400" cy="4204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6" name="Google Shape;266;p3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295175">
            <a:off x="-1453421" y="4450032"/>
            <a:ext cx="3414867" cy="3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3949775">
            <a:off x="9889643" y="2735428"/>
            <a:ext cx="3414867" cy="3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"/>
          <p:cNvPicPr preferRelativeResize="0"/>
          <p:nvPr/>
        </p:nvPicPr>
        <p:blipFill rotWithShape="1">
          <a:blip r:embed="rId4">
            <a:alphaModFix amt="64000"/>
          </a:blip>
          <a:srcRect b="19" l="0" r="0" t="19"/>
          <a:stretch/>
        </p:blipFill>
        <p:spPr>
          <a:xfrm rot="8258638">
            <a:off x="1573093" y="-1796235"/>
            <a:ext cx="3343881" cy="33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"/>
          <p:cNvSpPr txBox="1"/>
          <p:nvPr/>
        </p:nvSpPr>
        <p:spPr>
          <a:xfrm>
            <a:off x="1466643" y="2149704"/>
            <a:ext cx="95153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Ключевой технологией Tempus AI является их ИИ платформа Tempus, анализирующая огромные объемы медицинских данных для предоставления врачам точных и персонализированных рекомендаций по лечению пациентов.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3"/>
          <p:cNvSpPr txBox="1"/>
          <p:nvPr/>
        </p:nvSpPr>
        <p:spPr>
          <a:xfrm>
            <a:off x="1466643" y="3642012"/>
            <a:ext cx="951530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Основные задачи: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особенностей организма пациента</a:t>
            </a:r>
            <a:endParaRPr/>
          </a:p>
          <a:p>
            <a:pPr indent="-2286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Сбор клинической информации</a:t>
            </a:r>
            <a:endParaRPr/>
          </a:p>
          <a:p>
            <a:pPr indent="-2286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464" lvl="0" marL="283464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Составление рекомендаций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464" lvl="0" marL="283464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Машинное обучение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EAE0"/>
            </a:gs>
            <a:gs pos="50000">
              <a:srgbClr val="1D87A1"/>
            </a:gs>
            <a:gs pos="100000">
              <a:srgbClr val="0A2161"/>
            </a:gs>
          </a:gsLst>
          <a:lin ang="2520000" scaled="0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"/>
          <p:cNvSpPr txBox="1"/>
          <p:nvPr>
            <p:ph type="title"/>
          </p:nvPr>
        </p:nvSpPr>
        <p:spPr>
          <a:xfrm>
            <a:off x="1141400" y="609600"/>
            <a:ext cx="9908000" cy="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Преимущества </a:t>
            </a:r>
            <a:r>
              <a:rPr lang="ru-RU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Tempus</a:t>
            </a:r>
            <a:endParaRPr/>
          </a:p>
        </p:txBody>
      </p:sp>
      <p:sp>
        <p:nvSpPr>
          <p:cNvPr id="276" name="Google Shape;276;p4"/>
          <p:cNvSpPr/>
          <p:nvPr/>
        </p:nvSpPr>
        <p:spPr>
          <a:xfrm>
            <a:off x="499233" y="324233"/>
            <a:ext cx="370800" cy="370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7" name="Google Shape;277;p4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3814679">
            <a:off x="10484567" y="4800450"/>
            <a:ext cx="3414867" cy="3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-8498160">
            <a:off x="7354955" y="-1645966"/>
            <a:ext cx="3414867" cy="329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"/>
          <p:cNvSpPr txBox="1"/>
          <p:nvPr/>
        </p:nvSpPr>
        <p:spPr>
          <a:xfrm>
            <a:off x="1534099" y="2001488"/>
            <a:ext cx="951530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Персонализированная медицина</a:t>
            </a: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-  возможность разработки индивидуальных схем лечения для пациентов на основе их генетической информации и данных о предыдущих лечениях.</a:t>
            </a:r>
            <a:endParaRPr/>
          </a:p>
          <a:p>
            <a:pPr indent="-2286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Скорость и точность диагностики</a:t>
            </a: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- ИИ помогает быстрее анализировать большие объемы данных и эффективнее человека выявлять генетические мутации, что ускоряет диагностику.</a:t>
            </a:r>
            <a:endParaRPr/>
          </a:p>
          <a:p>
            <a:pPr indent="-2286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Оптимизация медицинских решений</a:t>
            </a: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- платформа улучшает качество решений врачей, предлагая более точные рекомендации по лечению на основе опыта схожих случаев.</a:t>
            </a:r>
            <a:endParaRPr/>
          </a:p>
          <a:p>
            <a:pPr indent="-2286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Медицинские исследования</a:t>
            </a: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- Tempus активно сотрудничает с учёными, предоставляя платформу для анализа данных и улучшения разработки </a:t>
            </a:r>
            <a:b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новых методов лечения, а также лекарств.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EAE0"/>
            </a:gs>
            <a:gs pos="50000">
              <a:srgbClr val="1D87A1"/>
            </a:gs>
            <a:gs pos="100000">
              <a:srgbClr val="0A2161"/>
            </a:gs>
          </a:gsLst>
          <a:lin ang="2520000" scaled="0"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"/>
          <p:cNvSpPr txBox="1"/>
          <p:nvPr>
            <p:ph type="title"/>
          </p:nvPr>
        </p:nvSpPr>
        <p:spPr>
          <a:xfrm>
            <a:off x="1141400" y="609600"/>
            <a:ext cx="9908000" cy="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Подходящие модели</a:t>
            </a:r>
            <a:endParaRPr/>
          </a:p>
        </p:txBody>
      </p:sp>
      <p:pic>
        <p:nvPicPr>
          <p:cNvPr id="285" name="Google Shape;285;p5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-3608826">
            <a:off x="-1054166" y="4977252"/>
            <a:ext cx="3414867" cy="3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-8498160">
            <a:off x="10008441" y="1765779"/>
            <a:ext cx="3414867" cy="329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"/>
          <p:cNvSpPr/>
          <p:nvPr/>
        </p:nvSpPr>
        <p:spPr>
          <a:xfrm>
            <a:off x="474433" y="347472"/>
            <a:ext cx="357671" cy="375728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5"/>
          <p:cNvSpPr txBox="1"/>
          <p:nvPr/>
        </p:nvSpPr>
        <p:spPr>
          <a:xfrm>
            <a:off x="1287212" y="2705576"/>
            <a:ext cx="419004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Подписка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Оцифровывание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Бритва и лезвие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Пользовательский проект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Управление данными о клиентах </a:t>
            </a:r>
            <a:endParaRPr/>
          </a:p>
        </p:txBody>
      </p:sp>
      <p:sp>
        <p:nvSpPr>
          <p:cNvPr id="289" name="Google Shape;289;p5"/>
          <p:cNvSpPr txBox="1"/>
          <p:nvPr/>
        </p:nvSpPr>
        <p:spPr>
          <a:xfrm>
            <a:off x="7209476" y="2673082"/>
            <a:ext cx="39558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Freemium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Белая этикетка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Обратная инновация 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5"/>
          <p:cNvSpPr txBox="1"/>
          <p:nvPr/>
        </p:nvSpPr>
        <p:spPr>
          <a:xfrm>
            <a:off x="1287212" y="2165638"/>
            <a:ext cx="3955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Используемые:</a:t>
            </a:r>
            <a:endParaRPr/>
          </a:p>
        </p:txBody>
      </p:sp>
      <p:sp>
        <p:nvSpPr>
          <p:cNvPr id="291" name="Google Shape;291;p5"/>
          <p:cNvSpPr txBox="1"/>
          <p:nvPr/>
        </p:nvSpPr>
        <p:spPr>
          <a:xfrm>
            <a:off x="7209476" y="2165638"/>
            <a:ext cx="3955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Возможные: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C9C0"/>
            </a:gs>
            <a:gs pos="38000">
              <a:srgbClr val="1FAAC6"/>
            </a:gs>
            <a:gs pos="100000">
              <a:srgbClr val="0A2161"/>
            </a:gs>
          </a:gsLst>
          <a:lin ang="2520000" scaled="0"/>
        </a:gra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 txBox="1"/>
          <p:nvPr>
            <p:ph type="title"/>
          </p:nvPr>
        </p:nvSpPr>
        <p:spPr>
          <a:xfrm>
            <a:off x="1141400" y="330208"/>
            <a:ext cx="9908000" cy="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Используемые модели</a:t>
            </a:r>
            <a:endParaRPr/>
          </a:p>
        </p:txBody>
      </p:sp>
      <p:pic>
        <p:nvPicPr>
          <p:cNvPr id="297" name="Google Shape;297;p6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2225464">
            <a:off x="-2270481" y="-174406"/>
            <a:ext cx="3343881" cy="330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6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2225464">
            <a:off x="10241753" y="4895684"/>
            <a:ext cx="3343881" cy="330896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6"/>
          <p:cNvSpPr/>
          <p:nvPr/>
        </p:nvSpPr>
        <p:spPr>
          <a:xfrm>
            <a:off x="474433" y="316400"/>
            <a:ext cx="420400" cy="4204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6"/>
          <p:cNvSpPr txBox="1"/>
          <p:nvPr/>
        </p:nvSpPr>
        <p:spPr>
          <a:xfrm>
            <a:off x="1214306" y="1681006"/>
            <a:ext cx="9762188" cy="2262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Подписка (36)</a:t>
            </a:r>
            <a: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3152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Суть</a:t>
            </a:r>
            <a: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: Предоставление продуктов или услуг на основе регулярной оплаты, что обеспечивает постоянный поток доходов и поддерживает длительные отношения </a:t>
            </a:r>
            <a:b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с клиентами.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3152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: Tempus Al может предложить доступ к своим аналитическим инструментам и платформе о модели подписки, позволяя больницам и исследователям регулярно использовать услуги компании и получать обновления.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6"/>
          <p:cNvSpPr txBox="1"/>
          <p:nvPr/>
        </p:nvSpPr>
        <p:spPr>
          <a:xfrm>
            <a:off x="1214306" y="4036445"/>
            <a:ext cx="9762188" cy="1985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Оцифровывание (33)</a:t>
            </a:r>
            <a: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3152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Суть</a:t>
            </a:r>
            <a: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: Преобразование физических продуктов и услуг в цифровой формат для оптимизации и повышения эффективности.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3152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: Tempus Al может оцифровать медицинские данные, переводя их в цифровые форматы для анализа с помощью искусственного интеллекта. Это позволит быстрее и точнее обрабатывать информацию, помогая врачам в диагностике и лечении.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 txBox="1"/>
          <p:nvPr>
            <p:ph type="title"/>
          </p:nvPr>
        </p:nvSpPr>
        <p:spPr>
          <a:xfrm>
            <a:off x="1141400" y="330208"/>
            <a:ext cx="9908000" cy="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Используемые модели</a:t>
            </a:r>
            <a:endParaRPr/>
          </a:p>
        </p:txBody>
      </p:sp>
      <p:pic>
        <p:nvPicPr>
          <p:cNvPr id="307" name="Google Shape;307;p7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2225464">
            <a:off x="3899804" y="5372108"/>
            <a:ext cx="3343881" cy="330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7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2225464">
            <a:off x="1024601" y="-1861732"/>
            <a:ext cx="3343881" cy="330896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7"/>
          <p:cNvSpPr/>
          <p:nvPr/>
        </p:nvSpPr>
        <p:spPr>
          <a:xfrm>
            <a:off x="499233" y="324233"/>
            <a:ext cx="370800" cy="370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p7"/>
          <p:cNvSpPr txBox="1"/>
          <p:nvPr/>
        </p:nvSpPr>
        <p:spPr>
          <a:xfrm>
            <a:off x="1214306" y="1606719"/>
            <a:ext cx="9762188" cy="2262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Бритва и лезвие (10)</a:t>
            </a:r>
            <a: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3152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Суть: </a:t>
            </a:r>
            <a: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Продажа основного товара по низкой цене, но с обязательной покупкой расходных материалов. 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3152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: Изначально Tempus была ориентирована только на онкологию, но компания расширила свою платформу на другие области медицины, такие как нейропсихология, радиология и кардиология, за которые придётся платить отдельно в виде дополнения к базовой версии платформы.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p7"/>
          <p:cNvSpPr txBox="1"/>
          <p:nvPr/>
        </p:nvSpPr>
        <p:spPr>
          <a:xfrm>
            <a:off x="1214306" y="4102118"/>
            <a:ext cx="9762188" cy="1985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Пользовательский проект (37)</a:t>
            </a:r>
            <a: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3152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Суть:</a:t>
            </a:r>
            <a: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Клиенты участвуют в создании или настройке продукта, обеспечивая индивидуальный подход и адаптацию к конкретным потребностям.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3152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Реализация:</a:t>
            </a:r>
            <a:r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Tempus Al может вовлекать врачей исследователей в настройку своих инструментов ИИ, позволяя создавать более адаптированные решения, которые учитывают особенности и нужды конкретных медицинских учреждений.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"/>
          <p:cNvSpPr txBox="1"/>
          <p:nvPr>
            <p:ph type="title"/>
          </p:nvPr>
        </p:nvSpPr>
        <p:spPr>
          <a:xfrm>
            <a:off x="1141400" y="330208"/>
            <a:ext cx="9908000" cy="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Возможные модели</a:t>
            </a:r>
            <a:endParaRPr/>
          </a:p>
        </p:txBody>
      </p:sp>
      <p:pic>
        <p:nvPicPr>
          <p:cNvPr id="317" name="Google Shape;317;p8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2225464">
            <a:off x="10174503" y="-192694"/>
            <a:ext cx="3343881" cy="330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8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10577685">
            <a:off x="-1096807" y="5203519"/>
            <a:ext cx="3343881" cy="330896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8"/>
          <p:cNvSpPr/>
          <p:nvPr/>
        </p:nvSpPr>
        <p:spPr>
          <a:xfrm>
            <a:off x="474433" y="347472"/>
            <a:ext cx="357671" cy="375728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p8"/>
          <p:cNvSpPr txBox="1"/>
          <p:nvPr/>
        </p:nvSpPr>
        <p:spPr>
          <a:xfrm>
            <a:off x="1214306" y="1681006"/>
            <a:ext cx="9762188" cy="1985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Freemium (54)</a:t>
            </a: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720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Суть: </a:t>
            </a: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Предоставление базового продукта бесплатно, в то время как премиум-версии продукта предлагаются за дополнительную плату. </a:t>
            </a:r>
            <a:endParaRPr/>
          </a:p>
          <a:p>
            <a:pPr indent="0" lvl="0" marL="720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Tempus AI может предложить базовые аналитические инструменты бесплатно, но взимать плату за более продвинутые функции, такие как глубокий анализ данных или специальные алгоритмы. </a:t>
            </a:r>
            <a:endParaRPr/>
          </a:p>
        </p:txBody>
      </p:sp>
      <p:sp>
        <p:nvSpPr>
          <p:cNvPr id="321" name="Google Shape;321;p8"/>
          <p:cNvSpPr txBox="1"/>
          <p:nvPr/>
        </p:nvSpPr>
        <p:spPr>
          <a:xfrm>
            <a:off x="1214306" y="3967851"/>
            <a:ext cx="9762188" cy="1985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Обратная инновация (28)</a:t>
            </a: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720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Суть:</a:t>
            </a: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Разработка продуктов или услуг для развивающихся стран с последующим их внедрением на зрелых рынках.</a:t>
            </a:r>
            <a:endParaRPr/>
          </a:p>
          <a:p>
            <a:pPr indent="0" lvl="0" marL="720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Создание решений, отвечающих потребностям развивающих рынков, что может улучшить доступность технологий, а адаптация технологий под специфические требования регионов увеличит их ценность и принятие пользователями.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/>
          <p:nvPr>
            <p:ph type="title"/>
          </p:nvPr>
        </p:nvSpPr>
        <p:spPr>
          <a:xfrm>
            <a:off x="1124650" y="350929"/>
            <a:ext cx="99080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Статистика и показатели</a:t>
            </a:r>
            <a:endParaRPr/>
          </a:p>
        </p:txBody>
      </p:sp>
      <p:pic>
        <p:nvPicPr>
          <p:cNvPr id="327" name="Google Shape;327;p9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295175">
            <a:off x="-1453421" y="4450032"/>
            <a:ext cx="3414867" cy="3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9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3949775">
            <a:off x="9889643" y="2735428"/>
            <a:ext cx="3414867" cy="3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9"/>
          <p:cNvPicPr preferRelativeResize="0"/>
          <p:nvPr/>
        </p:nvPicPr>
        <p:blipFill rotWithShape="1">
          <a:blip r:embed="rId4">
            <a:alphaModFix amt="64000"/>
          </a:blip>
          <a:srcRect b="19" l="0" r="0" t="19"/>
          <a:stretch/>
        </p:blipFill>
        <p:spPr>
          <a:xfrm rot="8258638">
            <a:off x="1573093" y="-1796235"/>
            <a:ext cx="3343881" cy="33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9"/>
          <p:cNvSpPr txBox="1"/>
          <p:nvPr/>
        </p:nvSpPr>
        <p:spPr>
          <a:xfrm>
            <a:off x="1466643" y="2149704"/>
            <a:ext cx="951530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К концу 2023 года Tempus AI: 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Насчитывает около 1500 сотрудников, среди которых есть врачи, учёные и специалисты по искусственному интеллекту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Работает с 53 крупными медицинскими учреждениями США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Привлёк более 1.2 млрд. долларов инвестициями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Планирует выход на международные рынки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Оценивается в 8 млрд долларов </a:t>
            </a:r>
            <a:endParaRPr/>
          </a:p>
        </p:txBody>
      </p:sp>
      <p:sp>
        <p:nvSpPr>
          <p:cNvPr id="331" name="Google Shape;331;p9"/>
          <p:cNvSpPr/>
          <p:nvPr/>
        </p:nvSpPr>
        <p:spPr>
          <a:xfrm>
            <a:off x="474433" y="316400"/>
            <a:ext cx="420400" cy="4204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Берлин">
  <a:themeElements>
    <a:clrScheme name="Берлин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2024-06-01T18:25:22Z</dcterms:created>
  <dc:creator>Виктор Леонтьев</dc:creator>
</cp:coreProperties>
</file>