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0" r:id="rId1"/>
  </p:sldMasterIdLst>
  <p:notesMasterIdLst>
    <p:notesMasterId r:id="rId32"/>
  </p:notesMasterIdLst>
  <p:handoutMasterIdLst>
    <p:handoutMasterId r:id="rId33"/>
  </p:handoutMasterIdLst>
  <p:sldIdLst>
    <p:sldId id="265" r:id="rId2"/>
    <p:sldId id="325" r:id="rId3"/>
    <p:sldId id="334" r:id="rId4"/>
    <p:sldId id="350" r:id="rId5"/>
    <p:sldId id="351" r:id="rId6"/>
    <p:sldId id="335" r:id="rId7"/>
    <p:sldId id="336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352" r:id="rId16"/>
    <p:sldId id="328" r:id="rId17"/>
    <p:sldId id="329" r:id="rId18"/>
    <p:sldId id="330" r:id="rId19"/>
    <p:sldId id="331" r:id="rId20"/>
    <p:sldId id="332" r:id="rId21"/>
    <p:sldId id="341" r:id="rId22"/>
    <p:sldId id="342" r:id="rId23"/>
    <p:sldId id="343" r:id="rId24"/>
    <p:sldId id="344" r:id="rId25"/>
    <p:sldId id="345" r:id="rId26"/>
    <p:sldId id="333" r:id="rId27"/>
    <p:sldId id="346" r:id="rId28"/>
    <p:sldId id="347" r:id="rId29"/>
    <p:sldId id="348" r:id="rId30"/>
    <p:sldId id="263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595315-6059-63B0-9BE8-AAFD11894995}" name="Елена Иванченко" initials="ЕИ" userId="7f7d7db965285a96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Самолетов" initials="С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99"/>
    <a:srgbClr val="A9EA88"/>
    <a:srgbClr val="71926E"/>
    <a:srgbClr val="C33AC6"/>
    <a:srgbClr val="B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3C25C-ECD9-4DB5-96F6-A94D55168233}" v="344" dt="2023-12-02T16:48:27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9" autoAdjust="0"/>
    <p:restoredTop sz="94672" autoAdjust="0"/>
  </p:normalViewPr>
  <p:slideViewPr>
    <p:cSldViewPr snapToGrid="0" snapToObjects="1" showGuides="1">
      <p:cViewPr varScale="1">
        <p:scale>
          <a:sx n="97" d="100"/>
          <a:sy n="97" d="100"/>
        </p:scale>
        <p:origin x="585" y="4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83B35-4D64-24CD-46E0-32E9FC276C40}"/>
              </a:ext>
            </a:extLst>
          </p:cNvPr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EFD47-67FA-CC9C-A247-DDA306E69DC7}"/>
              </a:ext>
            </a:extLst>
          </p:cNvPr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74B261-5474-8217-1C1F-DF8DF956D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A92729-C745-7CCF-6847-2DF14BA7138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199" y="1040162"/>
            <a:ext cx="8389257" cy="373503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aseline="0"/>
            </a:lvl1pPr>
            <a:lvl2pPr marL="457200" indent="0">
              <a:buFont typeface="Arial" panose="020B0604020202020204" pitchFamily="34" charset="0"/>
              <a:buNone/>
              <a:defRPr sz="2400"/>
            </a:lvl2pPr>
            <a:lvl3pPr marL="914400" indent="0">
              <a:buFont typeface="Arial" panose="020B0604020202020204" pitchFamily="34" charset="0"/>
              <a:buNone/>
              <a:defRPr sz="2000"/>
            </a:lvl3pPr>
            <a:lvl4pPr marL="1371600" indent="0">
              <a:buFont typeface="Arial" panose="020B0604020202020204" pitchFamily="34" charset="0"/>
              <a:buNone/>
              <a:defRPr sz="1800"/>
            </a:lvl4pPr>
            <a:lvl5pPr marL="1828800" indent="0">
              <a:buFont typeface="Arial" panose="020B0604020202020204" pitchFamily="34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ru-RU" sz="2000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endParaRPr lang="ru-RU" sz="2000" dirty="0"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18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</p:spTree>
    <p:extLst>
      <p:ext uri="{BB962C8B-B14F-4D97-AF65-F5344CB8AC3E}">
        <p14:creationId xmlns:p14="http://schemas.microsoft.com/office/powerpoint/2010/main" val="359977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8ABD215D-CFC7-1CAC-2144-1C4A51F1FE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113" y="1233715"/>
            <a:ext cx="7170057" cy="34108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  <a:lvl2pPr marL="457200" indent="0">
              <a:buFontTx/>
              <a:buNone/>
              <a:defRPr sz="1600" baseline="0"/>
            </a:lvl2pPr>
            <a:lvl3pPr marL="914400" indent="0">
              <a:buFontTx/>
              <a:buNone/>
              <a:defRPr sz="1600" baseline="0"/>
            </a:lvl3pPr>
            <a:lvl4pPr marL="1371600" indent="0">
              <a:buFontTx/>
              <a:buNone/>
              <a:defRPr sz="1600" baseline="0"/>
            </a:lvl4pPr>
            <a:lvl5pPr>
              <a:buFontTx/>
              <a:buNone/>
              <a:defRPr sz="1600" baseline="0"/>
            </a:lvl5pPr>
          </a:lstStyle>
          <a:p>
            <a:r>
              <a:rPr lang="ru-RU" sz="1600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endParaRPr lang="ru-RU" sz="1600" dirty="0"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14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569F4-01AC-6221-63B9-0F06F87F25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6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7">
            <a:extLst>
              <a:ext uri="{FF2B5EF4-FFF2-40B4-BE49-F238E27FC236}">
                <a16:creationId xmlns:a16="http://schemas.microsoft.com/office/drawing/2014/main" id="{3706F3BB-2486-D68F-6966-44BBD62CEC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7999" y="1792286"/>
            <a:ext cx="3635830" cy="1573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r>
              <a:rPr lang="ru-RU" sz="1200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</p:txBody>
      </p:sp>
      <p:sp>
        <p:nvSpPr>
          <p:cNvPr id="4" name="Текст 13">
            <a:extLst>
              <a:ext uri="{FF2B5EF4-FFF2-40B4-BE49-F238E27FC236}">
                <a16:creationId xmlns:a16="http://schemas.microsoft.com/office/drawing/2014/main" id="{49722966-1EC6-6348-3A3A-25A27C8E50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999" y="1182459"/>
            <a:ext cx="2960913" cy="595085"/>
          </a:xfrm>
        </p:spPr>
        <p:txBody>
          <a:bodyPr>
            <a:normAutofit/>
          </a:bodyPr>
          <a:lstStyle>
            <a:lvl1pPr marL="0" indent="0">
              <a:buNone/>
              <a:defRPr sz="1600" u="sng" baseline="0">
                <a:latin typeface="Golos Text DemiBold" panose="020B0703020202020204" pitchFamily="34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D2BFFE86-F97D-E925-927B-0F6BBD2D6E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00171" y="3011486"/>
            <a:ext cx="3635830" cy="1573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Golos Text" panose="020B0503020202020204"/>
              </a:rPr>
              <a:t>Основной текст слайда, ключевая формулировка.</a:t>
            </a:r>
          </a:p>
          <a:p>
            <a:pPr marL="0" indent="0" algn="l">
              <a:buNone/>
            </a:pPr>
            <a:endParaRPr lang="en-US" sz="1200" b="1" i="0" dirty="0">
              <a:solidFill>
                <a:srgbClr val="2C2D2E"/>
              </a:solidFill>
              <a:effectLst/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12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  <p:sp>
        <p:nvSpPr>
          <p:cNvPr id="6" name="Текст 13">
            <a:extLst>
              <a:ext uri="{FF2B5EF4-FFF2-40B4-BE49-F238E27FC236}">
                <a16:creationId xmlns:a16="http://schemas.microsoft.com/office/drawing/2014/main" id="{ADAF316B-52C6-704E-CB38-0E76498CD5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0171" y="2401659"/>
            <a:ext cx="2960913" cy="595085"/>
          </a:xfrm>
        </p:spPr>
        <p:txBody>
          <a:bodyPr>
            <a:normAutofit/>
          </a:bodyPr>
          <a:lstStyle>
            <a:lvl1pPr marL="0" indent="0">
              <a:buNone/>
              <a:defRPr sz="1600" u="sng" baseline="0">
                <a:latin typeface="Golos Text DemiBold" panose="020B0703020202020204" pitchFamily="34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888714-60F8-FF59-CB87-38F52214F9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60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C44632-7642-B672-30DB-BEE8EBC23C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4" name="Рисунок 2">
            <a:extLst>
              <a:ext uri="{FF2B5EF4-FFF2-40B4-BE49-F238E27FC236}">
                <a16:creationId xmlns:a16="http://schemas.microsoft.com/office/drawing/2014/main" id="{AF7BB137-1C7F-56D5-5D41-70ED6DEA4C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8957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Текст 6">
            <a:extLst>
              <a:ext uri="{FF2B5EF4-FFF2-40B4-BE49-F238E27FC236}">
                <a16:creationId xmlns:a16="http://schemas.microsoft.com/office/drawing/2014/main" id="{D9C7E817-A2F7-D228-2EB2-8CC2710635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171" y="1153886"/>
            <a:ext cx="2532743" cy="3425371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457200" indent="0">
              <a:buNone/>
              <a:defRPr sz="1400" baseline="0"/>
            </a:lvl2pPr>
            <a:lvl3pPr marL="914400" indent="0">
              <a:buNone/>
              <a:defRPr sz="1400" baseline="0"/>
            </a:lvl3pPr>
            <a:lvl4pPr marL="1371600" indent="0">
              <a:buNone/>
              <a:defRPr sz="1400" baseline="0"/>
            </a:lvl4pPr>
            <a:lvl5pPr marL="1828800" indent="0">
              <a:buFont typeface="Arial" panose="020B0604020202020204" pitchFamily="34" charset="0"/>
              <a:buNone/>
              <a:defRPr sz="1400" baseline="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1400" dirty="0">
                <a:latin typeface="Golos Text" panose="020B0503020202020204"/>
              </a:rPr>
              <a:t>Основной текст слайда, ключевая формулировка.</a:t>
            </a:r>
          </a:p>
          <a:p>
            <a:pPr marL="0" indent="0" algn="l">
              <a:buNone/>
            </a:pPr>
            <a:endParaRPr lang="en-US" sz="1400" b="1" i="0" dirty="0">
              <a:solidFill>
                <a:srgbClr val="2C2D2E"/>
              </a:solidFill>
              <a:effectLst/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14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</p:spTree>
    <p:extLst>
      <p:ext uri="{BB962C8B-B14F-4D97-AF65-F5344CB8AC3E}">
        <p14:creationId xmlns:p14="http://schemas.microsoft.com/office/powerpoint/2010/main" val="2927035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Пользовательский мак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1F5CFB9-FFF2-E218-2283-FA3AC247B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1CCADC5-135D-DC69-A40F-E7939EE42C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199" y="1040162"/>
            <a:ext cx="8389257" cy="373503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400"/>
            </a:lvl2pPr>
            <a:lvl3pPr marL="914400" indent="0">
              <a:buFont typeface="Arial" panose="020B0604020202020204" pitchFamily="34" charset="0"/>
              <a:buNone/>
              <a:defRPr sz="2000"/>
            </a:lvl3pPr>
            <a:lvl4pPr marL="1371600" indent="0">
              <a:buFont typeface="Arial" panose="020B0604020202020204" pitchFamily="34" charset="0"/>
              <a:buNone/>
              <a:defRPr sz="1800"/>
            </a:lvl4pPr>
            <a:lvl5pPr marL="1828800" indent="0">
              <a:buFont typeface="Arial" panose="020B0604020202020204" pitchFamily="34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latin typeface="Golos Text" panose="020B0503020202020204"/>
              </a:rPr>
              <a:t>Основной текст слайда, ключевая формулировка</a:t>
            </a:r>
          </a:p>
        </p:txBody>
      </p:sp>
    </p:spTree>
    <p:extLst>
      <p:ext uri="{BB962C8B-B14F-4D97-AF65-F5344CB8AC3E}">
        <p14:creationId xmlns:p14="http://schemas.microsoft.com/office/powerpoint/2010/main" val="3110273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Финал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4">
            <a:extLst>
              <a:ext uri="{FF2B5EF4-FFF2-40B4-BE49-F238E27FC236}">
                <a16:creationId xmlns:a16="http://schemas.microsoft.com/office/drawing/2014/main" id="{164235EB-093A-2BDE-8127-460B61C5B6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113" y="1233715"/>
            <a:ext cx="7170057" cy="341085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aseline="0"/>
            </a:lvl1pPr>
            <a:lvl2pPr marL="457200" indent="0">
              <a:buFontTx/>
              <a:buNone/>
              <a:defRPr sz="1600" baseline="0"/>
            </a:lvl2pPr>
            <a:lvl3pPr marL="914400" indent="0">
              <a:buFontTx/>
              <a:buNone/>
              <a:defRPr sz="1600" baseline="0"/>
            </a:lvl3pPr>
            <a:lvl4pPr marL="1371600" indent="0">
              <a:buFontTx/>
              <a:buNone/>
              <a:defRPr sz="1600" baseline="0"/>
            </a:lvl4pPr>
            <a:lvl5pPr>
              <a:buFontTx/>
              <a:buNone/>
              <a:defRPr sz="1600" baseline="0"/>
            </a:lvl5pPr>
          </a:lstStyle>
          <a:p>
            <a:r>
              <a:rPr lang="ru-RU" sz="1600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</a:t>
            </a:r>
          </a:p>
          <a:p>
            <a:endParaRPr lang="ru-RU" sz="1600" dirty="0"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16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конец списка.</a:t>
            </a:r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D6E8F6-2854-A3A1-FCCA-4BC7B8C564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40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5FAEC5-3811-8889-0016-6EA3B2AC41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CAC739FE-CC7A-A005-60BE-713B90BFE7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7999" y="1792286"/>
            <a:ext cx="3635830" cy="1573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r>
              <a:rPr lang="ru-RU" sz="1200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</p:txBody>
      </p:sp>
      <p:sp>
        <p:nvSpPr>
          <p:cNvPr id="5" name="Текст 13">
            <a:extLst>
              <a:ext uri="{FF2B5EF4-FFF2-40B4-BE49-F238E27FC236}">
                <a16:creationId xmlns:a16="http://schemas.microsoft.com/office/drawing/2014/main" id="{0280BF47-780B-2175-23F6-FDC24D601F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999" y="1182459"/>
            <a:ext cx="2960913" cy="595085"/>
          </a:xfrm>
        </p:spPr>
        <p:txBody>
          <a:bodyPr>
            <a:normAutofit/>
          </a:bodyPr>
          <a:lstStyle>
            <a:lvl1pPr marL="0" indent="0">
              <a:buNone/>
              <a:defRPr sz="1600" u="sng" baseline="0">
                <a:latin typeface="Golos Text DemiBold" panose="020B0703020202020204" pitchFamily="34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E58E80D7-3F9A-CA73-1A7E-C864B8F1B1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00171" y="3011486"/>
            <a:ext cx="3635830" cy="1573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Golos Text" panose="020B0503020202020204"/>
              </a:rPr>
              <a:t>Основной текст слайда, ключевая формулировка.</a:t>
            </a:r>
          </a:p>
          <a:p>
            <a:pPr marL="0" indent="0" algn="l">
              <a:buNone/>
            </a:pPr>
            <a:endParaRPr lang="en-US" sz="1200" b="1" i="0" dirty="0">
              <a:solidFill>
                <a:srgbClr val="2C2D2E"/>
              </a:solidFill>
              <a:effectLst/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12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  <p:sp>
        <p:nvSpPr>
          <p:cNvPr id="7" name="Текст 13">
            <a:extLst>
              <a:ext uri="{FF2B5EF4-FFF2-40B4-BE49-F238E27FC236}">
                <a16:creationId xmlns:a16="http://schemas.microsoft.com/office/drawing/2014/main" id="{BF0BE89B-425E-821E-10AB-56C164DAED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0171" y="2401659"/>
            <a:ext cx="2960913" cy="595085"/>
          </a:xfrm>
        </p:spPr>
        <p:txBody>
          <a:bodyPr>
            <a:normAutofit/>
          </a:bodyPr>
          <a:lstStyle>
            <a:lvl1pPr marL="0" indent="0">
              <a:buNone/>
              <a:defRPr sz="1600" u="sng" baseline="0">
                <a:latin typeface="Golos Text DemiBold" panose="020B0703020202020204" pitchFamily="34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420629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82CACE-D64E-E390-8227-23E049D60A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617"/>
            </a:avLst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D893D5-8CB5-3E29-008C-CC0E0591A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5" name="Текст 6">
            <a:extLst>
              <a:ext uri="{FF2B5EF4-FFF2-40B4-BE49-F238E27FC236}">
                <a16:creationId xmlns:a16="http://schemas.microsoft.com/office/drawing/2014/main" id="{6E126262-C015-9DD6-F87F-1B632AE744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171" y="1153886"/>
            <a:ext cx="2532743" cy="3425371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457200" indent="0">
              <a:buNone/>
              <a:defRPr sz="1400" baseline="0"/>
            </a:lvl2pPr>
            <a:lvl3pPr marL="914400" indent="0">
              <a:buNone/>
              <a:defRPr sz="1400" baseline="0"/>
            </a:lvl3pPr>
            <a:lvl4pPr marL="1371600" indent="0">
              <a:buNone/>
              <a:defRPr sz="1400" baseline="0"/>
            </a:lvl4pPr>
            <a:lvl5pPr marL="1828800" indent="0">
              <a:buFont typeface="Arial" panose="020B0604020202020204" pitchFamily="34" charset="0"/>
              <a:buNone/>
              <a:defRPr sz="1400" baseline="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1400" dirty="0">
                <a:latin typeface="Golos Text" panose="020B0503020202020204"/>
              </a:rPr>
              <a:t>Основной текст слайда, ключевая формулировка.</a:t>
            </a:r>
          </a:p>
          <a:p>
            <a:pPr marL="0" indent="0" algn="l">
              <a:buNone/>
            </a:pPr>
            <a:endParaRPr lang="en-US" sz="1400" b="1" i="0" dirty="0">
              <a:solidFill>
                <a:srgbClr val="2C2D2E"/>
              </a:solidFill>
              <a:effectLst/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14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</p:spTree>
    <p:extLst>
      <p:ext uri="{BB962C8B-B14F-4D97-AF65-F5344CB8AC3E}">
        <p14:creationId xmlns:p14="http://schemas.microsoft.com/office/powerpoint/2010/main" val="1736321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AA1A601-605F-FFE8-0BFA-9EB221F44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291943" cy="527284"/>
          </a:xfrm>
        </p:spPr>
        <p:txBody>
          <a:bodyPr>
            <a:normAutofit/>
          </a:bodyPr>
          <a:lstStyle>
            <a:lvl1pPr>
              <a:defRPr sz="3200" baseline="0"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555EF72-8579-6966-364E-7EB7615097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02428" y="943208"/>
            <a:ext cx="5526315" cy="3875536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457200" indent="0">
              <a:buNone/>
              <a:defRPr sz="1400" baseline="0"/>
            </a:lvl2pPr>
            <a:lvl3pPr marL="914400" indent="0">
              <a:buNone/>
              <a:defRPr sz="1400" baseline="0"/>
            </a:lvl3pPr>
            <a:lvl4pPr marL="1371600" indent="0">
              <a:buNone/>
              <a:defRPr sz="1400" baseline="0"/>
            </a:lvl4pPr>
            <a:lvl5pPr marL="1828800" indent="0">
              <a:buFont typeface="Arial" panose="020B0604020202020204" pitchFamily="34" charset="0"/>
              <a:buNone/>
              <a:defRPr sz="1400" baseline="0"/>
            </a:lvl5pPr>
          </a:lstStyle>
          <a:p>
            <a:r>
              <a:rPr lang="ru-RU" sz="1400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E0DDF7E5-74E5-85B7-0EAB-6118F548A9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943208"/>
            <a:ext cx="2532744" cy="1883023"/>
          </a:xfrm>
          <a:prstGeom prst="roundRect">
            <a:avLst>
              <a:gd name="adj" fmla="val 11537"/>
            </a:avLst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7936B987-FE27-33B7-4612-FDB9F2B35C6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" y="2935720"/>
            <a:ext cx="2532744" cy="1883023"/>
          </a:xfrm>
          <a:prstGeom prst="roundRect">
            <a:avLst>
              <a:gd name="adj" fmla="val 11537"/>
            </a:avLst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5528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Пользовательский мак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6">
            <a:extLst>
              <a:ext uri="{FF2B5EF4-FFF2-40B4-BE49-F238E27FC236}">
                <a16:creationId xmlns:a16="http://schemas.microsoft.com/office/drawing/2014/main" id="{604BBFFB-7572-35FA-4787-0F445C5632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1" y="1059322"/>
            <a:ext cx="3897086" cy="1734678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baseline="0"/>
            </a:lvl2pPr>
            <a:lvl3pPr marL="914400" indent="0">
              <a:buNone/>
              <a:defRPr sz="1400" baseline="0"/>
            </a:lvl3pPr>
            <a:lvl4pPr marL="1371600" indent="0">
              <a:buNone/>
              <a:defRPr sz="1400" baseline="0"/>
            </a:lvl4pPr>
            <a:lvl5pPr marL="1828800" indent="0">
              <a:buFont typeface="Arial" panose="020B0604020202020204" pitchFamily="34" charset="0"/>
              <a:buNone/>
              <a:defRPr sz="1400" baseline="0"/>
            </a:lvl5pPr>
          </a:lstStyle>
          <a:p>
            <a:r>
              <a:rPr lang="ru-RU" sz="1400" dirty="0">
                <a:latin typeface="Golos Text" panose="020B0503020202020204"/>
              </a:rPr>
              <a:t>Основной текст слайда, ключевая формулировка.</a:t>
            </a:r>
          </a:p>
        </p:txBody>
      </p:sp>
      <p:sp>
        <p:nvSpPr>
          <p:cNvPr id="4" name="Текст 6">
            <a:extLst>
              <a:ext uri="{FF2B5EF4-FFF2-40B4-BE49-F238E27FC236}">
                <a16:creationId xmlns:a16="http://schemas.microsoft.com/office/drawing/2014/main" id="{4BFD2DD0-1A50-CC19-1239-4EE4F12EA9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2" y="3105836"/>
            <a:ext cx="3897084" cy="1640335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baseline="0"/>
            </a:lvl2pPr>
            <a:lvl3pPr marL="914400" indent="0">
              <a:buNone/>
              <a:defRPr sz="1400" baseline="0"/>
            </a:lvl3pPr>
            <a:lvl4pPr marL="1371600" indent="0">
              <a:buNone/>
              <a:defRPr sz="1400" baseline="0"/>
            </a:lvl4pPr>
            <a:lvl5pPr marL="1828800" indent="0">
              <a:buFont typeface="Arial" panose="020B0604020202020204" pitchFamily="34" charset="0"/>
              <a:buNone/>
              <a:defRPr sz="1400" baseline="0"/>
            </a:lvl5pPr>
          </a:lstStyle>
          <a:p>
            <a:r>
              <a:rPr lang="ru-RU" sz="1400" dirty="0">
                <a:latin typeface="Golos Text" panose="020B0503020202020204"/>
              </a:rPr>
              <a:t>Основной текст слайда, ключевая формулировка.</a:t>
            </a:r>
          </a:p>
        </p:txBody>
      </p:sp>
      <p:sp>
        <p:nvSpPr>
          <p:cNvPr id="5" name="Текст 6">
            <a:extLst>
              <a:ext uri="{FF2B5EF4-FFF2-40B4-BE49-F238E27FC236}">
                <a16:creationId xmlns:a16="http://schemas.microsoft.com/office/drawing/2014/main" id="{73A9D63A-5180-ED0A-F619-007A1570C1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9714" y="1059322"/>
            <a:ext cx="3632201" cy="3686849"/>
          </a:xfrm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baseline="0"/>
            </a:lvl2pPr>
            <a:lvl3pPr marL="914400" indent="0">
              <a:buNone/>
              <a:defRPr sz="1400" baseline="0"/>
            </a:lvl3pPr>
            <a:lvl4pPr marL="1371600" indent="0">
              <a:buNone/>
              <a:defRPr sz="1400" baseline="0"/>
            </a:lvl4pPr>
            <a:lvl5pPr marL="1828800" indent="0">
              <a:buFont typeface="Arial" panose="020B0604020202020204" pitchFamily="34" charset="0"/>
              <a:buNone/>
              <a:defRPr sz="1400" baseline="0"/>
            </a:lvl5pPr>
          </a:lstStyle>
          <a:p>
            <a:r>
              <a:rPr lang="ru-RU" sz="1400" dirty="0">
                <a:latin typeface="Golos Text" panose="020B0503020202020204"/>
              </a:rPr>
              <a:t>Основной текст слайда, ключевая формулировка.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75CB2-AC7B-1521-E0C8-0618DBE0F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291943" cy="527284"/>
          </a:xfrm>
        </p:spPr>
        <p:txBody>
          <a:bodyPr>
            <a:normAutofit/>
          </a:bodyPr>
          <a:lstStyle>
            <a:lvl1pPr>
              <a:defRPr sz="3200" baseline="0"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59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933902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1" i="0" baseline="0"/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09454" y="2933902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1" i="0" baseline="0"/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5969804" y="2933902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1" i="0" baseline="0"/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287828"/>
            <a:ext cx="2588883" cy="1395548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07251" y="3299578"/>
            <a:ext cx="2591416" cy="1395548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4827D-CE53-9591-037D-C963F1C74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291943" cy="527284"/>
          </a:xfrm>
        </p:spPr>
        <p:txBody>
          <a:bodyPr>
            <a:normAutofit/>
          </a:bodyPr>
          <a:lstStyle>
            <a:lvl1pPr>
              <a:defRPr sz="3200" baseline="0"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AE50A46-F4A6-68CE-7C12-AA2301388718}"/>
              </a:ext>
            </a:extLst>
          </p:cNvPr>
          <p:cNvSpPr>
            <a:spLocks noGrp="1"/>
          </p:cNvSpPr>
          <p:nvPr>
            <p:ph sz="half" idx="26" hasCustomPrompt="1"/>
          </p:nvPr>
        </p:nvSpPr>
        <p:spPr>
          <a:xfrm>
            <a:off x="5967600" y="3299578"/>
            <a:ext cx="2591416" cy="1395548"/>
          </a:xfrm>
        </p:spPr>
        <p:txBody>
          <a:bodyPr>
            <a:noAutofit/>
          </a:bodyPr>
          <a:lstStyle>
            <a:lvl1pPr marL="0" indent="0">
              <a:buNone/>
              <a:defRPr sz="1200" baseline="0"/>
            </a:lvl1pPr>
            <a:lvl2pPr>
              <a:defRPr sz="1200" baseline="0"/>
            </a:lvl2pPr>
            <a:lvl3pPr>
              <a:defRPr sz="1200" baseline="0"/>
            </a:lvl3pPr>
            <a:lvl4pPr>
              <a:defRPr sz="1200" baseline="0"/>
            </a:lvl4pPr>
            <a:lvl5pPr>
              <a:defRPr sz="12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42AB405F-D2C7-9CD0-F8A2-C5B08DACE9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9081" y="944463"/>
            <a:ext cx="2577001" cy="1883023"/>
          </a:xfrm>
          <a:prstGeom prst="roundRect">
            <a:avLst>
              <a:gd name="adj" fmla="val 11537"/>
            </a:avLst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20D20C24-934F-4A5C-CF04-B479AF2D0D5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221666" y="944462"/>
            <a:ext cx="2577001" cy="1883023"/>
          </a:xfrm>
          <a:prstGeom prst="roundRect">
            <a:avLst>
              <a:gd name="adj" fmla="val 12905"/>
            </a:avLst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2D750E3A-97C5-5CBE-A3C9-0F2565E569E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980690" y="944463"/>
            <a:ext cx="2577001" cy="1883023"/>
          </a:xfrm>
          <a:prstGeom prst="roundRect">
            <a:avLst>
              <a:gd name="adj" fmla="val 10512"/>
            </a:avLst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842539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11943"/>
            <a:ext cx="7467600" cy="344714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ru-RU" sz="2400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endParaRPr lang="ru-RU" sz="2400" dirty="0"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20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</p:spTree>
    <p:extLst>
      <p:ext uri="{BB962C8B-B14F-4D97-AF65-F5344CB8AC3E}">
        <p14:creationId xmlns:p14="http://schemas.microsoft.com/office/powerpoint/2010/main" val="3509715879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AA1A601-605F-FFE8-0BFA-9EB221F44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291943" cy="527284"/>
          </a:xfrm>
        </p:spPr>
        <p:txBody>
          <a:bodyPr>
            <a:normAutofit/>
          </a:bodyPr>
          <a:lstStyle>
            <a:lvl1pPr>
              <a:defRPr sz="3200" baseline="0"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555EF72-8579-6966-364E-7EB7615097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33143" y="949330"/>
            <a:ext cx="2895600" cy="3895724"/>
          </a:xfrm>
        </p:spPr>
        <p:txBody>
          <a:bodyPr>
            <a:normAutofit/>
          </a:bodyPr>
          <a:lstStyle>
            <a:lvl1pPr marL="0" indent="0">
              <a:buNone/>
              <a:defRPr sz="1400" b="0" i="0" baseline="0"/>
            </a:lvl1pPr>
            <a:lvl2pPr marL="457200" indent="0">
              <a:buNone/>
              <a:defRPr sz="1400" baseline="0"/>
            </a:lvl2pPr>
            <a:lvl3pPr marL="914400" indent="0">
              <a:buNone/>
              <a:defRPr sz="1400" baseline="0"/>
            </a:lvl3pPr>
            <a:lvl4pPr marL="1371600" indent="0">
              <a:buNone/>
              <a:defRPr sz="1400" baseline="0"/>
            </a:lvl4pPr>
            <a:lvl5pPr marL="1828800" indent="0">
              <a:buFont typeface="Arial" panose="020B0604020202020204" pitchFamily="34" charset="0"/>
              <a:buNone/>
              <a:defRPr sz="1400" baseline="0"/>
            </a:lvl5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Рисунок 2">
            <a:extLst>
              <a:ext uri="{FF2B5EF4-FFF2-40B4-BE49-F238E27FC236}">
                <a16:creationId xmlns:a16="http://schemas.microsoft.com/office/drawing/2014/main" id="{F1233E17-1183-B76E-8FDC-B4E51177D9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949329"/>
            <a:ext cx="2532744" cy="1883023"/>
          </a:xfrm>
          <a:prstGeom prst="roundRect">
            <a:avLst>
              <a:gd name="adj" fmla="val 11537"/>
            </a:avLst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D225B0AE-7C4E-EA08-3FB1-DC344CD724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95171" y="949328"/>
            <a:ext cx="2532744" cy="1883023"/>
          </a:xfrm>
          <a:prstGeom prst="roundRect">
            <a:avLst>
              <a:gd name="adj" fmla="val 11879"/>
            </a:avLst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8F0CB042-A157-2892-A9F3-8F41034FBC2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95171" y="2962031"/>
            <a:ext cx="2532744" cy="1883023"/>
          </a:xfrm>
          <a:prstGeom prst="roundRect">
            <a:avLst>
              <a:gd name="adj" fmla="val 11537"/>
            </a:avLst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B7890194-FBA6-DE42-AD42-307D6F999BE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7199" y="2962031"/>
            <a:ext cx="2532744" cy="1883023"/>
          </a:xfrm>
          <a:prstGeom prst="roundRect">
            <a:avLst>
              <a:gd name="adj" fmla="val 11537"/>
            </a:avLst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27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AA1A601-605F-FFE8-0BFA-9EB221F44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291943" cy="527284"/>
          </a:xfrm>
        </p:spPr>
        <p:txBody>
          <a:bodyPr>
            <a:normAutofit/>
          </a:bodyPr>
          <a:lstStyle>
            <a:lvl1pPr>
              <a:defRPr sz="3200" baseline="0"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4" name="Текст 6">
            <a:extLst>
              <a:ext uri="{FF2B5EF4-FFF2-40B4-BE49-F238E27FC236}">
                <a16:creationId xmlns:a16="http://schemas.microsoft.com/office/drawing/2014/main" id="{46AE54EB-260E-9A56-307F-307DC6AE32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963397"/>
            <a:ext cx="2532744" cy="1883023"/>
          </a:xfrm>
        </p:spPr>
        <p:txBody>
          <a:bodyPr>
            <a:normAutofit/>
          </a:bodyPr>
          <a:lstStyle>
            <a:lvl1pPr marL="0" indent="0">
              <a:buNone/>
              <a:defRPr sz="1800" b="1" i="0" baseline="0"/>
            </a:lvl1pPr>
            <a:lvl2pPr marL="457200" indent="0">
              <a:buNone/>
              <a:defRPr sz="1400" baseline="0"/>
            </a:lvl2pPr>
            <a:lvl3pPr marL="914400" indent="0">
              <a:buNone/>
              <a:defRPr sz="1400" baseline="0"/>
            </a:lvl3pPr>
            <a:lvl4pPr marL="1371600" indent="0">
              <a:buNone/>
              <a:defRPr sz="1400" baseline="0"/>
            </a:lvl4pPr>
            <a:lvl5pPr marL="1828800" indent="0">
              <a:buFont typeface="Arial" panose="020B0604020202020204" pitchFamily="34" charset="0"/>
              <a:buNone/>
              <a:defRPr sz="1400" baseline="0"/>
            </a:lvl5pPr>
          </a:lstStyle>
          <a:p>
            <a:pPr lvl="0"/>
            <a:r>
              <a:rPr lang="ru-RU" dirty="0"/>
              <a:t>Ключевая фраза слайда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20DDEE97-30A5-E948-6E23-28FB2BCF96F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95171" y="963397"/>
            <a:ext cx="2532744" cy="1883023"/>
          </a:xfrm>
          <a:prstGeom prst="roundRect">
            <a:avLst>
              <a:gd name="adj" fmla="val 11537"/>
            </a:avLst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AAC08422-7D47-2B7E-7D28-680BC07B364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33141" y="966928"/>
            <a:ext cx="2532744" cy="1883023"/>
          </a:xfrm>
          <a:prstGeom prst="roundRect">
            <a:avLst>
              <a:gd name="adj" fmla="val 11196"/>
            </a:avLst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4D0F3CB7-1C07-A606-10E8-3541ED42DF3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33141" y="2954042"/>
            <a:ext cx="2532744" cy="1883023"/>
          </a:xfrm>
          <a:prstGeom prst="roundRect">
            <a:avLst>
              <a:gd name="adj" fmla="val 8802"/>
            </a:avLst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AFE5227E-AF6F-5CD4-3762-3B690A4EFAC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95171" y="2960314"/>
            <a:ext cx="2532744" cy="1883023"/>
          </a:xfrm>
          <a:prstGeom prst="roundRect">
            <a:avLst>
              <a:gd name="adj" fmla="val 8459"/>
            </a:avLst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F1DACFFD-7F12-BA1F-C994-00039280C0A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57200" y="2960314"/>
            <a:ext cx="2532744" cy="1883023"/>
          </a:xfrm>
          <a:prstGeom prst="roundRect">
            <a:avLst>
              <a:gd name="adj" fmla="val 10169"/>
            </a:avLst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818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367645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1" i="0" baseline="0"/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367645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1" i="0" baseline="0"/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367645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1" i="0" baseline="0"/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822C9-93DB-8981-8DE8-9669C842C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291943" cy="527284"/>
          </a:xfrm>
        </p:spPr>
        <p:txBody>
          <a:bodyPr>
            <a:normAutofit/>
          </a:bodyPr>
          <a:lstStyle>
            <a:lvl1pPr>
              <a:defRPr sz="3200" baseline="0"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ABC6181E-5380-5398-36BA-70EAD01E6B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54050" y="952607"/>
            <a:ext cx="2589213" cy="1304294"/>
          </a:xfrm>
          <a:prstGeom prst="roundRect">
            <a:avLst>
              <a:gd name="adj" fmla="val 9261"/>
            </a:avLst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Изображение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6C8F21F1-75B3-D8F1-2DB5-6F70F86F1DB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75818" y="952607"/>
            <a:ext cx="2589213" cy="1304294"/>
          </a:xfrm>
          <a:prstGeom prst="roundRect">
            <a:avLst>
              <a:gd name="adj" fmla="val 11730"/>
            </a:avLst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Изображение</a:t>
            </a:r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276AF22E-2A7E-F9AB-5142-9D689D32BAC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089789" y="952607"/>
            <a:ext cx="2589213" cy="1304294"/>
          </a:xfrm>
          <a:prstGeom prst="roundRect">
            <a:avLst>
              <a:gd name="adj" fmla="val 10249"/>
            </a:avLst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Изображение</a:t>
            </a:r>
          </a:p>
        </p:txBody>
      </p:sp>
      <p:sp>
        <p:nvSpPr>
          <p:cNvPr id="14" name="Text Placeholder 24">
            <a:extLst>
              <a:ext uri="{FF2B5EF4-FFF2-40B4-BE49-F238E27FC236}">
                <a16:creationId xmlns:a16="http://schemas.microsoft.com/office/drawing/2014/main" id="{4381B90F-578B-03FE-3E62-01B123DDCA0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0352" y="4281396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1" i="0" baseline="0"/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5" name="Text Placeholder 24">
            <a:extLst>
              <a:ext uri="{FF2B5EF4-FFF2-40B4-BE49-F238E27FC236}">
                <a16:creationId xmlns:a16="http://schemas.microsoft.com/office/drawing/2014/main" id="{78F39546-2C38-A484-9527-E82840466A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8970" y="4281396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1" i="0" baseline="0"/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62CF135A-DC57-BFA7-737D-7E89CABB270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88857" y="4281396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 b="1" i="0" baseline="0"/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3" name="Рисунок 2">
            <a:extLst>
              <a:ext uri="{FF2B5EF4-FFF2-40B4-BE49-F238E27FC236}">
                <a16:creationId xmlns:a16="http://schemas.microsoft.com/office/drawing/2014/main" id="{F2DF9285-C300-85F5-A106-92A286165DE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57201" y="2866358"/>
            <a:ext cx="2589213" cy="1304294"/>
          </a:xfrm>
          <a:prstGeom prst="roundRect">
            <a:avLst>
              <a:gd name="adj" fmla="val 12224"/>
            </a:avLst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Изображение</a:t>
            </a:r>
          </a:p>
        </p:txBody>
      </p:sp>
      <p:sp>
        <p:nvSpPr>
          <p:cNvPr id="24" name="Рисунок 2">
            <a:extLst>
              <a:ext uri="{FF2B5EF4-FFF2-40B4-BE49-F238E27FC236}">
                <a16:creationId xmlns:a16="http://schemas.microsoft.com/office/drawing/2014/main" id="{3E7EB42F-DA19-C666-2E68-46C62D12946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278969" y="2866358"/>
            <a:ext cx="2589213" cy="1304294"/>
          </a:xfrm>
          <a:prstGeom prst="roundRect">
            <a:avLst>
              <a:gd name="adj" fmla="val 11236"/>
            </a:avLst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Изображение</a:t>
            </a:r>
          </a:p>
        </p:txBody>
      </p:sp>
      <p:sp>
        <p:nvSpPr>
          <p:cNvPr id="31" name="Рисунок 2">
            <a:extLst>
              <a:ext uri="{FF2B5EF4-FFF2-40B4-BE49-F238E27FC236}">
                <a16:creationId xmlns:a16="http://schemas.microsoft.com/office/drawing/2014/main" id="{8819B960-AE2A-9E43-B370-CD1D6A1ACE8D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092940" y="2866358"/>
            <a:ext cx="2589213" cy="1304294"/>
          </a:xfrm>
          <a:prstGeom prst="roundRect">
            <a:avLst>
              <a:gd name="adj" fmla="val 9755"/>
            </a:avLst>
          </a:prstGeo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Изображение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Пользовательский маке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Рисунок 2"/>
          <p:cNvSpPr>
            <a:spLocks noGrp="1"/>
          </p:cNvSpPr>
          <p:nvPr>
            <p:ph type="pic" sz="half" idx="21"/>
          </p:nvPr>
        </p:nvSpPr>
        <p:spPr>
          <a:xfrm>
            <a:off x="457200" y="936852"/>
            <a:ext cx="4608513" cy="38421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62" name="Заголовок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Заголовок</a:t>
            </a:r>
          </a:p>
        </p:txBody>
      </p:sp>
      <p:sp>
        <p:nvSpPr>
          <p:cNvPr id="16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508171" y="1153884"/>
            <a:ext cx="2532745" cy="3425375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Основной текст слайда, ключевая формулировка.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758430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7998" y="1792284"/>
            <a:ext cx="3635832" cy="1573673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200"/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200"/>
              </a:spcBef>
              <a:defRPr sz="1200"/>
            </a:lvl3pPr>
            <a:lvl4pPr>
              <a:spcBef>
                <a:spcPts val="200"/>
              </a:spcBef>
              <a:defRPr sz="1200"/>
            </a:lvl4pPr>
            <a:lvl5pPr>
              <a:spcBef>
                <a:spcPts val="200"/>
              </a:spcBef>
              <a:defRPr sz="1200"/>
            </a:lvl5pPr>
          </a:lstStyle>
          <a:p>
            <a:r>
              <a:t>Здесь при необходимости располагается основной текст слайда, ключевая формулировка.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0" name="Текст 13"/>
          <p:cNvSpPr>
            <a:spLocks noGrp="1"/>
          </p:cNvSpPr>
          <p:nvPr>
            <p:ph type="body" sz="quarter" idx="21" hasCustomPrompt="1"/>
          </p:nvPr>
        </p:nvSpPr>
        <p:spPr>
          <a:xfrm>
            <a:off x="507998" y="1182459"/>
            <a:ext cx="2960916" cy="595087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u="sng">
                <a:latin typeface="Golos Text DemiBold"/>
                <a:ea typeface="Golos Text DemiBold"/>
                <a:cs typeface="Golos Text DemiBold"/>
                <a:sym typeface="Golos Text DemiBold"/>
              </a:defRPr>
            </a:lvl1pPr>
          </a:lstStyle>
          <a:p>
            <a:r>
              <a:t>Подзаголовок</a:t>
            </a:r>
          </a:p>
        </p:txBody>
      </p:sp>
      <p:sp>
        <p:nvSpPr>
          <p:cNvPr id="71" name="Заголовок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Заголовок</a:t>
            </a:r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22" hasCustomPrompt="1"/>
          </p:nvPr>
        </p:nvSpPr>
        <p:spPr>
          <a:xfrm>
            <a:off x="5000171" y="3011484"/>
            <a:ext cx="3635832" cy="1573674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200"/>
            </a:lvl1pPr>
          </a:lstStyle>
          <a:p>
            <a:r>
              <a:t>Основной текст слайда, ключевая формулировка.
Начало списка:
 список;
 список;
 конец списка.</a:t>
            </a:r>
          </a:p>
        </p:txBody>
      </p:sp>
      <p:sp>
        <p:nvSpPr>
          <p:cNvPr id="73" name="Текст 13"/>
          <p:cNvSpPr>
            <a:spLocks noGrp="1"/>
          </p:cNvSpPr>
          <p:nvPr>
            <p:ph type="body" sz="quarter" idx="23" hasCustomPrompt="1"/>
          </p:nvPr>
        </p:nvSpPr>
        <p:spPr>
          <a:xfrm>
            <a:off x="5000171" y="2401659"/>
            <a:ext cx="2960915" cy="595087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600" u="sng">
                <a:latin typeface="Golos Text DemiBold"/>
                <a:ea typeface="Golos Text DemiBold"/>
                <a:cs typeface="Golos Text DemiBold"/>
                <a:sym typeface="Golos Text DemiBold"/>
              </a:defRPr>
            </a:lvl1pPr>
          </a:lstStyle>
          <a:p>
            <a:r>
              <a:t>Подзаголовок</a:t>
            </a:r>
          </a:p>
        </p:txBody>
      </p:sp>
      <p:sp>
        <p:nvSpPr>
          <p:cNvPr id="7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422836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1" y="2933900"/>
            <a:ext cx="2589215" cy="269083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200" b="1"/>
            </a:lvl1pPr>
            <a:lvl2pPr marL="628650" indent="-171450">
              <a:spcBef>
                <a:spcPts val="200"/>
              </a:spcBef>
              <a:buSzPct val="100000"/>
              <a:buChar char="•"/>
              <a:defRPr sz="1200" b="1"/>
            </a:lvl2pPr>
            <a:lvl3pPr marL="1085850" indent="-171450">
              <a:spcBef>
                <a:spcPts val="200"/>
              </a:spcBef>
              <a:buSzPct val="100000"/>
              <a:buChar char="•"/>
              <a:defRPr sz="1200" b="1"/>
            </a:lvl3pPr>
            <a:lvl4pPr marL="1543050" indent="-171450">
              <a:spcBef>
                <a:spcPts val="200"/>
              </a:spcBef>
              <a:buSzPct val="100000"/>
              <a:buChar char="•"/>
              <a:defRPr sz="1200" b="1"/>
            </a:lvl4pPr>
            <a:lvl5pPr>
              <a:spcBef>
                <a:spcPts val="200"/>
              </a:spcBef>
              <a:defRPr sz="1200" b="1"/>
            </a:lvl5pPr>
          </a:lstStyle>
          <a:p>
            <a:r>
              <a:t>Подзаголовок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09452" y="2933900"/>
            <a:ext cx="2589215" cy="269083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200" b="1"/>
            </a:lvl1pPr>
          </a:lstStyle>
          <a:p>
            <a:r>
              <a:t>Подзаголовок</a:t>
            </a:r>
          </a:p>
        </p:txBody>
      </p:sp>
      <p:sp>
        <p:nvSpPr>
          <p:cNvPr id="19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5969803" y="2933900"/>
            <a:ext cx="2589215" cy="269083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200" b="1"/>
            </a:lvl1pPr>
          </a:lstStyle>
          <a:p>
            <a:r>
              <a:t>Подзаголовок</a:t>
            </a:r>
          </a:p>
        </p:txBody>
      </p:sp>
      <p:sp>
        <p:nvSpPr>
          <p:cNvPr id="196" name="Заголовок"/>
          <p:cNvSpPr txBox="1">
            <a:spLocks noGrp="1"/>
          </p:cNvSpPr>
          <p:nvPr>
            <p:ph type="title" hasCustomPrompt="1"/>
          </p:nvPr>
        </p:nvSpPr>
        <p:spPr>
          <a:xfrm>
            <a:off x="457200" y="306435"/>
            <a:ext cx="6291944" cy="527284"/>
          </a:xfrm>
          <a:prstGeom prst="rect">
            <a:avLst/>
          </a:prstGeom>
        </p:spPr>
        <p:txBody>
          <a:bodyPr/>
          <a:lstStyle/>
          <a:p>
            <a:r>
              <a:t>Заголовок</a:t>
            </a:r>
          </a:p>
        </p:txBody>
      </p:sp>
      <p:sp>
        <p:nvSpPr>
          <p:cNvPr id="197" name="Рисунок 2"/>
          <p:cNvSpPr>
            <a:spLocks noGrp="1"/>
          </p:cNvSpPr>
          <p:nvPr>
            <p:ph type="pic" sz="quarter" idx="23"/>
          </p:nvPr>
        </p:nvSpPr>
        <p:spPr>
          <a:xfrm>
            <a:off x="469081" y="944462"/>
            <a:ext cx="2577003" cy="18830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8" name="Рисунок 2"/>
          <p:cNvSpPr>
            <a:spLocks noGrp="1"/>
          </p:cNvSpPr>
          <p:nvPr>
            <p:ph type="pic" sz="quarter" idx="24"/>
          </p:nvPr>
        </p:nvSpPr>
        <p:spPr>
          <a:xfrm>
            <a:off x="3221664" y="944462"/>
            <a:ext cx="2577003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9" name="Рисунок 2"/>
          <p:cNvSpPr>
            <a:spLocks noGrp="1"/>
          </p:cNvSpPr>
          <p:nvPr>
            <p:ph type="pic" sz="quarter" idx="25"/>
          </p:nvPr>
        </p:nvSpPr>
        <p:spPr>
          <a:xfrm>
            <a:off x="5980688" y="944462"/>
            <a:ext cx="2577004" cy="18830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419810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1_Пользовательский макет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1" y="1059320"/>
            <a:ext cx="3897087" cy="173468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defRPr sz="1400">
                <a:solidFill>
                  <a:srgbClr val="FFFFFF"/>
                </a:solidFill>
              </a:defRPr>
            </a:lvl2pPr>
            <a:lvl3pPr>
              <a:spcBef>
                <a:spcPts val="300"/>
              </a:spcBef>
              <a:defRPr sz="1400">
                <a:solidFill>
                  <a:srgbClr val="FFFFFF"/>
                </a:solidFill>
              </a:defRPr>
            </a:lvl3pPr>
            <a:lvl4pPr>
              <a:spcBef>
                <a:spcPts val="300"/>
              </a:spcBef>
              <a:defRPr sz="1400">
                <a:solidFill>
                  <a:srgbClr val="FFFFFF"/>
                </a:solidFill>
              </a:defRPr>
            </a:lvl4pPr>
            <a:lvl5pPr>
              <a:spcBef>
                <a:spcPts val="300"/>
              </a:spcBef>
              <a:defRPr sz="1400">
                <a:solidFill>
                  <a:srgbClr val="FFFFFF"/>
                </a:solidFill>
              </a:defRPr>
            </a:lvl5pPr>
          </a:lstStyle>
          <a:p>
            <a:r>
              <a:t>Основной текст слайда, ключевая формулировка.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83" name="Текст 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3105836"/>
            <a:ext cx="3897085" cy="1640335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t>Основной текст слайда, ключевая формулировка.</a:t>
            </a:r>
          </a:p>
        </p:txBody>
      </p:sp>
      <p:sp>
        <p:nvSpPr>
          <p:cNvPr id="184" name="Текст 6"/>
          <p:cNvSpPr>
            <a:spLocks noGrp="1"/>
          </p:cNvSpPr>
          <p:nvPr>
            <p:ph type="body" sz="half" idx="22" hasCustomPrompt="1"/>
          </p:nvPr>
        </p:nvSpPr>
        <p:spPr>
          <a:xfrm>
            <a:off x="4789713" y="1059320"/>
            <a:ext cx="3632204" cy="3686852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t>Основной текст слайда, ключевая формулировка.</a:t>
            </a:r>
          </a:p>
        </p:txBody>
      </p:sp>
      <p:sp>
        <p:nvSpPr>
          <p:cNvPr id="185" name="Заголовок"/>
          <p:cNvSpPr txBox="1">
            <a:spLocks noGrp="1"/>
          </p:cNvSpPr>
          <p:nvPr>
            <p:ph type="title" hasCustomPrompt="1"/>
          </p:nvPr>
        </p:nvSpPr>
        <p:spPr>
          <a:xfrm>
            <a:off x="457200" y="306435"/>
            <a:ext cx="6291944" cy="527284"/>
          </a:xfrm>
          <a:prstGeom prst="rect">
            <a:avLst/>
          </a:prstGeom>
        </p:spPr>
        <p:txBody>
          <a:bodyPr/>
          <a:lstStyle/>
          <a:p>
            <a:r>
              <a:t>Заголовок</a:t>
            </a:r>
          </a:p>
        </p:txBody>
      </p:sp>
      <p:sp>
        <p:nvSpPr>
          <p:cNvPr id="18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271850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Заголовок"/>
          <p:cNvSpPr txBox="1">
            <a:spLocks noGrp="1"/>
          </p:cNvSpPr>
          <p:nvPr>
            <p:ph type="title" hasCustomPrompt="1"/>
          </p:nvPr>
        </p:nvSpPr>
        <p:spPr>
          <a:xfrm>
            <a:off x="457200" y="306435"/>
            <a:ext cx="6291944" cy="527284"/>
          </a:xfrm>
          <a:prstGeom prst="rect">
            <a:avLst/>
          </a:prstGeom>
        </p:spPr>
        <p:txBody>
          <a:bodyPr/>
          <a:lstStyle/>
          <a:p>
            <a:r>
              <a:t>Заголовок</a:t>
            </a:r>
          </a:p>
        </p:txBody>
      </p:sp>
      <p:sp>
        <p:nvSpPr>
          <p:cNvPr id="17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3102428" y="943208"/>
            <a:ext cx="5526317" cy="3875536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Здесь при необходимости располагается основной текст слайда, ключевая формулировка.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3" name="Рисунок 2"/>
          <p:cNvSpPr>
            <a:spLocks noGrp="1"/>
          </p:cNvSpPr>
          <p:nvPr>
            <p:ph type="pic" sz="quarter" idx="21"/>
          </p:nvPr>
        </p:nvSpPr>
        <p:spPr>
          <a:xfrm>
            <a:off x="457200" y="943208"/>
            <a:ext cx="2532746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4" name="Рисунок 2"/>
          <p:cNvSpPr>
            <a:spLocks noGrp="1"/>
          </p:cNvSpPr>
          <p:nvPr>
            <p:ph type="pic" sz="quarter" idx="22"/>
          </p:nvPr>
        </p:nvSpPr>
        <p:spPr>
          <a:xfrm>
            <a:off x="457200" y="2935720"/>
            <a:ext cx="2532746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65300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Custom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Заголовок"/>
          <p:cNvSpPr txBox="1">
            <a:spLocks noGrp="1"/>
          </p:cNvSpPr>
          <p:nvPr>
            <p:ph type="title" hasCustomPrompt="1"/>
          </p:nvPr>
        </p:nvSpPr>
        <p:spPr>
          <a:xfrm>
            <a:off x="457200" y="306435"/>
            <a:ext cx="6291944" cy="527284"/>
          </a:xfrm>
          <a:prstGeom prst="rect">
            <a:avLst/>
          </a:prstGeom>
        </p:spPr>
        <p:txBody>
          <a:bodyPr/>
          <a:lstStyle/>
          <a:p>
            <a:r>
              <a:t>Заголовок</a:t>
            </a:r>
          </a:p>
        </p:txBody>
      </p:sp>
      <p:sp>
        <p:nvSpPr>
          <p:cNvPr id="221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1" y="963397"/>
            <a:ext cx="2532746" cy="1883025"/>
          </a:xfrm>
          <a:prstGeom prst="rect">
            <a:avLst/>
          </a:prstGeom>
        </p:spPr>
        <p:txBody>
          <a:bodyPr/>
          <a:lstStyle>
            <a:lvl1pPr>
              <a:defRPr sz="1800" b="1"/>
            </a:lvl1pPr>
            <a:lvl2pPr>
              <a:defRPr sz="1800" b="1"/>
            </a:lvl2pPr>
            <a:lvl3pPr>
              <a:defRPr sz="1800" b="1"/>
            </a:lvl3pPr>
            <a:lvl4pPr>
              <a:defRPr sz="1800" b="1"/>
            </a:lvl4pPr>
            <a:lvl5pPr>
              <a:defRPr sz="1800" b="1"/>
            </a:lvl5pPr>
          </a:lstStyle>
          <a:p>
            <a:r>
              <a:t>Ключевая фраза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2" name="Рисунок 2"/>
          <p:cNvSpPr>
            <a:spLocks noGrp="1"/>
          </p:cNvSpPr>
          <p:nvPr>
            <p:ph type="pic" sz="quarter" idx="21"/>
          </p:nvPr>
        </p:nvSpPr>
        <p:spPr>
          <a:xfrm>
            <a:off x="3095169" y="963397"/>
            <a:ext cx="2532747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3" name="Рисунок 2"/>
          <p:cNvSpPr>
            <a:spLocks noGrp="1"/>
          </p:cNvSpPr>
          <p:nvPr>
            <p:ph type="pic" sz="quarter" idx="22"/>
          </p:nvPr>
        </p:nvSpPr>
        <p:spPr>
          <a:xfrm>
            <a:off x="5733141" y="966927"/>
            <a:ext cx="2532746" cy="18830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4" name="Рисунок 2"/>
          <p:cNvSpPr>
            <a:spLocks noGrp="1"/>
          </p:cNvSpPr>
          <p:nvPr>
            <p:ph type="pic" sz="quarter" idx="23"/>
          </p:nvPr>
        </p:nvSpPr>
        <p:spPr>
          <a:xfrm>
            <a:off x="5733141" y="2954041"/>
            <a:ext cx="2532746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5" name="Рисунок 2"/>
          <p:cNvSpPr>
            <a:spLocks noGrp="1"/>
          </p:cNvSpPr>
          <p:nvPr>
            <p:ph type="pic" sz="quarter" idx="24"/>
          </p:nvPr>
        </p:nvSpPr>
        <p:spPr>
          <a:xfrm>
            <a:off x="3095169" y="2960314"/>
            <a:ext cx="2532747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6" name="Рисунок 2"/>
          <p:cNvSpPr>
            <a:spLocks noGrp="1"/>
          </p:cNvSpPr>
          <p:nvPr>
            <p:ph type="pic" sz="quarter" idx="25"/>
          </p:nvPr>
        </p:nvSpPr>
        <p:spPr>
          <a:xfrm>
            <a:off x="457200" y="2960314"/>
            <a:ext cx="2532746" cy="188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02778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7">
            <a:extLst>
              <a:ext uri="{FF2B5EF4-FFF2-40B4-BE49-F238E27FC236}">
                <a16:creationId xmlns:a16="http://schemas.microsoft.com/office/drawing/2014/main" id="{DC7664A4-1431-5B79-D831-F6220EA436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7999" y="1792286"/>
            <a:ext cx="3635830" cy="1573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r>
              <a:rPr lang="ru-RU" sz="1200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</p:txBody>
      </p:sp>
      <p:sp>
        <p:nvSpPr>
          <p:cNvPr id="4" name="Текст 13">
            <a:extLst>
              <a:ext uri="{FF2B5EF4-FFF2-40B4-BE49-F238E27FC236}">
                <a16:creationId xmlns:a16="http://schemas.microsoft.com/office/drawing/2014/main" id="{9A5E5274-1C05-A7BB-B9D5-BE8CD4A5E9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999" y="1182459"/>
            <a:ext cx="2960913" cy="595085"/>
          </a:xfrm>
        </p:spPr>
        <p:txBody>
          <a:bodyPr>
            <a:normAutofit/>
          </a:bodyPr>
          <a:lstStyle>
            <a:lvl1pPr marL="0" indent="0">
              <a:buNone/>
              <a:defRPr sz="1600" u="sng" baseline="0">
                <a:latin typeface="Golos Text DemiBold" panose="020B0703020202020204" pitchFamily="34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5FC28AB9-3129-9DBE-782C-D2B113A5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00171" y="3011486"/>
            <a:ext cx="3635830" cy="157367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Golos Text" panose="020B0503020202020204"/>
              </a:rPr>
              <a:t>Основной текст слайда, ключевая формулировка.</a:t>
            </a:r>
          </a:p>
          <a:p>
            <a:pPr marL="0" indent="0" algn="l">
              <a:buNone/>
            </a:pPr>
            <a:endParaRPr lang="en-US" sz="1200" b="1" i="0" dirty="0">
              <a:solidFill>
                <a:srgbClr val="2C2D2E"/>
              </a:solidFill>
              <a:effectLst/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12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  <p:sp>
        <p:nvSpPr>
          <p:cNvPr id="6" name="Текст 13">
            <a:extLst>
              <a:ext uri="{FF2B5EF4-FFF2-40B4-BE49-F238E27FC236}">
                <a16:creationId xmlns:a16="http://schemas.microsoft.com/office/drawing/2014/main" id="{12C4E9B1-800A-20F6-E4F7-84C6B3BE94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0171" y="2401659"/>
            <a:ext cx="2960913" cy="595085"/>
          </a:xfrm>
        </p:spPr>
        <p:txBody>
          <a:bodyPr>
            <a:normAutofit/>
          </a:bodyPr>
          <a:lstStyle>
            <a:lvl1pPr marL="0" indent="0">
              <a:buNone/>
              <a:defRPr sz="1600" u="sng" baseline="0">
                <a:latin typeface="Golos Text DemiBold" panose="020B0703020202020204" pitchFamily="34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8C1609-7E48-B73D-CDA4-19FD56B59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2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6F42A0-92A9-ED41-A4B6-1B839857D4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784"/>
            </a:avLst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A1A601-605F-FFE8-0BFA-9EB221F44B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291943" cy="527284"/>
          </a:xfrm>
        </p:spPr>
        <p:txBody>
          <a:bodyPr>
            <a:normAutofit/>
          </a:bodyPr>
          <a:lstStyle>
            <a:lvl1pPr>
              <a:defRPr sz="3200" baseline="0"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555EF72-8579-6966-364E-7EB76150977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171" y="1153886"/>
            <a:ext cx="2532743" cy="3425371"/>
          </a:xfr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 sz="1400" baseline="0"/>
            </a:lvl2pPr>
            <a:lvl3pPr marL="914400" indent="0">
              <a:buNone/>
              <a:defRPr sz="1400" baseline="0"/>
            </a:lvl3pPr>
            <a:lvl4pPr marL="1371600" indent="0">
              <a:buNone/>
              <a:defRPr sz="1400" baseline="0"/>
            </a:lvl4pPr>
            <a:lvl5pPr marL="1828800" indent="0">
              <a:buFont typeface="Arial" panose="020B0604020202020204" pitchFamily="34" charset="0"/>
              <a:buNone/>
              <a:defRPr sz="1400" baseline="0"/>
            </a:lvl5pPr>
          </a:lstStyle>
          <a:p>
            <a:r>
              <a:rPr lang="ru-RU" sz="1400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</p:txBody>
      </p:sp>
    </p:spTree>
    <p:extLst>
      <p:ext uri="{BB962C8B-B14F-4D97-AF65-F5344CB8AC3E}">
        <p14:creationId xmlns:p14="http://schemas.microsoft.com/office/powerpoint/2010/main" val="43947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0393FA-3ECC-3158-E15E-58890F60B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3DB0C6-E4DE-9A4B-998D-34852F1B3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199" y="1040162"/>
            <a:ext cx="8389257" cy="373503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400"/>
            </a:lvl2pPr>
            <a:lvl3pPr marL="914400" indent="0">
              <a:buFont typeface="Arial" panose="020B0604020202020204" pitchFamily="34" charset="0"/>
              <a:buNone/>
              <a:defRPr sz="2000"/>
            </a:lvl3pPr>
            <a:lvl4pPr marL="1371600" indent="0">
              <a:buFont typeface="Arial" panose="020B0604020202020204" pitchFamily="34" charset="0"/>
              <a:buNone/>
              <a:defRPr sz="1800"/>
            </a:lvl4pPr>
            <a:lvl5pPr marL="1828800" indent="0">
              <a:buFont typeface="Arial" panose="020B0604020202020204" pitchFamily="34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latin typeface="Golos Text" panose="020B0503020202020204"/>
              </a:rPr>
              <a:t>Основной текст слайда, ключевая формулировка</a:t>
            </a:r>
          </a:p>
        </p:txBody>
      </p:sp>
    </p:spTree>
    <p:extLst>
      <p:ext uri="{BB962C8B-B14F-4D97-AF65-F5344CB8AC3E}">
        <p14:creationId xmlns:p14="http://schemas.microsoft.com/office/powerpoint/2010/main" val="403455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8ABD215D-CFC7-1CAC-2144-1C4A51F1FE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113" y="1233715"/>
            <a:ext cx="7170057" cy="341085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 baseline="0"/>
            </a:lvl1pPr>
            <a:lvl2pPr marL="457200" indent="0">
              <a:buFontTx/>
              <a:buNone/>
              <a:defRPr sz="1600" baseline="0"/>
            </a:lvl2pPr>
            <a:lvl3pPr marL="914400" indent="0">
              <a:buFontTx/>
              <a:buNone/>
              <a:defRPr sz="1600" baseline="0"/>
            </a:lvl3pPr>
            <a:lvl4pPr marL="1371600" indent="0">
              <a:buFontTx/>
              <a:buNone/>
              <a:defRPr sz="1600" baseline="0"/>
            </a:lvl4pPr>
            <a:lvl5pPr>
              <a:buFontTx/>
              <a:buNone/>
              <a:defRPr sz="1600" baseline="0"/>
            </a:lvl5pPr>
          </a:lstStyle>
          <a:p>
            <a:r>
              <a:rPr lang="ru-RU" sz="1600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  <a:p>
            <a:endParaRPr lang="ru-RU" sz="1600" dirty="0"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14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569F4-01AC-6221-63B9-0F06F87F25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1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36D9692A-5DC0-3DF1-F516-70164F11C5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7999" y="1792286"/>
            <a:ext cx="3635830" cy="1573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r>
              <a:rPr lang="ru-RU" sz="1200" dirty="0">
                <a:latin typeface="Golos Text" panose="020B0503020202020204"/>
              </a:rPr>
              <a:t>Здесь при необходимости располагается основной текст слайда, ключевая формулировка.</a:t>
            </a:r>
          </a:p>
        </p:txBody>
      </p:sp>
      <p:sp>
        <p:nvSpPr>
          <p:cNvPr id="16" name="Текст 13">
            <a:extLst>
              <a:ext uri="{FF2B5EF4-FFF2-40B4-BE49-F238E27FC236}">
                <a16:creationId xmlns:a16="http://schemas.microsoft.com/office/drawing/2014/main" id="{C2C41F40-A63A-48C4-01DC-A4A13BB7B8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7999" y="1182459"/>
            <a:ext cx="2960913" cy="595085"/>
          </a:xfrm>
        </p:spPr>
        <p:txBody>
          <a:bodyPr>
            <a:normAutofit/>
          </a:bodyPr>
          <a:lstStyle>
            <a:lvl1pPr marL="0" indent="0">
              <a:buNone/>
              <a:defRPr sz="1600" u="sng" baseline="0">
                <a:latin typeface="Golos Text DemiBold" panose="020B0703020202020204" pitchFamily="34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5B27C-CA4C-7381-3F84-F0595A76CE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2AA24315-FE73-04A8-D530-E746EC0C20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00171" y="3011486"/>
            <a:ext cx="3635830" cy="1573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Golos Text" panose="020B0503020202020204"/>
              </a:rPr>
              <a:t>Основной текст слайда, ключевая формулировка.</a:t>
            </a:r>
          </a:p>
          <a:p>
            <a:pPr marL="0" indent="0" algn="l">
              <a:buNone/>
            </a:pPr>
            <a:endParaRPr lang="en-US" sz="1200" b="1" i="0" dirty="0">
              <a:solidFill>
                <a:srgbClr val="2C2D2E"/>
              </a:solidFill>
              <a:effectLst/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12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  <p:sp>
        <p:nvSpPr>
          <p:cNvPr id="4" name="Текст 13">
            <a:extLst>
              <a:ext uri="{FF2B5EF4-FFF2-40B4-BE49-F238E27FC236}">
                <a16:creationId xmlns:a16="http://schemas.microsoft.com/office/drawing/2014/main" id="{69578C56-72EB-AE17-C6D4-CE1E8FBA30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0171" y="2401659"/>
            <a:ext cx="2960913" cy="595085"/>
          </a:xfrm>
        </p:spPr>
        <p:txBody>
          <a:bodyPr>
            <a:normAutofit/>
          </a:bodyPr>
          <a:lstStyle>
            <a:lvl1pPr marL="0" indent="0">
              <a:buNone/>
              <a:defRPr sz="1600" u="sng" baseline="0">
                <a:latin typeface="Golos Text DemiBold" panose="020B0703020202020204" pitchFamily="34" charset="-52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01893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AE2ED3E-3221-72A5-8340-4E08819C8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4" name="Рисунок 2">
            <a:extLst>
              <a:ext uri="{FF2B5EF4-FFF2-40B4-BE49-F238E27FC236}">
                <a16:creationId xmlns:a16="http://schemas.microsoft.com/office/drawing/2014/main" id="{19B43694-08A8-116E-FA12-468591D136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" y="936852"/>
            <a:ext cx="4608513" cy="3842155"/>
          </a:xfrm>
          <a:prstGeom prst="roundRect">
            <a:avLst>
              <a:gd name="adj" fmla="val 7952"/>
            </a:avLst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Текст 6">
            <a:extLst>
              <a:ext uri="{FF2B5EF4-FFF2-40B4-BE49-F238E27FC236}">
                <a16:creationId xmlns:a16="http://schemas.microsoft.com/office/drawing/2014/main" id="{E75CB8B0-7394-87DF-B065-6F242AB2D0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8171" y="1153886"/>
            <a:ext cx="2532743" cy="3425371"/>
          </a:xfrm>
        </p:spPr>
        <p:txBody>
          <a:bodyPr>
            <a:normAutofit/>
          </a:bodyPr>
          <a:lstStyle>
            <a:lvl1pPr marL="0" indent="0">
              <a:buNone/>
              <a:defRPr sz="1400" baseline="0"/>
            </a:lvl1pPr>
            <a:lvl2pPr marL="457200" indent="0">
              <a:buNone/>
              <a:defRPr sz="1400" baseline="0"/>
            </a:lvl2pPr>
            <a:lvl3pPr marL="914400" indent="0">
              <a:buNone/>
              <a:defRPr sz="1400" baseline="0"/>
            </a:lvl3pPr>
            <a:lvl4pPr marL="1371600" indent="0">
              <a:buNone/>
              <a:defRPr sz="1400" baseline="0"/>
            </a:lvl4pPr>
            <a:lvl5pPr marL="1828800" indent="0">
              <a:buFont typeface="Arial" panose="020B0604020202020204" pitchFamily="34" charset="0"/>
              <a:buNone/>
              <a:defRPr sz="1400" baseline="0"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1400" dirty="0">
                <a:latin typeface="Golos Text" panose="020B0503020202020204"/>
              </a:rPr>
              <a:t>Основной текст слайда, ключевая формулировка.</a:t>
            </a:r>
          </a:p>
          <a:p>
            <a:pPr marL="0" indent="0" algn="l">
              <a:buNone/>
            </a:pPr>
            <a:endParaRPr lang="en-US" sz="1400" b="1" i="0" dirty="0">
              <a:solidFill>
                <a:srgbClr val="2C2D2E"/>
              </a:solidFill>
              <a:effectLst/>
              <a:latin typeface="Golos Text" panose="020B0503020202020204"/>
            </a:endParaRPr>
          </a:p>
          <a:p>
            <a:pPr marL="0" indent="0" algn="l">
              <a:buNone/>
            </a:pPr>
            <a:r>
              <a:rPr lang="ru-RU" sz="1400" b="1" i="0" dirty="0">
                <a:solidFill>
                  <a:srgbClr val="2C2D2E"/>
                </a:solidFill>
                <a:effectLst/>
                <a:latin typeface="Golos Text" panose="020B0503020202020204"/>
              </a:rPr>
              <a:t>Начало списка: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список;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rgbClr val="2C2D2E"/>
                </a:solidFill>
                <a:effectLst/>
                <a:latin typeface="Golos Text" panose="020B0503020202020204"/>
              </a:rPr>
              <a:t> конец списка.</a:t>
            </a:r>
          </a:p>
        </p:txBody>
      </p:sp>
    </p:spTree>
    <p:extLst>
      <p:ext uri="{BB962C8B-B14F-4D97-AF65-F5344CB8AC3E}">
        <p14:creationId xmlns:p14="http://schemas.microsoft.com/office/powerpoint/2010/main" val="199336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E98E654-ABDC-7E78-775E-43A2D6214C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06435"/>
            <a:ext cx="6824382" cy="527284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bg1"/>
                </a:solidFill>
                <a:latin typeface="Golos Text DemiBold" panose="020B0703020202020204" pitchFamily="34" charset="-52"/>
              </a:defRPr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D71CC7-EEA6-E9D0-68AD-36562CCF607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7199" y="1040162"/>
            <a:ext cx="8389257" cy="373503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400"/>
            </a:lvl2pPr>
            <a:lvl3pPr marL="914400" indent="0">
              <a:buFont typeface="Arial" panose="020B0604020202020204" pitchFamily="34" charset="0"/>
              <a:buNone/>
              <a:defRPr sz="2000"/>
            </a:lvl3pPr>
            <a:lvl4pPr marL="1371600" indent="0">
              <a:buFont typeface="Arial" panose="020B0604020202020204" pitchFamily="34" charset="0"/>
              <a:buNone/>
              <a:defRPr sz="1800"/>
            </a:lvl4pPr>
            <a:lvl5pPr marL="1828800" indent="0">
              <a:buFont typeface="Arial" panose="020B0604020202020204" pitchFamily="34" charset="0"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latin typeface="Golos Text" panose="020B0503020202020204"/>
              </a:rPr>
              <a:t>Основной текст слайда, ключевая формулировка</a:t>
            </a:r>
          </a:p>
        </p:txBody>
      </p:sp>
    </p:spTree>
    <p:extLst>
      <p:ext uri="{BB962C8B-B14F-4D97-AF65-F5344CB8AC3E}">
        <p14:creationId xmlns:p14="http://schemas.microsoft.com/office/powerpoint/2010/main" val="254081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D3E97-5D7A-1D29-BA55-742D76C1C8C4}"/>
              </a:ext>
            </a:extLst>
          </p:cNvPr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7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2" r:id="rId2"/>
    <p:sldLayoutId id="2147483885" r:id="rId3"/>
    <p:sldLayoutId id="2147483877" r:id="rId4"/>
    <p:sldLayoutId id="2147483891" r:id="rId5"/>
    <p:sldLayoutId id="2147483883" r:id="rId6"/>
    <p:sldLayoutId id="2147483873" r:id="rId7"/>
    <p:sldLayoutId id="2147483888" r:id="rId8"/>
    <p:sldLayoutId id="2147483892" r:id="rId9"/>
    <p:sldLayoutId id="2147483874" r:id="rId10"/>
    <p:sldLayoutId id="2147483886" r:id="rId11"/>
    <p:sldLayoutId id="2147483889" r:id="rId12"/>
    <p:sldLayoutId id="2147483893" r:id="rId13"/>
    <p:sldLayoutId id="2147483879" r:id="rId14"/>
    <p:sldLayoutId id="2147483887" r:id="rId15"/>
    <p:sldLayoutId id="2147483890" r:id="rId16"/>
    <p:sldLayoutId id="2147483880" r:id="rId17"/>
    <p:sldLayoutId id="2147483894" r:id="rId18"/>
    <p:sldLayoutId id="2147483875" r:id="rId19"/>
    <p:sldLayoutId id="2147483881" r:id="rId20"/>
    <p:sldLayoutId id="2147483882" r:id="rId21"/>
    <p:sldLayoutId id="2147483706" r:id="rId22"/>
    <p:sldLayoutId id="2147483895" r:id="rId23"/>
    <p:sldLayoutId id="2147483896" r:id="rId24"/>
    <p:sldLayoutId id="2147483897" r:id="rId25"/>
    <p:sldLayoutId id="2147483898" r:id="rId26"/>
    <p:sldLayoutId id="2147483899" r:id="rId27"/>
    <p:sldLayoutId id="2147483900" r:id="rId28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ALS Gorizont Bold Expanded" panose="00000805000000000000" pitchFamily="50" charset="0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100000"/>
        <a:buFont typeface="Arial" panose="020B0604020202020204" pitchFamily="34" charset="0"/>
        <a:buNone/>
        <a:defRPr sz="2000" kern="1200">
          <a:solidFill>
            <a:schemeClr val="tx1"/>
          </a:solidFill>
          <a:latin typeface="Golos Text" panose="020B0503020202020204" pitchFamily="34" charset="-52"/>
          <a:ea typeface="+mn-ea"/>
          <a:cs typeface="Golos Text" panose="020B0503020202020204" pitchFamily="34" charset="-52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los Text" panose="020B0503020202020204" pitchFamily="34" charset="-52"/>
          <a:ea typeface="+mn-ea"/>
          <a:cs typeface="Golos Text" panose="020B0503020202020204" pitchFamily="34" charset="-52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los Text" panose="020B0503020202020204" pitchFamily="34" charset="-52"/>
          <a:ea typeface="+mn-ea"/>
          <a:cs typeface="Golos Text" panose="020B0503020202020204" pitchFamily="34" charset="-52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olos Text" panose="020B0503020202020204" pitchFamily="34" charset="-52"/>
          <a:ea typeface="+mn-ea"/>
          <a:cs typeface="Golos Text" panose="020B0503020202020204" pitchFamily="34" charset="-52"/>
        </a:defRPr>
      </a:lvl4pPr>
      <a:lvl5pPr marL="182880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olos Text" panose="020B0503020202020204" pitchFamily="34" charset="-52"/>
          <a:ea typeface="+mn-ea"/>
          <a:cs typeface="Golos Text" panose="020B0503020202020204" pitchFamily="34" charset="-52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0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7.jpg"/><Relationship Id="rId4" Type="http://schemas.openxmlformats.org/officeDocument/2006/relationships/image" Target="../media/image6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4296" y="2187677"/>
            <a:ext cx="8475407" cy="1951702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Математический анализ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Расчётно-графическая работа № 2</a:t>
            </a:r>
            <a:br>
              <a:rPr lang="ru-RU" sz="2000" dirty="0">
                <a:solidFill>
                  <a:schemeClr val="bg1"/>
                </a:solidFill>
              </a:rPr>
            </a:b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«Предел и непрерывность функции»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Вариант №5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br>
              <a:rPr lang="ru-RU" sz="1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0A49014-62D0-45E0-A1B4-6F2EE24AD04B}"/>
              </a:ext>
            </a:extLst>
          </p:cNvPr>
          <p:cNvSpPr/>
          <p:nvPr/>
        </p:nvSpPr>
        <p:spPr>
          <a:xfrm>
            <a:off x="162232" y="3573840"/>
            <a:ext cx="89276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Преподаватель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: Исаева Татьяна Тимофеевна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Номер потока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: 10.3</a:t>
            </a:r>
            <a:b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</a:br>
            <a:r>
              <a:rPr kumimoji="0" lang="ru-RU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Выполнили работу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:</a:t>
            </a:r>
            <a:b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</a:b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Гафурова </a:t>
            </a:r>
            <a:r>
              <a:rPr kumimoji="0" lang="ru-RU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Фарангиз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Фуркатовна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, P3120, s373432</a:t>
            </a:r>
            <a:b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</a:b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Давлетов Тимур Маратович, P3116, s408517</a:t>
            </a:r>
            <a:b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</a:b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Морозов Дмитрий Сергеевич, P3116, s373084</a:t>
            </a:r>
            <a:b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</a:b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Шилова Ярослава Андреевна, P3120, s407691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los Text DemiBold" panose="020B0703020202020204" pitchFamily="34" charset="-52"/>
                <a:ea typeface="+mn-ea"/>
                <a:cs typeface="+mn-cs"/>
              </a:rPr>
              <a:t>Санкт-Петербург, 2023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Прямоугольник: скругленные углы 13"/>
          <p:cNvSpPr/>
          <p:nvPr/>
        </p:nvSpPr>
        <p:spPr>
          <a:xfrm>
            <a:off x="325676" y="1064712"/>
            <a:ext cx="8530226" cy="37723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C33AC6"/>
              </a:gs>
              <a:gs pos="100000">
                <a:schemeClr val="accent1">
                  <a:hueOff val="634679"/>
                  <a:satOff val="8906"/>
                  <a:lumOff val="36252"/>
                </a:schemeClr>
              </a:gs>
            </a:gsLst>
            <a:lin ang="16200000"/>
          </a:gradFill>
          <a:ln>
            <a:solidFill>
              <a:srgbClr val="EC053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Заголовок 3"/>
          <p:cNvSpPr txBox="1"/>
          <p:nvPr/>
        </p:nvSpPr>
        <p:spPr>
          <a:xfrm>
            <a:off x="321353" y="253579"/>
            <a:ext cx="6824383" cy="527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defTabSz="368685">
              <a:defRPr sz="2208" b="1">
                <a:latin typeface="Golos Text DemiBold"/>
                <a:ea typeface="Golos Text DemiBold"/>
                <a:cs typeface="Golos Text DemiBold"/>
                <a:sym typeface="Golos Text DemiBold"/>
              </a:defRPr>
            </a:lvl1pPr>
          </a:lstStyle>
          <a:p>
            <a:r>
              <a:t>Задание 2. Исследование сходимости функции</a:t>
            </a:r>
          </a:p>
        </p:txBody>
      </p:sp>
      <p:pic>
        <p:nvPicPr>
          <p:cNvPr id="267" name="Снимок экрана 2023-12-04 в 17.43.47.png" descr="Снимок экрана 2023-12-04 в 17.43.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51" y="1342334"/>
            <a:ext cx="4260019" cy="3217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Снимок экрана 2023-12-04 в 17.47.23.png" descr="Снимок экрана 2023-12-04 в 17.47.2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80" y="1398795"/>
            <a:ext cx="3654819" cy="31041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Текст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1" name="Текст 3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2" name="Прямоугольник: скругленные углы 5"/>
          <p:cNvSpPr/>
          <p:nvPr/>
        </p:nvSpPr>
        <p:spPr>
          <a:xfrm>
            <a:off x="48335" y="745519"/>
            <a:ext cx="9047330" cy="4314454"/>
          </a:xfrm>
          <a:prstGeom prst="roundRect">
            <a:avLst>
              <a:gd name="adj" fmla="val 15786"/>
            </a:avLst>
          </a:prstGeom>
          <a:solidFill>
            <a:srgbClr val="99CCFF"/>
          </a:solidFill>
          <a:ln>
            <a:solidFill>
              <a:srgbClr val="EC053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3" name="Заголовок 4"/>
          <p:cNvSpPr txBox="1">
            <a:spLocks noGrp="1"/>
          </p:cNvSpPr>
          <p:nvPr>
            <p:ph type="title"/>
          </p:nvPr>
        </p:nvSpPr>
        <p:spPr>
          <a:xfrm>
            <a:off x="314931" y="116732"/>
            <a:ext cx="6824383" cy="527285"/>
          </a:xfrm>
          <a:prstGeom prst="rect">
            <a:avLst/>
          </a:prstGeom>
        </p:spPr>
        <p:txBody>
          <a:bodyPr/>
          <a:lstStyle>
            <a:lvl1pPr defTabSz="232622">
              <a:defRPr sz="2208"/>
            </a:lvl1pPr>
          </a:lstStyle>
          <a:p>
            <a:r>
              <a:t>Задание 2. Исследование сходимости функции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5"/>
              <p:cNvSpPr txBox="1"/>
              <p:nvPr/>
            </p:nvSpPr>
            <p:spPr>
              <a:xfrm>
                <a:off x="290519" y="1086840"/>
                <a:ext cx="8955932" cy="19091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r>
                  <a:t>3.a Элемент +∞ называется пределом функции f в точке x</a:t>
                </a:r>
                <a:r>
                  <a:rPr baseline="-5999"/>
                  <a:t>0</a:t>
                </a:r>
                <a:r>
                  <a:t> = −∞, если</a:t>
                </a:r>
              </a:p>
              <a:p>
                <a:r>
                  <a:t>∀ε &gt; 0 ∃δ = δ(ε) &gt; 0 : ∀x ∈ E : x &lt; </a:t>
                </a:r>
                <a14:m>
                  <m:oMath xmlns:m="http://schemas.openxmlformats.org/officeDocument/2006/math">
                    <m:r>
                      <a:rPr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t> f(x) &gt;</a:t>
                </a:r>
                <a14:m>
                  <m:oMath xmlns:m="http://schemas.openxmlformats.org/officeDocument/2006/math">
                    <m:f>
                      <m:fPr>
                        <m:ctrlP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/>
              </a:p>
              <a:p>
                <a:r>
                  <a:t>Число 0 называется пределом функции f в точке x</a:t>
                </a:r>
                <a:r>
                  <a:rPr baseline="-5999"/>
                  <a:t>0 </a:t>
                </a:r>
                <a:r>
                  <a:t>= +∞, если</a:t>
                </a:r>
              </a:p>
              <a:p>
                <a:r>
                  <a:t>∀ε &gt; 0 ∃δ = δ(ε) &gt; 0 : ∀x ∈ E : x &gt;  </a:t>
                </a:r>
                <a14:m>
                  <m:oMath xmlns:m="http://schemas.openxmlformats.org/officeDocument/2006/math">
                    <m:f>
                      <m:fPr>
                        <m:ctrlP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t>  |f(x) − 0| &lt; ε.</a:t>
                </a:r>
              </a:p>
            </p:txBody>
          </p:sp>
        </mc:Choice>
        <mc:Fallback>
          <p:sp>
            <p:nvSpPr>
              <p:cNvPr id="27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9" y="1086840"/>
                <a:ext cx="8955932" cy="1909169"/>
              </a:xfrm>
              <a:prstGeom prst="rect">
                <a:avLst/>
              </a:prstGeom>
              <a:blipFill>
                <a:blip r:embed="rId2"/>
                <a:stretch>
                  <a:fillRect l="-1089" t="-159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</p:spPr>
        <p:txBody>
          <a:bodyPr/>
          <a:lstStyle>
            <a:lvl1pPr defTabSz="232622">
              <a:defRPr sz="2208"/>
            </a:lvl1pPr>
          </a:lstStyle>
          <a:p>
            <a:r>
              <a:t>Задание 2. Исследование сходимости функции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Объект 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/>
              <a:lstStyle/>
              <a:p>
                <a:pPr defTabSz="443483">
                  <a:lnSpc>
                    <a:spcPct val="90000"/>
                  </a:lnSpc>
                  <a:defRPr sz="1300"/>
                </a:pPr>
                <a:r>
                  <a:rPr dirty="0"/>
                  <a:t>3.b </a:t>
                </a:r>
                <a:r>
                  <a:rPr dirty="0" err="1"/>
                  <a:t>Пусть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baseline="-5999" dirty="0"/>
                  <a:t>1</a:t>
                </a:r>
                <a:r>
                  <a:rPr dirty="0"/>
                  <a:t>=5,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baseline="-5999" dirty="0"/>
                  <a:t>2</a:t>
                </a:r>
                <a:r>
                  <a:rPr dirty="0"/>
                  <a:t>=3,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baseline="-5999" dirty="0"/>
                  <a:t>3</a:t>
                </a:r>
                <a:r>
                  <a:rPr dirty="0"/>
                  <a:t>=1</a:t>
                </a:r>
              </a:p>
              <a:p>
                <a:pPr defTabSz="443483">
                  <a:lnSpc>
                    <a:spcPct val="90000"/>
                  </a:lnSpc>
                  <a:defRPr sz="1300"/>
                </a:pPr>
                <a:r>
                  <a:rPr dirty="0"/>
                  <a:t>3.c </a:t>
                </a:r>
                <a:r>
                  <a:rPr dirty="0" err="1"/>
                  <a:t>При</a:t>
                </a:r>
                <a:r>
                  <a:rPr dirty="0"/>
                  <a:t> A+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dirty="0"/>
                  <a:t>-</a:t>
                </a:r>
                <a:r>
                  <a:rPr dirty="0" err="1"/>
                  <a:t>труба</a:t>
                </a:r>
                <a:r>
                  <a:rPr dirty="0"/>
                  <a:t> </a:t>
                </a:r>
                <a:r>
                  <a:rPr dirty="0" err="1"/>
                  <a:t>выглядит</a:t>
                </a:r>
                <a:r>
                  <a:rPr dirty="0"/>
                  <a:t> </a:t>
                </a:r>
                <a:r>
                  <a:rPr dirty="0" err="1"/>
                  <a:t>следуем</a:t>
                </a:r>
                <a:r>
                  <a:rPr dirty="0"/>
                  <a:t> </a:t>
                </a:r>
                <a:r>
                  <a:rPr dirty="0" err="1"/>
                  <a:t>образом</a:t>
                </a:r>
                <a:endParaRPr dirty="0"/>
              </a:p>
            </p:txBody>
          </p:sp>
        </mc:Choice>
        <mc:Fallback>
          <p:sp>
            <p:nvSpPr>
              <p:cNvPr id="277" name="Объект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2"/>
                <a:stretch>
                  <a:fillRect l="-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0" name="Сгруппировать"/>
          <p:cNvGrpSpPr/>
          <p:nvPr/>
        </p:nvGrpSpPr>
        <p:grpSpPr>
          <a:xfrm>
            <a:off x="6053822" y="1895763"/>
            <a:ext cx="2625519" cy="2494327"/>
            <a:chOff x="0" y="0"/>
            <a:chExt cx="2625517" cy="2494326"/>
          </a:xfrm>
        </p:grpSpPr>
        <p:pic>
          <p:nvPicPr>
            <p:cNvPr id="278" name="Снимок экрана 2023-12-03 в 22.09.20.png" descr="Снимок экрана 2023-12-03 в 22.09.20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625518" cy="20795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9" name="Caption"/>
                <p:cNvSpPr/>
                <p:nvPr/>
              </p:nvSpPr>
              <p:spPr>
                <a:xfrm>
                  <a:off x="0" y="2181102"/>
                  <a:ext cx="2625518" cy="31322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0000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ctr" defTabSz="443483">
                    <a:lnSpc>
                      <a:spcPct val="90000"/>
                    </a:lnSpc>
                    <a:spcBef>
                      <a:spcPts val="300"/>
                    </a:spcBef>
                    <a:defRPr sz="1300">
                      <a:latin typeface="Golos Text"/>
                      <a:ea typeface="Golos Text"/>
                      <a:cs typeface="Golos Text"/>
                      <a:sym typeface="Golos Text"/>
                    </a:defRPr>
                  </a:pP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baseline="-5999" dirty="0"/>
                    <a:t>3</a:t>
                  </a:r>
                  <a:r>
                    <a:rPr dirty="0"/>
                    <a:t>=1</a:t>
                  </a:r>
                </a:p>
              </p:txBody>
            </p:sp>
          </mc:Choice>
          <mc:Fallback>
            <p:sp>
              <p:nvSpPr>
                <p:cNvPr id="279" name="Captio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181102"/>
                  <a:ext cx="2625518" cy="313225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"/>
                  <a:stretch>
                    <a:fillRect b="-23529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3" name="Сгруппировать"/>
          <p:cNvGrpSpPr/>
          <p:nvPr/>
        </p:nvGrpSpPr>
        <p:grpSpPr>
          <a:xfrm>
            <a:off x="3328857" y="1900352"/>
            <a:ext cx="2526438" cy="2485149"/>
            <a:chOff x="0" y="0"/>
            <a:chExt cx="2526437" cy="2485147"/>
          </a:xfrm>
        </p:grpSpPr>
        <p:pic>
          <p:nvPicPr>
            <p:cNvPr id="281" name="Снимок экрана 2023-12-04 в 17.49.05.png" descr="Снимок экрана 2023-12-04 в 17.49.05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526438" cy="20703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Caption"/>
                <p:cNvSpPr/>
                <p:nvPr/>
              </p:nvSpPr>
              <p:spPr>
                <a:xfrm>
                  <a:off x="0" y="2171924"/>
                  <a:ext cx="2526438" cy="31322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0000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ctr" defTabSz="443483">
                    <a:lnSpc>
                      <a:spcPct val="90000"/>
                    </a:lnSpc>
                    <a:spcBef>
                      <a:spcPts val="300"/>
                    </a:spcBef>
                    <a:defRPr sz="1300">
                      <a:latin typeface="Golos Text"/>
                      <a:ea typeface="Golos Text"/>
                      <a:cs typeface="Golos Text"/>
                      <a:sym typeface="Golos Text"/>
                    </a:defRPr>
                  </a:pP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baseline="-5999" dirty="0"/>
                    <a:t>2</a:t>
                  </a:r>
                  <a:r>
                    <a:rPr dirty="0"/>
                    <a:t>=3</a:t>
                  </a:r>
                </a:p>
              </p:txBody>
            </p:sp>
          </mc:Choice>
          <mc:Fallback>
            <p:sp>
              <p:nvSpPr>
                <p:cNvPr id="282" name="Captio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171924"/>
                  <a:ext cx="2526438" cy="313224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6"/>
                  <a:stretch>
                    <a:fillRect b="-23529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6" name="Сгруппировать"/>
          <p:cNvGrpSpPr/>
          <p:nvPr/>
        </p:nvGrpSpPr>
        <p:grpSpPr>
          <a:xfrm>
            <a:off x="674356" y="2053775"/>
            <a:ext cx="2381296" cy="2342058"/>
            <a:chOff x="0" y="0"/>
            <a:chExt cx="2381294" cy="2342057"/>
          </a:xfrm>
        </p:grpSpPr>
        <p:pic>
          <p:nvPicPr>
            <p:cNvPr id="284" name="Снимок экрана 2023-12-04 в 17.49.55.png" descr="Снимок экрана 2023-12-04 в 17.49.55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2381295" cy="19272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5" name="Caption"/>
                <p:cNvSpPr/>
                <p:nvPr/>
              </p:nvSpPr>
              <p:spPr>
                <a:xfrm>
                  <a:off x="0" y="2028834"/>
                  <a:ext cx="2381295" cy="31322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0000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ctr" defTabSz="443483">
                    <a:lnSpc>
                      <a:spcPct val="90000"/>
                    </a:lnSpc>
                    <a:spcBef>
                      <a:spcPts val="300"/>
                    </a:spcBef>
                    <a:defRPr sz="1300">
                      <a:latin typeface="Golos Text"/>
                      <a:ea typeface="Golos Text"/>
                      <a:cs typeface="Golos Text"/>
                      <a:sym typeface="Golos Text"/>
                    </a:defRPr>
                  </a:pP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baseline="-5999" dirty="0"/>
                    <a:t>1</a:t>
                  </a:r>
                  <a:r>
                    <a:rPr dirty="0"/>
                    <a:t>=5</a:t>
                  </a:r>
                </a:p>
              </p:txBody>
            </p:sp>
          </mc:Choice>
          <mc:Fallback>
            <p:sp>
              <p:nvSpPr>
                <p:cNvPr id="285" name="Captio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028834"/>
                  <a:ext cx="2381295" cy="313224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8"/>
                  <a:stretch>
                    <a:fillRect b="-23529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Прямоугольник: скругленные углы 7"/>
          <p:cNvSpPr/>
          <p:nvPr/>
        </p:nvSpPr>
        <p:spPr>
          <a:xfrm>
            <a:off x="379140" y="921401"/>
            <a:ext cx="8385720" cy="406538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8688C"/>
              </a:gs>
              <a:gs pos="100000">
                <a:srgbClr val="FFDBDE">
                  <a:alpha val="33000"/>
                </a:srgbClr>
              </a:gs>
            </a:gsLst>
            <a:lin ang="16200000"/>
          </a:gradFill>
          <a:ln>
            <a:solidFill>
              <a:srgbClr val="EC053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17"/>
              <p:cNvSpPr txBox="1"/>
              <p:nvPr/>
            </p:nvSpPr>
            <p:spPr>
              <a:xfrm>
                <a:off x="722125" y="1240076"/>
                <a:ext cx="7699748" cy="112032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>
                  <a:defRPr sz="1600"/>
                </a:pPr>
                <a:r>
                  <a:t>3.c </a:t>
                </a:r>
              </a:p>
              <a:p>
                <a:pPr>
                  <a:defRPr sz="1600"/>
                </a:pPr>
                <a:r>
                  <a:t>Так как при x → −∞ A− = +∞, то по определению бесконечных пределов (x) &gt;</a:t>
                </a:r>
                <a14:m>
                  <m:oMath xmlns:m="http://schemas.openxmlformats.org/officeDocument/2006/math">
                    <m:f>
                      <m:fPr>
                        <m:ctrlP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endParaRPr/>
              </a:p>
            </p:txBody>
          </p:sp>
        </mc:Choice>
        <mc:Fallback>
          <p:sp>
            <p:nvSpPr>
              <p:cNvPr id="289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25" y="1240076"/>
                <a:ext cx="7699748" cy="1120322"/>
              </a:xfrm>
              <a:prstGeom prst="rect">
                <a:avLst/>
              </a:prstGeom>
              <a:blipFill>
                <a:blip r:embed="rId2"/>
                <a:stretch>
                  <a:fillRect l="-1028" t="-163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Заголовок 2"/>
          <p:cNvSpPr txBox="1">
            <a:spLocks noGrp="1"/>
          </p:cNvSpPr>
          <p:nvPr>
            <p:ph type="ctr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500"/>
            </a:lvl1pPr>
          </a:lstStyle>
          <a:p>
            <a:r>
              <a:t>Задание 2. Исследование сходимости функции</a:t>
            </a:r>
          </a:p>
        </p:txBody>
      </p:sp>
      <p:grpSp>
        <p:nvGrpSpPr>
          <p:cNvPr id="293" name="Сгруппировать"/>
          <p:cNvGrpSpPr/>
          <p:nvPr/>
        </p:nvGrpSpPr>
        <p:grpSpPr>
          <a:xfrm>
            <a:off x="529512" y="2143234"/>
            <a:ext cx="2531523" cy="2648520"/>
            <a:chOff x="0" y="0"/>
            <a:chExt cx="2531522" cy="2648519"/>
          </a:xfrm>
        </p:grpSpPr>
        <p:pic>
          <p:nvPicPr>
            <p:cNvPr id="291" name="Снимок экрана 2023-12-04 в 18.12.24.png" descr="Снимок экрана 2023-12-04 в 18.12.24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531523" cy="22336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2" name="Caption"/>
                <p:cNvSpPr/>
                <p:nvPr/>
              </p:nvSpPr>
              <p:spPr>
                <a:xfrm>
                  <a:off x="0" y="2335296"/>
                  <a:ext cx="2531523" cy="31322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0000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ctr" defTabSz="443483">
                    <a:lnSpc>
                      <a:spcPct val="90000"/>
                    </a:lnSpc>
                    <a:spcBef>
                      <a:spcPts val="300"/>
                    </a:spcBef>
                    <a:defRPr sz="1300">
                      <a:latin typeface="Golos Text"/>
                      <a:ea typeface="Golos Text"/>
                      <a:cs typeface="Golos Text"/>
                      <a:sym typeface="Golos Text"/>
                    </a:defRPr>
                  </a:pPr>
                  <a14:m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baseline="-5999"/>
                    <a:t>1</a:t>
                  </a:r>
                  <a:r>
                    <a:t>=5</a:t>
                  </a:r>
                </a:p>
              </p:txBody>
            </p:sp>
          </mc:Choice>
          <mc:Fallback>
            <p:sp>
              <p:nvSpPr>
                <p:cNvPr id="292" name="Captio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335296"/>
                  <a:ext cx="2531523" cy="313224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"/>
                  <a:stretch>
                    <a:fillRect b="-21569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6" name="Сгруппировать"/>
          <p:cNvGrpSpPr/>
          <p:nvPr/>
        </p:nvGrpSpPr>
        <p:grpSpPr>
          <a:xfrm>
            <a:off x="3258557" y="2143234"/>
            <a:ext cx="2626886" cy="2648520"/>
            <a:chOff x="0" y="0"/>
            <a:chExt cx="2626884" cy="2648519"/>
          </a:xfrm>
        </p:grpSpPr>
        <p:pic>
          <p:nvPicPr>
            <p:cNvPr id="294" name="Снимок экрана 2023-12-04 в 18.12.12.png" descr="Снимок экрана 2023-12-04 в 18.12.12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626885" cy="22336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5" name="Caption"/>
                <p:cNvSpPr/>
                <p:nvPr/>
              </p:nvSpPr>
              <p:spPr>
                <a:xfrm>
                  <a:off x="0" y="2335296"/>
                  <a:ext cx="2626885" cy="31322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0000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ctr" defTabSz="443483">
                    <a:lnSpc>
                      <a:spcPct val="90000"/>
                    </a:lnSpc>
                    <a:spcBef>
                      <a:spcPts val="300"/>
                    </a:spcBef>
                    <a:defRPr sz="1300">
                      <a:latin typeface="Golos Text"/>
                      <a:ea typeface="Golos Text"/>
                      <a:cs typeface="Golos Text"/>
                      <a:sym typeface="Golos Text"/>
                    </a:defRPr>
                  </a:pPr>
                  <a14:m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baseline="-5999"/>
                    <a:t>2</a:t>
                  </a:r>
                  <a:r>
                    <a:t>=3</a:t>
                  </a:r>
                </a:p>
              </p:txBody>
            </p:sp>
          </mc:Choice>
          <mc:Fallback>
            <p:sp>
              <p:nvSpPr>
                <p:cNvPr id="295" name="Captio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335296"/>
                  <a:ext cx="2626885" cy="313224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6"/>
                  <a:stretch>
                    <a:fillRect b="-21569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9" name="Сгруппировать"/>
          <p:cNvGrpSpPr/>
          <p:nvPr/>
        </p:nvGrpSpPr>
        <p:grpSpPr>
          <a:xfrm>
            <a:off x="6082965" y="2189825"/>
            <a:ext cx="2626885" cy="2555338"/>
            <a:chOff x="0" y="0"/>
            <a:chExt cx="2626884" cy="2555337"/>
          </a:xfrm>
        </p:grpSpPr>
        <p:pic>
          <p:nvPicPr>
            <p:cNvPr id="297" name="Снимок экрана 2023-12-04 в 18.11.51.png" descr="Снимок экрана 2023-12-04 в 18.11.51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2626885" cy="21405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8" name="Caption"/>
                <p:cNvSpPr/>
                <p:nvPr/>
              </p:nvSpPr>
              <p:spPr>
                <a:xfrm>
                  <a:off x="0" y="2242113"/>
                  <a:ext cx="2626885" cy="31322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0000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ctr" defTabSz="443483">
                    <a:lnSpc>
                      <a:spcPct val="90000"/>
                    </a:lnSpc>
                    <a:spcBef>
                      <a:spcPts val="300"/>
                    </a:spcBef>
                    <a:defRPr sz="1300">
                      <a:latin typeface="Golos Text"/>
                      <a:ea typeface="Golos Text"/>
                      <a:cs typeface="Golos Text"/>
                      <a:sym typeface="Golos Text"/>
                    </a:defRPr>
                  </a:pPr>
                  <a14:m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baseline="-5999"/>
                    <a:t>3</a:t>
                  </a:r>
                  <a:r>
                    <a:t>=1</a:t>
                  </a:r>
                </a:p>
              </p:txBody>
            </p:sp>
          </mc:Choice>
          <mc:Fallback>
            <p:sp>
              <p:nvSpPr>
                <p:cNvPr id="298" name="Captio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242113"/>
                  <a:ext cx="2626885" cy="313225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8"/>
                  <a:stretch>
                    <a:fillRect b="-23529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Прямоугольник 3"/>
          <p:cNvSpPr/>
          <p:nvPr/>
        </p:nvSpPr>
        <p:spPr>
          <a:xfrm>
            <a:off x="350729" y="977029"/>
            <a:ext cx="8354860" cy="3970754"/>
          </a:xfrm>
          <a:prstGeom prst="rect">
            <a:avLst/>
          </a:prstGeom>
          <a:gradFill>
            <a:gsLst>
              <a:gs pos="0">
                <a:srgbClr val="FFFF99"/>
              </a:gs>
              <a:gs pos="100000">
                <a:srgbClr val="F2F2F2"/>
              </a:gs>
            </a:gsLst>
            <a:lin ang="16200000"/>
          </a:gradFill>
          <a:ln>
            <a:solidFill>
              <a:srgbClr val="000000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2" name="Заголовок 1"/>
          <p:cNvSpPr txBox="1"/>
          <p:nvPr/>
        </p:nvSpPr>
        <p:spPr>
          <a:xfrm>
            <a:off x="425486" y="232437"/>
            <a:ext cx="6824383" cy="527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defTabSz="232622">
              <a:defRPr sz="2208" b="1">
                <a:latin typeface="Golos Text DemiBold"/>
                <a:ea typeface="Golos Text DemiBold"/>
                <a:cs typeface="Golos Text DemiBold"/>
                <a:sym typeface="Golos Text DemiBold"/>
              </a:defRPr>
            </a:lvl1pPr>
          </a:lstStyle>
          <a:p>
            <a:r>
              <a:t>Задание 2. Исследование сходимости функции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3.d Так как на отрезке (-5,5; ) функция представляет собой отдельно взятые точки то максимальная   -окрестность для A+ ,берется на отрезке ( ; )"/>
              <p:cNvSpPr txBox="1"/>
              <p:nvPr/>
            </p:nvSpPr>
            <p:spPr>
              <a:xfrm>
                <a:off x="372513" y="1062677"/>
                <a:ext cx="8100790" cy="131536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r>
                  <a:rPr dirty="0"/>
                  <a:t>3.d </a:t>
                </a:r>
                <a:r>
                  <a:rPr dirty="0" err="1"/>
                  <a:t>Так</a:t>
                </a:r>
                <a:r>
                  <a:rPr dirty="0"/>
                  <a:t> </a:t>
                </a:r>
                <a:r>
                  <a:rPr dirty="0" err="1"/>
                  <a:t>как</a:t>
                </a:r>
                <a:r>
                  <a:rPr dirty="0"/>
                  <a:t> </a:t>
                </a:r>
                <a:r>
                  <a:rPr dirty="0" err="1"/>
                  <a:t>на</a:t>
                </a:r>
                <a:r>
                  <a:rPr dirty="0"/>
                  <a:t> </a:t>
                </a:r>
                <a:r>
                  <a:rPr dirty="0" err="1"/>
                  <a:t>отрезке</a:t>
                </a:r>
                <a:r>
                  <a:rPr dirty="0"/>
                  <a:t> (-5,5;</a:t>
                </a:r>
                <a14:m>
                  <m:oMath xmlns:m="http://schemas.openxmlformats.org/officeDocument/2006/math">
                    <m:f>
                      <m:fPr>
                        <m:ctrlP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dirty="0"/>
                  <a:t>) </a:t>
                </a:r>
                <a:r>
                  <a:rPr dirty="0" err="1"/>
                  <a:t>функция</a:t>
                </a:r>
                <a:r>
                  <a:rPr dirty="0"/>
                  <a:t> </a:t>
                </a:r>
                <a:r>
                  <a:rPr dirty="0" err="1"/>
                  <a:t>представляет</a:t>
                </a:r>
                <a:r>
                  <a:rPr dirty="0"/>
                  <a:t> </a:t>
                </a:r>
                <a:r>
                  <a:rPr dirty="0" err="1"/>
                  <a:t>собой</a:t>
                </a:r>
                <a:r>
                  <a:rPr dirty="0"/>
                  <a:t> </a:t>
                </a:r>
                <a:r>
                  <a:rPr dirty="0" err="1"/>
                  <a:t>отдельно</a:t>
                </a:r>
                <a:r>
                  <a:rPr dirty="0"/>
                  <a:t> </a:t>
                </a:r>
                <a:r>
                  <a:rPr dirty="0" err="1"/>
                  <a:t>взятые</a:t>
                </a:r>
                <a:r>
                  <a:rPr dirty="0"/>
                  <a:t> </a:t>
                </a:r>
                <a:r>
                  <a:rPr dirty="0" err="1"/>
                  <a:t>точки</a:t>
                </a:r>
                <a:r>
                  <a:rPr dirty="0"/>
                  <a:t> </a:t>
                </a:r>
                <a:r>
                  <a:rPr dirty="0" err="1"/>
                  <a:t>то</a:t>
                </a:r>
                <a:r>
                  <a:rPr dirty="0"/>
                  <a:t> </a:t>
                </a:r>
                <a:r>
                  <a:rPr dirty="0" err="1"/>
                  <a:t>максимальная</a:t>
                </a:r>
                <a:r>
                  <a:rPr dirty="0"/>
                  <a:t>  </a:t>
                </a:r>
                <a14:m>
                  <m:oMath xmlns:m="http://schemas.openxmlformats.org/officeDocument/2006/math">
                    <m:r>
                      <a:rPr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dirty="0"/>
                  <a:t>-</a:t>
                </a:r>
                <a:r>
                  <a:rPr dirty="0" err="1"/>
                  <a:t>окрестность</a:t>
                </a:r>
                <a:r>
                  <a:rPr dirty="0"/>
                  <a:t> </a:t>
                </a:r>
                <a:r>
                  <a:rPr dirty="0" err="1"/>
                  <a:t>для</a:t>
                </a:r>
                <a:r>
                  <a:rPr dirty="0"/>
                  <a:t> A+ ,</a:t>
                </a:r>
                <a:r>
                  <a:rPr dirty="0" err="1"/>
                  <a:t>берется</a:t>
                </a:r>
                <a:r>
                  <a:rPr dirty="0"/>
                  <a:t> </a:t>
                </a:r>
                <a:r>
                  <a:rPr dirty="0" err="1"/>
                  <a:t>на</a:t>
                </a:r>
                <a:r>
                  <a:rPr dirty="0"/>
                  <a:t> </a:t>
                </a:r>
                <a:r>
                  <a:rPr dirty="0" err="1"/>
                  <a:t>отрезке</a:t>
                </a:r>
                <a:r>
                  <a:rPr dirty="0"/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dirty="0"/>
                  <a:t>;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)</a:t>
                </a:r>
              </a:p>
            </p:txBody>
          </p:sp>
        </mc:Choice>
        <mc:Fallback>
          <p:sp>
            <p:nvSpPr>
              <p:cNvPr id="303" name="3.d Так как на отрезке (-5,5; ) функция представляет собой отдельно взятые точки то максимальная   -окрестность для A+ ,берется на отрезке ( ; )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13" y="1062677"/>
                <a:ext cx="8100790" cy="1315366"/>
              </a:xfrm>
              <a:prstGeom prst="rect">
                <a:avLst/>
              </a:prstGeom>
              <a:blipFill>
                <a:blip r:embed="rId2"/>
                <a:stretch>
                  <a:fillRect l="-1204" r="-1053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6" name="Сгруппировать"/>
          <p:cNvGrpSpPr/>
          <p:nvPr/>
        </p:nvGrpSpPr>
        <p:grpSpPr>
          <a:xfrm>
            <a:off x="6168526" y="2446511"/>
            <a:ext cx="1981201" cy="2514587"/>
            <a:chOff x="0" y="0"/>
            <a:chExt cx="1981200" cy="2514586"/>
          </a:xfrm>
        </p:grpSpPr>
        <p:pic>
          <p:nvPicPr>
            <p:cNvPr id="304" name="Снимок экрана 2023-12-04 в 17.58.58.png" descr="Снимок экрана 2023-12-04 в 17.58.58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95" y="0"/>
              <a:ext cx="1926810" cy="20997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5" name="Caption"/>
                <p:cNvSpPr/>
                <p:nvPr/>
              </p:nvSpPr>
              <p:spPr>
                <a:xfrm>
                  <a:off x="0" y="2201362"/>
                  <a:ext cx="1981200" cy="31322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0000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ctr" defTabSz="443483">
                    <a:lnSpc>
                      <a:spcPct val="90000"/>
                    </a:lnSpc>
                    <a:spcBef>
                      <a:spcPts val="300"/>
                    </a:spcBef>
                    <a:defRPr sz="1300">
                      <a:latin typeface="Golos Text"/>
                      <a:ea typeface="Golos Text"/>
                      <a:cs typeface="Golos Text"/>
                      <a:sym typeface="Golos Text"/>
                    </a:defRPr>
                  </a:pPr>
                  <a:r>
                    <a:t> Для </a:t>
                  </a:r>
                  <a14:m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baseline="-5999"/>
                    <a:t>3</a:t>
                  </a:r>
                  <a:r>
                    <a:t>=1, </a:t>
                  </a:r>
                  <a14:m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t>=12</a:t>
                  </a:r>
                </a:p>
              </p:txBody>
            </p:sp>
          </mc:Choice>
          <mc:Fallback>
            <p:sp>
              <p:nvSpPr>
                <p:cNvPr id="305" name="Captio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201362"/>
                  <a:ext cx="1981200" cy="313225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4"/>
                  <a:stretch>
                    <a:fillRect b="-21154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9" name="Сгруппировать"/>
          <p:cNvGrpSpPr/>
          <p:nvPr/>
        </p:nvGrpSpPr>
        <p:grpSpPr>
          <a:xfrm>
            <a:off x="3034042" y="2446511"/>
            <a:ext cx="2777732" cy="2514587"/>
            <a:chOff x="0" y="0"/>
            <a:chExt cx="2777730" cy="2514586"/>
          </a:xfrm>
        </p:grpSpPr>
        <p:pic>
          <p:nvPicPr>
            <p:cNvPr id="307" name="Снимок экрана 2023-12-04 в 18.04.08.png" descr="Снимок экрана 2023-12-04 в 18.04.08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777731" cy="20997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8" name="Caption"/>
                <p:cNvSpPr/>
                <p:nvPr/>
              </p:nvSpPr>
              <p:spPr>
                <a:xfrm>
                  <a:off x="0" y="2201362"/>
                  <a:ext cx="2777731" cy="31322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0000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ctr" defTabSz="443483">
                    <a:lnSpc>
                      <a:spcPct val="90000"/>
                    </a:lnSpc>
                    <a:spcBef>
                      <a:spcPts val="300"/>
                    </a:spcBef>
                    <a:defRPr sz="1300">
                      <a:latin typeface="Golos Text"/>
                      <a:ea typeface="Golos Text"/>
                      <a:cs typeface="Golos Text"/>
                      <a:sym typeface="Golos Text"/>
                    </a:defRPr>
                  </a:pPr>
                  <a:r>
                    <a:t>Для </a:t>
                  </a:r>
                  <a14:m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baseline="-5999"/>
                    <a:t>2</a:t>
                  </a:r>
                  <a:r>
                    <a:t>=3, </a:t>
                  </a:r>
                  <a14:m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t>=10.914</a:t>
                  </a:r>
                </a:p>
              </p:txBody>
            </p:sp>
          </mc:Choice>
          <mc:Fallback>
            <p:sp>
              <p:nvSpPr>
                <p:cNvPr id="308" name="Captio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201362"/>
                  <a:ext cx="2777731" cy="313225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6"/>
                  <a:stretch>
                    <a:fillRect b="-21154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2" name="Сгруппировать"/>
          <p:cNvGrpSpPr/>
          <p:nvPr/>
        </p:nvGrpSpPr>
        <p:grpSpPr>
          <a:xfrm>
            <a:off x="638715" y="2424003"/>
            <a:ext cx="2169188" cy="2559603"/>
            <a:chOff x="0" y="0"/>
            <a:chExt cx="2169186" cy="2559602"/>
          </a:xfrm>
        </p:grpSpPr>
        <p:pic>
          <p:nvPicPr>
            <p:cNvPr id="310" name="Снимок экрана 2023-12-04 в 18.05.20.png" descr="Снимок экрана 2023-12-04 в 18.05.20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2169187" cy="2144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1" name="Caption"/>
                <p:cNvSpPr/>
                <p:nvPr/>
              </p:nvSpPr>
              <p:spPr>
                <a:xfrm>
                  <a:off x="0" y="2246379"/>
                  <a:ext cx="2169187" cy="31322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0000">
                    <a:alpha val="0"/>
                  </a:srgb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m="http://schemas.openxmlformats.org/officeDocument/2006/math" xmlns="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/>
                <a:p>
                  <a:pPr algn="ctr" defTabSz="443483">
                    <a:lnSpc>
                      <a:spcPct val="90000"/>
                    </a:lnSpc>
                    <a:spcBef>
                      <a:spcPts val="300"/>
                    </a:spcBef>
                    <a:defRPr sz="1300">
                      <a:latin typeface="Golos Text"/>
                      <a:ea typeface="Golos Text"/>
                      <a:cs typeface="Golos Text"/>
                      <a:sym typeface="Golos Text"/>
                    </a:defRPr>
                  </a:pPr>
                  <a:r>
                    <a:t>Для </a:t>
                  </a:r>
                  <a14:m>
                    <m:oMath xmlns:m="http://schemas.openxmlformats.org/officeDocument/2006/math">
                      <m:r>
                        <a:rPr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baseline="-5999"/>
                    <a:t>1</a:t>
                  </a:r>
                  <a:r>
                    <a:t>=5, </a:t>
                  </a:r>
                  <a14:m>
                    <m:oMath xmlns:m="http://schemas.openxmlformats.org/officeDocument/2006/math">
                      <m:r>
                        <a:rPr sz="16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a14:m>
                  <a:r>
                    <a:t>=10.4</a:t>
                  </a:r>
                </a:p>
              </p:txBody>
            </p:sp>
          </mc:Choice>
          <mc:Fallback>
            <p:sp>
              <p:nvSpPr>
                <p:cNvPr id="311" name="Caption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246379"/>
                  <a:ext cx="2169187" cy="313224"/>
                </a:xfrm>
                <a:prstGeom prst="roundRect">
                  <a:avLst>
                    <a:gd name="adj" fmla="val 0"/>
                  </a:avLst>
                </a:prstGeom>
                <a:blipFill>
                  <a:blip r:embed="rId8"/>
                  <a:stretch>
                    <a:fillRect b="-21154"/>
                  </a:stretch>
                </a:blip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: один скругленный угол 10"/>
          <p:cNvSpPr/>
          <p:nvPr/>
        </p:nvSpPr>
        <p:spPr>
          <a:xfrm>
            <a:off x="275571" y="1153470"/>
            <a:ext cx="8592858" cy="3697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051" y="0"/>
                </a:lnTo>
                <a:cubicBezTo>
                  <a:pt x="20906" y="0"/>
                  <a:pt x="21600" y="1612"/>
                  <a:pt x="21600" y="3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71926E"/>
              </a:gs>
              <a:gs pos="100000">
                <a:srgbClr val="A9EA88"/>
              </a:gs>
            </a:gsLst>
            <a:lin ang="16200000"/>
          </a:gradFill>
          <a:ln>
            <a:solidFill>
              <a:srgbClr val="EC053F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5" name="Заголовок 1"/>
          <p:cNvSpPr txBox="1"/>
          <p:nvPr/>
        </p:nvSpPr>
        <p:spPr>
          <a:xfrm>
            <a:off x="330346" y="329054"/>
            <a:ext cx="6824383" cy="527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>
            <a:lvl1pPr defTabSz="232622">
              <a:defRPr sz="2208" b="1">
                <a:latin typeface="Golos Text DemiBold"/>
                <a:ea typeface="Golos Text DemiBold"/>
                <a:cs typeface="Golos Text DemiBold"/>
                <a:sym typeface="Golos Text DemiBold"/>
              </a:defRPr>
            </a:lvl1pPr>
          </a:lstStyle>
          <a:p>
            <a:r>
              <a:t>Задание 2. Исследование сходимости функции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3.d Так как на отрезке (-5,5; ) функция представляет собой отдельно взятые точки то  -окрестность для A-,берется на отрезке ( ;-5,5), заметим, что для любого  ,окрестность неизменна"/>
              <p:cNvSpPr txBox="1"/>
              <p:nvPr/>
            </p:nvSpPr>
            <p:spPr>
              <a:xfrm>
                <a:off x="1783237" y="1115329"/>
                <a:ext cx="5327247" cy="143461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>
                <a:spAutoFit/>
              </a:bodyPr>
              <a:lstStyle/>
              <a:p>
                <a:r>
                  <a:rPr dirty="0"/>
                  <a:t>3.d </a:t>
                </a:r>
                <a:r>
                  <a:rPr dirty="0" err="1"/>
                  <a:t>Так</a:t>
                </a:r>
                <a:r>
                  <a:rPr dirty="0"/>
                  <a:t> </a:t>
                </a:r>
                <a:r>
                  <a:rPr dirty="0" err="1"/>
                  <a:t>как</a:t>
                </a:r>
                <a:r>
                  <a:rPr dirty="0"/>
                  <a:t> </a:t>
                </a:r>
                <a:r>
                  <a:rPr dirty="0" err="1"/>
                  <a:t>на</a:t>
                </a:r>
                <a:r>
                  <a:rPr dirty="0"/>
                  <a:t> </a:t>
                </a:r>
                <a:r>
                  <a:rPr dirty="0" err="1"/>
                  <a:t>отрезке</a:t>
                </a:r>
                <a:r>
                  <a:rPr dirty="0"/>
                  <a:t> (-5,5;</a:t>
                </a:r>
                <a14:m>
                  <m:oMath xmlns:m="http://schemas.openxmlformats.org/officeDocument/2006/math">
                    <m:f>
                      <m:fPr>
                        <m:ctrlP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sz="1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dirty="0"/>
                  <a:t>) </a:t>
                </a:r>
                <a:r>
                  <a:rPr dirty="0" err="1"/>
                  <a:t>функция</a:t>
                </a:r>
                <a:r>
                  <a:rPr dirty="0"/>
                  <a:t> </a:t>
                </a:r>
                <a:r>
                  <a:rPr dirty="0" err="1"/>
                  <a:t>представляет</a:t>
                </a:r>
                <a:r>
                  <a:rPr dirty="0"/>
                  <a:t> </a:t>
                </a:r>
                <a:r>
                  <a:rPr dirty="0" err="1"/>
                  <a:t>собой</a:t>
                </a:r>
                <a:r>
                  <a:rPr dirty="0"/>
                  <a:t> </a:t>
                </a:r>
                <a:r>
                  <a:rPr dirty="0" err="1"/>
                  <a:t>отдельно</a:t>
                </a:r>
                <a:r>
                  <a:rPr dirty="0"/>
                  <a:t> </a:t>
                </a:r>
                <a:r>
                  <a:rPr dirty="0" err="1"/>
                  <a:t>взятые</a:t>
                </a:r>
                <a:r>
                  <a:rPr dirty="0"/>
                  <a:t> </a:t>
                </a:r>
                <a:r>
                  <a:rPr dirty="0" err="1"/>
                  <a:t>точки</a:t>
                </a:r>
                <a:r>
                  <a:rPr dirty="0"/>
                  <a:t> </a:t>
                </a:r>
                <a:r>
                  <a:rPr dirty="0" err="1"/>
                  <a:t>то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2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dirty="0"/>
                  <a:t>-</a:t>
                </a:r>
                <a:r>
                  <a:rPr dirty="0" err="1"/>
                  <a:t>окрестность</a:t>
                </a:r>
                <a:r>
                  <a:rPr dirty="0"/>
                  <a:t> </a:t>
                </a:r>
                <a:r>
                  <a:rPr dirty="0" err="1"/>
                  <a:t>для</a:t>
                </a:r>
                <a:r>
                  <a:rPr dirty="0"/>
                  <a:t> A-,</a:t>
                </a:r>
                <a:r>
                  <a:rPr dirty="0" err="1"/>
                  <a:t>берется</a:t>
                </a:r>
                <a:r>
                  <a:rPr dirty="0"/>
                  <a:t> </a:t>
                </a:r>
                <a:r>
                  <a:rPr dirty="0" err="1"/>
                  <a:t>на</a:t>
                </a:r>
                <a:r>
                  <a:rPr dirty="0"/>
                  <a:t> </a:t>
                </a:r>
                <a:r>
                  <a:rPr dirty="0" err="1"/>
                  <a:t>отрезке</a:t>
                </a:r>
                <a:r>
                  <a:rPr dirty="0"/>
                  <a:t> (</a:t>
                </a:r>
                <a14:m>
                  <m:oMath xmlns:m="http://schemas.openxmlformats.org/officeDocument/2006/math"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sz="21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;-5,5), </a:t>
                </a:r>
                <a:r>
                  <a:rPr dirty="0" err="1"/>
                  <a:t>заметим</a:t>
                </a:r>
                <a:r>
                  <a:rPr dirty="0"/>
                  <a:t>, </a:t>
                </a:r>
                <a:r>
                  <a:rPr dirty="0" err="1"/>
                  <a:t>что</a:t>
                </a:r>
                <a:r>
                  <a:rPr dirty="0"/>
                  <a:t> </a:t>
                </a:r>
                <a:r>
                  <a:rPr dirty="0" err="1"/>
                  <a:t>для</a:t>
                </a:r>
                <a:r>
                  <a:rPr dirty="0"/>
                  <a:t> </a:t>
                </a:r>
                <a:r>
                  <a:rPr dirty="0" err="1"/>
                  <a:t>любого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sz="1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,</a:t>
                </a:r>
                <a:r>
                  <a:rPr dirty="0" err="1"/>
                  <a:t>окрестность</a:t>
                </a:r>
                <a:r>
                  <a:rPr dirty="0"/>
                  <a:t> </a:t>
                </a:r>
                <a:r>
                  <a:rPr dirty="0" err="1"/>
                  <a:t>неизменна</a:t>
                </a:r>
                <a:endParaRPr dirty="0"/>
              </a:p>
            </p:txBody>
          </p:sp>
        </mc:Choice>
        <mc:Fallback>
          <p:sp>
            <p:nvSpPr>
              <p:cNvPr id="316" name="3.d Так как на отрезке (-5,5; ) функция представляет собой отдельно взятые точки то  -окрестность для A-,берется на отрезке ( ;-5,5), заметим, что для любого  ,окрестность неизменна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237" y="1115329"/>
                <a:ext cx="5327247" cy="1434619"/>
              </a:xfrm>
              <a:prstGeom prst="rect">
                <a:avLst/>
              </a:prstGeom>
              <a:blipFill>
                <a:blip r:embed="rId2"/>
                <a:stretch>
                  <a:fillRect l="-1833" r="-573" b="-59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7" name="Снимок экрана 2023-12-04 в 18.17.22.png" descr="Снимок экрана 2023-12-04 в 18.17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88" y="2568424"/>
            <a:ext cx="2559798" cy="2061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Снимок экрана 2023-12-04 в 18.16.54.png" descr="Снимок экрана 2023-12-04 в 18.16.5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711" y="2535516"/>
            <a:ext cx="2559798" cy="20943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7AEB8BB-B150-F282-6787-BF6881BF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000" dirty="0">
                <a:solidFill>
                  <a:srgbClr val="C00000"/>
                </a:solidFill>
              </a:rPr>
              <a:t>Задание 3. Приближенные вычисления</a:t>
            </a:r>
            <a:endParaRPr lang="en-US" sz="3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2ADC43F-C1C5-C893-6942-1088EFFE76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064742"/>
                <a:ext cx="8389257" cy="37350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ru-RU" sz="1600" b="1" dirty="0">
                    <a:solidFill>
                      <a:schemeClr val="tx1"/>
                    </a:solidFill>
                  </a:rPr>
                  <a:t>Задание:</a:t>
                </a:r>
                <a:br>
                  <a:rPr lang="ru-RU" sz="1600" dirty="0">
                    <a:solidFill>
                      <a:schemeClr val="tx1"/>
                    </a:solidFill>
                  </a:rPr>
                </a:br>
                <a:r>
                  <a:rPr lang="ru-RU" sz="1600" dirty="0">
                    <a:solidFill>
                      <a:schemeClr val="tx1"/>
                    </a:solidFill>
                  </a:rPr>
                  <a:t>Докажите эквивалентность функций, затем обоснуйте соответствующее приближённое равенство, и с его помощью вычислите приближённо число:</a:t>
                </a:r>
              </a:p>
              <a:p>
                <a:pPr>
                  <a:lnSpc>
                    <a:spcPct val="90000"/>
                  </a:lnSpc>
                </a:pPr>
                <a:r>
                  <a:rPr lang="ru-RU" sz="1600" dirty="0">
                    <a:solidFill>
                      <a:schemeClr val="tx1"/>
                    </a:solidFill>
                  </a:rPr>
                  <a:t>Эквивалентность при </a:t>
                </a:r>
                <a:r>
                  <a:rPr lang="en-US" sz="1600" dirty="0">
                    <a:solidFill>
                      <a:schemeClr val="tx1"/>
                    </a:solidFill>
                  </a:rPr>
                  <a:t>x </a:t>
                </a:r>
                <a:r>
                  <a:rPr lang="ru-RU" sz="1600" dirty="0">
                    <a:solidFill>
                      <a:schemeClr val="tx1"/>
                    </a:solidFill>
                  </a:rPr>
                  <a:t>→</a:t>
                </a:r>
                <a:r>
                  <a:rPr lang="en-US" sz="1600" dirty="0">
                    <a:solidFill>
                      <a:schemeClr val="tx1"/>
                    </a:solidFill>
                  </a:rPr>
                  <a:t> 0: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−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−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1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~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𝑥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ru-RU" sz="1600" dirty="0">
                    <a:solidFill>
                      <a:schemeClr val="tx1"/>
                    </a:solidFill>
                  </a:rPr>
                  <a:t>Приближенное равенство при </a:t>
                </a:r>
                <a:r>
                  <a:rPr lang="en-US" sz="1600" dirty="0">
                    <a:solidFill>
                      <a:schemeClr val="tx1"/>
                    </a:solidFill>
                  </a:rPr>
                  <a:t>x </a:t>
                </a:r>
                <a:r>
                  <a:rPr lang="ru-RU" sz="1600" dirty="0">
                    <a:solidFill>
                      <a:schemeClr val="tx1"/>
                    </a:solidFill>
                  </a:rPr>
                  <a:t>→ </a:t>
                </a:r>
                <a:r>
                  <a:rPr lang="en-US" sz="1600" dirty="0">
                    <a:solidFill>
                      <a:schemeClr val="tx1"/>
                    </a:solidFill>
                  </a:rPr>
                  <a:t>0: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−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≈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1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+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𝑥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ru-RU" sz="1600" dirty="0">
                    <a:solidFill>
                      <a:schemeClr val="tx1"/>
                    </a:solidFill>
                  </a:rPr>
                  <a:t>Число: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97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ru-RU" sz="1600" b="1" dirty="0">
                    <a:solidFill>
                      <a:schemeClr val="tx1"/>
                    </a:solidFill>
                  </a:rPr>
                  <a:t>План:</a:t>
                </a:r>
              </a:p>
              <a:p>
                <a:pPr>
                  <a:lnSpc>
                    <a:spcPct val="90000"/>
                  </a:lnSpc>
                </a:pPr>
                <a:r>
                  <a:rPr lang="ru-RU" sz="1600" dirty="0">
                    <a:solidFill>
                      <a:schemeClr val="tx1"/>
                    </a:solidFill>
                  </a:rPr>
                  <a:t>1) Докажите эквивалентность функций.</a:t>
                </a:r>
              </a:p>
              <a:p>
                <a:pPr>
                  <a:lnSpc>
                    <a:spcPct val="90000"/>
                  </a:lnSpc>
                </a:pPr>
                <a:r>
                  <a:rPr lang="ru-RU" sz="1600" dirty="0">
                    <a:solidFill>
                      <a:schemeClr val="tx1"/>
                    </a:solidFill>
                  </a:rPr>
                  <a:t>2) Докажите соответствующее приближённое равенство.</a:t>
                </a:r>
              </a:p>
              <a:p>
                <a:pPr>
                  <a:lnSpc>
                    <a:spcPct val="90000"/>
                  </a:lnSpc>
                </a:pPr>
                <a:r>
                  <a:rPr lang="ru-RU" sz="1600" dirty="0">
                    <a:solidFill>
                      <a:schemeClr val="tx1"/>
                    </a:solidFill>
                  </a:rPr>
                  <a:t>3) С помощью приближённого равенства вычислите число.</a:t>
                </a:r>
              </a:p>
              <a:p>
                <a:pPr>
                  <a:lnSpc>
                    <a:spcPct val="90000"/>
                  </a:lnSpc>
                </a:pPr>
                <a:r>
                  <a:rPr lang="ru-RU" sz="1600" dirty="0">
                    <a:solidFill>
                      <a:schemeClr val="tx1"/>
                    </a:solidFill>
                  </a:rPr>
                  <a:t>4) Проиллюстрируйте ответ графически (постройте графики функций, равных приближённо,</a:t>
                </a:r>
              </a:p>
              <a:p>
                <a:pPr>
                  <a:lnSpc>
                    <a:spcPct val="90000"/>
                  </a:lnSpc>
                </a:pPr>
                <a:r>
                  <a:rPr lang="ru-RU" sz="1600" dirty="0">
                    <a:solidFill>
                      <a:schemeClr val="tx1"/>
                    </a:solidFill>
                  </a:rPr>
                  <a:t>отметьте точное и приближённое значения).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2ADC43F-C1C5-C893-6942-1088EFFE7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064742"/>
                <a:ext cx="8389257" cy="3735038"/>
              </a:xfrm>
              <a:blipFill>
                <a:blip r:embed="rId4"/>
                <a:stretch>
                  <a:fillRect l="-363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1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WatercolorSponge/>
                    </a14:imgEffect>
                    <a14:imgEffect>
                      <a14:sharpenSoften amount="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9B74705F-148A-AD42-2010-B20B589883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5C716DF-2B60-555F-A941-EB97A3B0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Задание 3. Приближенные вычисления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2957D7-633E-AD30-43AB-6F0FD6914EF0}"/>
                  </a:ext>
                </a:extLst>
              </p:cNvPr>
              <p:cNvSpPr txBox="1"/>
              <p:nvPr/>
            </p:nvSpPr>
            <p:spPr>
              <a:xfrm>
                <a:off x="457200" y="1233715"/>
                <a:ext cx="8216537" cy="2989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/>
                  <a:t>Для доказательства эквивалентности функций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  <m:r>
                          <a:rPr lang="ru-RU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−</m:t>
                        </m:r>
                        <m:r>
                          <a:rPr lang="ru-RU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−</m:t>
                    </m:r>
                    <m:r>
                      <a:rPr lang="ru-RU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1</m:t>
                    </m:r>
                  </m:oMath>
                </a14:m>
                <a:r>
                  <a:rPr lang="ru-RU" sz="1600" dirty="0"/>
                  <a:t> и x при x → 0, мы можем использовать предел функции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−</m:t>
                        </m:r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−</m:t>
                    </m:r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1</m:t>
                    </m:r>
                  </m:oMath>
                </a14:m>
                <a:r>
                  <a:rPr lang="ru-RU" sz="1600" dirty="0"/>
                  <a:t> при x → 0.</a:t>
                </a:r>
                <a:endParaRPr lang="en-US" sz="1600" dirty="0"/>
              </a:p>
              <a:p>
                <a:r>
                  <a:rPr lang="ru-RU" sz="1600" dirty="0"/>
                  <a:t>Итак, для начала найдем предел функции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−</m:t>
                        </m:r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−</m:t>
                    </m:r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1</m:t>
                    </m:r>
                  </m:oMath>
                </a14:m>
                <a:r>
                  <a:rPr lang="ru-RU" sz="1600" dirty="0"/>
                  <a:t> при x → 0:</a:t>
                </a:r>
                <a:endParaRPr lang="en-US" sz="1600" dirty="0"/>
              </a:p>
              <a:p>
                <a:r>
                  <a:rPr lang="en-US" sz="1600" dirty="0"/>
                  <a:t>	</a:t>
                </a:r>
                <a:r>
                  <a:rPr lang="ru-RU" sz="1600" dirty="0">
                    <a:effectLst/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limLow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𝑥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→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0</m:t>
                        </m:r>
                      </m:lim>
                    </m:limLow>
                    <m:d>
                      <m:d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cs typeface="Aparajita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parajita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parajita" panose="02020603050405020304" pitchFamily="18" charset="0"/>
                              </a:rPr>
                              <m:t>1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parajita" panose="02020603050405020304" pitchFamily="18" charset="0"/>
                              </a:rPr>
                              <m:t>−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parajita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−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0</m:t>
                        </m:r>
                      </m:den>
                    </m:f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−</m:t>
                    </m:r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= 1 – 1 = 0</a:t>
                </a:r>
              </a:p>
              <a:p>
                <a:endParaRPr lang="ru-RU" sz="1600" dirty="0"/>
              </a:p>
              <a:p>
                <a:r>
                  <a:rPr lang="ru-RU" sz="1600" dirty="0"/>
                  <a:t>Теперь  найдем предел функции </a:t>
                </a:r>
                <a:r>
                  <a:rPr lang="en-US" sz="1600" dirty="0"/>
                  <a:t>x </a:t>
                </a:r>
                <a:r>
                  <a:rPr lang="ru-RU" sz="1600" dirty="0"/>
                  <a:t>при x → 0:</a:t>
                </a:r>
                <a:br>
                  <a:rPr lang="ru-RU" sz="1600" dirty="0"/>
                </a:br>
                <a:r>
                  <a:rPr lang="ru-RU" sz="1600" dirty="0"/>
                  <a:t>	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= 0</a:t>
                </a:r>
              </a:p>
              <a:p>
                <a:r>
                  <a:rPr lang="ru-RU" sz="1600" dirty="0"/>
                  <a:t>Таким образом, мы видим, что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limLow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𝑥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→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0</m:t>
                        </m:r>
                      </m:lim>
                    </m:limLow>
                    <m:d>
                      <m:d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1600" i="1">
                                <a:effectLst/>
                                <a:latin typeface="Cambria Math" panose="02040503050406030204" pitchFamily="18" charset="0"/>
                                <a:cs typeface="Aparajita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parajita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parajita" panose="02020603050405020304" pitchFamily="18" charset="0"/>
                              </a:rPr>
                              <m:t>1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parajita" panose="02020603050405020304" pitchFamily="18" charset="0"/>
                              </a:rPr>
                              <m:t>−</m:t>
                            </m:r>
                            <m:r>
                              <a:rPr lang="ru-R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parajita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−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=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= 0</a:t>
                </a:r>
                <a:r>
                  <a:rPr lang="ru-RU" sz="1600" dirty="0"/>
                  <a:t>, следовательно, функции эквивалентны при x → 0.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2957D7-633E-AD30-43AB-6F0FD6914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33715"/>
                <a:ext cx="8216537" cy="2989665"/>
              </a:xfrm>
              <a:prstGeom prst="rect">
                <a:avLst/>
              </a:prstGeom>
              <a:blipFill>
                <a:blip r:embed="rId4"/>
                <a:stretch>
                  <a:fillRect l="-371" b="-1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21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978E9545-03B1-AB02-CEE6-C480DE1495AE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24113" y="1233714"/>
                <a:ext cx="7170057" cy="3491969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latin typeface="+mn-lt"/>
                  </a:rPr>
                  <a:t>Теперь обоснуем приближенное равенство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1−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≈1+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 </a:t>
                </a:r>
                <a:r>
                  <a:rPr lang="ru-RU" dirty="0">
                    <a:latin typeface="+mn-lt"/>
                  </a:rPr>
                  <a:t>при x → 0. Мы можем разложить функцию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1−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>
                    <a:latin typeface="+mn-lt"/>
                  </a:rPr>
                  <a:t>в ряд Тейлора в окрестности точки x = 0: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	</a:t>
                </a:r>
                <a:r>
                  <a:rPr lang="ru-RU" dirty="0">
                    <a:latin typeface="+mn-lt"/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1−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 = 1 + x + x</a:t>
                </a:r>
                <a:r>
                  <a:rPr lang="en-US" baseline="30000" dirty="0">
                    <a:latin typeface="+mn-lt"/>
                  </a:rPr>
                  <a:t>2</a:t>
                </a:r>
                <a:r>
                  <a:rPr lang="en-US" dirty="0">
                    <a:latin typeface="+mn-lt"/>
                  </a:rPr>
                  <a:t> + x</a:t>
                </a:r>
                <a:r>
                  <a:rPr lang="en-US" baseline="30000" dirty="0">
                    <a:latin typeface="+mn-lt"/>
                  </a:rPr>
                  <a:t>3</a:t>
                </a:r>
                <a:r>
                  <a:rPr lang="en-US" dirty="0">
                    <a:latin typeface="+mn-lt"/>
                  </a:rPr>
                  <a:t> + … + </a:t>
                </a:r>
                <a:r>
                  <a:rPr lang="en-US" dirty="0" err="1">
                    <a:latin typeface="+mn-lt"/>
                  </a:rPr>
                  <a:t>x</a:t>
                </a:r>
                <a:r>
                  <a:rPr lang="en-US" baseline="30000" dirty="0" err="1">
                    <a:latin typeface="+mn-lt"/>
                  </a:rPr>
                  <a:t>n</a:t>
                </a:r>
                <a:endParaRPr lang="ru-RU" dirty="0">
                  <a:latin typeface="+mn-lt"/>
                </a:endParaRPr>
              </a:p>
              <a:p>
                <a:r>
                  <a:rPr lang="ru-RU" dirty="0">
                    <a:latin typeface="+mn-lt"/>
                  </a:rPr>
                  <a:t>При x → 0, слагаемые </a:t>
                </a:r>
                <a:r>
                  <a:rPr lang="en-US" dirty="0">
                    <a:latin typeface="+mn-lt"/>
                  </a:rPr>
                  <a:t>x</a:t>
                </a:r>
                <a:r>
                  <a:rPr lang="en-US" baseline="30000" dirty="0">
                    <a:latin typeface="+mn-lt"/>
                  </a:rPr>
                  <a:t>2</a:t>
                </a:r>
                <a:r>
                  <a:rPr lang="ru-RU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x</a:t>
                </a:r>
                <a:r>
                  <a:rPr lang="en-US" baseline="30000" dirty="0">
                    <a:latin typeface="+mn-lt"/>
                  </a:rPr>
                  <a:t>3</a:t>
                </a:r>
                <a:r>
                  <a:rPr lang="ru-RU" dirty="0">
                    <a:latin typeface="+mn-lt"/>
                  </a:rPr>
                  <a:t> и т. д. становятся пренебрежимо малыми, и мы можем приблизить функцию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1−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ru-RU" dirty="0">
                    <a:latin typeface="+mn-lt"/>
                  </a:rPr>
                  <a:t> значением 1 + x.</a:t>
                </a: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ru-RU" dirty="0">
                    <a:latin typeface="+mn-lt"/>
                  </a:rPr>
                  <a:t>Теперь вычислим приближенное значение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97</m:t>
                        </m:r>
                      </m:den>
                    </m:f>
                  </m:oMath>
                </a14:m>
                <a:r>
                  <a:rPr lang="ru-RU" dirty="0">
                    <a:latin typeface="+mn-lt"/>
                  </a:rPr>
                  <a:t>, используя приближенное равенство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1−</m:t>
                        </m:r>
                        <m:r>
                          <a:rPr lang="ru-RU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≈1+</m:t>
                    </m:r>
                    <m:r>
                      <a:rPr lang="ru-RU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+mn-lt"/>
                  </a:rPr>
                  <a:t> </a:t>
                </a:r>
                <a:r>
                  <a:rPr lang="ru-RU" dirty="0">
                    <a:latin typeface="+mn-lt"/>
                  </a:rPr>
                  <a:t>при x → 0:</a:t>
                </a:r>
                <a:endParaRPr lang="en-US" dirty="0">
                  <a:latin typeface="+mn-lt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978E9545-03B1-AB02-CEE6-C480DE149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24113" y="1233714"/>
                <a:ext cx="7170057" cy="3491969"/>
              </a:xfrm>
              <a:blipFill>
                <a:blip r:embed="rId4"/>
                <a:stretch>
                  <a:fillRect l="-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48FD27-4436-7A75-AC0D-EC3340B0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Задание 3. Приближенные вычисления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272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8537284-204F-D142-7C6B-E9D99342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Задание 3. Приближенные вычисления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9E4ADEC5-E137-D1FF-73AD-6C597CECEA0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	</a:t>
                </a:r>
                <a:r>
                  <a:rPr lang="ru-RU" sz="1600" dirty="0">
                    <a:solidFill>
                      <a:schemeClr val="bg1"/>
                    </a:solidFill>
                    <a:latin typeface="+mn-lt"/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97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≈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97</m:t>
                        </m:r>
                      </m:den>
                    </m:f>
                  </m:oMath>
                </a14:m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  <a:p>
                <a:r>
                  <a:rPr lang="ru-RU" sz="1600" dirty="0">
                    <a:solidFill>
                      <a:schemeClr val="bg1"/>
                    </a:solidFill>
                    <a:latin typeface="+mn-lt"/>
                  </a:rPr>
                  <a:t>Теперь приведем дробь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97</m:t>
                        </m:r>
                      </m:den>
                    </m:f>
                  </m:oMath>
                </a14:m>
                <a:r>
                  <a:rPr lang="ru-RU" sz="1600" dirty="0">
                    <a:solidFill>
                      <a:schemeClr val="bg1"/>
                    </a:solidFill>
                    <a:latin typeface="+mn-lt"/>
                  </a:rPr>
                  <a:t> к общему знаменателю:</a:t>
                </a:r>
              </a:p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	</a:t>
                </a:r>
                <a:r>
                  <a:rPr lang="ru-RU" sz="1600" dirty="0">
                    <a:solidFill>
                      <a:schemeClr val="bg1"/>
                    </a:solidFill>
                    <a:latin typeface="+mn-lt"/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97</m:t>
                        </m:r>
                      </m:den>
                    </m:f>
                    <m:r>
                      <a:rPr lang="en-US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solidFill>
                      <a:schemeClr val="bg1"/>
                    </a:solidFill>
                    <a:latin typeface="+mn-lt"/>
                  </a:rPr>
                  <a:t>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97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97</m:t>
                        </m:r>
                      </m:den>
                    </m:f>
                  </m:oMath>
                </a14:m>
                <a:r>
                  <a:rPr lang="ru-RU" sz="1600" dirty="0">
                    <a:solidFill>
                      <a:schemeClr val="bg1"/>
                    </a:solidFill>
                    <a:latin typeface="+mn-lt"/>
                  </a:rPr>
                  <a:t> =</a:t>
                </a:r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  <m:t>98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97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bg1"/>
                    </a:solidFill>
                    <a:latin typeface="+mn-lt"/>
                  </a:rPr>
                  <a:t> = 1.0103</a:t>
                </a:r>
                <a:endParaRPr lang="ru-RU" sz="1600" dirty="0">
                  <a:solidFill>
                    <a:schemeClr val="bg1"/>
                  </a:solidFill>
                  <a:latin typeface="+mn-lt"/>
                </a:endParaRPr>
              </a:p>
              <a:p>
                <a:r>
                  <a:rPr lang="ru-RU" sz="1600" dirty="0">
                    <a:solidFill>
                      <a:schemeClr val="bg1"/>
                    </a:solidFill>
                    <a:latin typeface="+mn-lt"/>
                  </a:rPr>
                  <a:t>Таким образом, приближенное значение числа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97</m:t>
                        </m:r>
                      </m:den>
                    </m:f>
                  </m:oMath>
                </a14:m>
                <a:r>
                  <a:rPr lang="ru-RU" sz="1600" dirty="0">
                    <a:solidFill>
                      <a:schemeClr val="bg1"/>
                    </a:solidFill>
                    <a:latin typeface="+mn-lt"/>
                  </a:rPr>
                  <a:t> равно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  <m:t>98</m:t>
                        </m:r>
                      </m:num>
                      <m:den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97</m:t>
                        </m:r>
                      </m:den>
                    </m:f>
                  </m:oMath>
                </a14:m>
                <a:r>
                  <a:rPr lang="ru-RU" sz="1600" dirty="0">
                    <a:solidFill>
                      <a:schemeClr val="bg1"/>
                    </a:solidFill>
                    <a:latin typeface="+mn-lt"/>
                  </a:rPr>
                  <a:t>.</a:t>
                </a:r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9E4ADEC5-E137-D1FF-73AD-6C597CEC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B8673F-41C8-FB32-730B-BBA62567F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313" y="2808819"/>
            <a:ext cx="2847703" cy="212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8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69534-90B7-5774-2306-1A9DD2D6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6770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1. Предел последовательности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9F7FBB2-FF9D-6C81-D536-BE751AEC65F6}"/>
              </a:ext>
            </a:extLst>
          </p:cNvPr>
          <p:cNvSpPr/>
          <p:nvPr/>
        </p:nvSpPr>
        <p:spPr>
          <a:xfrm>
            <a:off x="379141" y="915521"/>
            <a:ext cx="8601308" cy="39772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B09D3C-701C-9918-5506-53360D47C81A}"/>
                  </a:ext>
                </a:extLst>
              </p:cNvPr>
              <p:cNvSpPr txBox="1"/>
              <p:nvPr/>
            </p:nvSpPr>
            <p:spPr>
              <a:xfrm>
                <a:off x="750849" y="1241502"/>
                <a:ext cx="7857892" cy="212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Задание:</a:t>
                </a:r>
              </a:p>
              <a:p>
                <a:r>
                  <a:rPr lang="ru-RU" b="1" dirty="0"/>
                  <a:t>	</a:t>
                </a:r>
                <a:r>
                  <a:rPr lang="ru-RU" dirty="0"/>
                  <a:t>Докажите следующие утверждения для пределов последовательностей:</a:t>
                </a:r>
              </a:p>
              <a:p>
                <a:r>
                  <a:rPr lang="ru-RU" dirty="0"/>
                  <a:t>а) при помощи частичных пределов;</a:t>
                </a:r>
              </a:p>
              <a:p>
                <a:r>
                  <a:rPr lang="ru-RU" dirty="0"/>
                  <a:t>б) при помощи критерия Коши (отрицания к нему).</a:t>
                </a:r>
              </a:p>
              <a:p>
                <a:endParaRPr lang="ru-RU" sz="1600" dirty="0"/>
              </a:p>
              <a:p>
                <a:r>
                  <a:rPr lang="ru-RU" sz="1600" dirty="0"/>
                  <a:t>а) </a:t>
                </a: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∄</m:t>
                    </m:r>
                    <m:limLow>
                      <m:limLow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limLow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𝑙𝑖𝑚</m:t>
                        </m:r>
                      </m:e>
                      <m:li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𝑛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→∞</m:t>
                        </m:r>
                      </m:lim>
                    </m:limLow>
                    <m:func>
                      <m:func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uncPr>
                      <m:fNam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𝑠𝑖𝑛</m:t>
                        </m:r>
                      </m:fName>
                      <m:e>
                        <m:d>
                          <m:d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cs typeface="Aparajita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cs typeface="Aparajita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parajita" panose="02020603050405020304" pitchFamily="18" charset="0"/>
                                  </a:rPr>
                                  <m:t>4</m:t>
                                </m:r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parajita" panose="020206030504050203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parajita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parajita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cs typeface="Aparajita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parajita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parajita" panose="020206030504050203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parajita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ru-RU" sz="1600" dirty="0"/>
                  <a:t>  		б)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∄</m:t>
                    </m:r>
                    <m:limLow>
                      <m:limLow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ru-RU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</m:oMath>
                </a14:m>
                <a:endParaRPr lang="ru-RU" sz="1600" dirty="0"/>
              </a:p>
              <a:p>
                <a:endParaRPr lang="ru-RU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B09D3C-701C-9918-5506-53360D47C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849" y="1241502"/>
                <a:ext cx="7857892" cy="2125903"/>
              </a:xfrm>
              <a:prstGeom prst="rect">
                <a:avLst/>
              </a:prstGeom>
              <a:blipFill>
                <a:blip r:embed="rId3"/>
                <a:stretch>
                  <a:fillRect l="-621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376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480876E9-270F-53E2-0C33-8525FBF452E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ru-RU" b="1" dirty="0">
                    <a:latin typeface="+mn-lt"/>
                  </a:rPr>
                  <a:t>Задание:</a:t>
                </a:r>
                <a:br>
                  <a:rPr lang="ru-RU" dirty="0">
                    <a:latin typeface="+mn-lt"/>
                  </a:rPr>
                </a:br>
                <a:r>
                  <a:rPr lang="ru-RU" dirty="0">
                    <a:latin typeface="+mn-lt"/>
                  </a:rPr>
                  <a:t>Найдите значения параметров α, β ∈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ru-RU" dirty="0">
                    <a:latin typeface="+mn-lt"/>
                  </a:rPr>
                  <a:t>, при которых функции f(x) и g(x) являются бесконечно малыми при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𝑥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ℝ</m:t>
                        </m:r>
                      </m:e>
                    </m:acc>
                  </m:oMath>
                </a14:m>
                <a:r>
                  <a:rPr lang="ru-RU" dirty="0">
                    <a:latin typeface="+mn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  <m:t>𝑥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  <m:t>+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  <m:t>4</m:t>
                          </m:r>
                        </m:e>
                      </m:d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  <m:t>ⅇ</m:t>
                          </m:r>
                        </m:e>
                        <m:sup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parajita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parajita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parajita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sup>
                      </m:s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−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𝛼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𝑥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−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𝛽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,  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𝑥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→+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∞</m:t>
                      </m:r>
                    </m:oMath>
                  </m:oMathPara>
                </a14:m>
                <a:endParaRPr lang="ru-RU" sz="18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  <m:t>𝛼</m:t>
                          </m:r>
                        </m:sup>
                      </m:sSup>
                      <m:func>
                        <m:func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parajita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parajita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parajita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parajita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parajita" panose="02020603050405020304" pitchFamily="18" charset="0"/>
                                    </a:rPr>
                                    <m:t>𝛽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  <m:t>,                    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parajita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→+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parajita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ru-RU" sz="1800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1800" b="1" dirty="0">
                    <a:latin typeface="+mn-lt"/>
                    <a:ea typeface="Calibri" panose="020F0502020204030204" pitchFamily="34" charset="0"/>
                    <a:cs typeface="Times New Roman" panose="02020603050405020304" pitchFamily="18" charset="0"/>
                  </a:rPr>
                  <a:t>План:</a:t>
                </a:r>
                <a:endParaRPr lang="ru-RU" sz="1800" b="1" dirty="0"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+mn-lt"/>
                  </a:rPr>
                  <a:t>1) Исследуйте графически поведение функции при x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 при различных значениях</a:t>
                </a:r>
              </a:p>
              <a:p>
                <a:r>
                  <a:rPr lang="ru-RU" dirty="0">
                    <a:latin typeface="+mn-lt"/>
                  </a:rPr>
                  <a:t>параметров α и β. Продемонстрируйте графики в окрестности x0 для нескольких, на ваш</a:t>
                </a:r>
              </a:p>
              <a:p>
                <a:r>
                  <a:rPr lang="ru-RU" dirty="0">
                    <a:latin typeface="+mn-lt"/>
                  </a:rPr>
                  <a:t>взгляд, характерных случаев.</a:t>
                </a:r>
              </a:p>
              <a:p>
                <a:r>
                  <a:rPr lang="ru-RU" dirty="0">
                    <a:latin typeface="+mn-lt"/>
                  </a:rPr>
                  <a:t>2) Найдите аналитически значения параметров α и β, при которых функции f(x) и g(x) будут</a:t>
                </a:r>
              </a:p>
              <a:p>
                <a:r>
                  <a:rPr lang="ru-RU" dirty="0">
                    <a:latin typeface="+mn-lt"/>
                  </a:rPr>
                  <a:t>являются бесконечно малыми при x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>
                    <a:latin typeface="+mn-lt"/>
                  </a:rPr>
                  <a:t>.</a:t>
                </a:r>
              </a:p>
              <a:p>
                <a:r>
                  <a:rPr lang="ru-RU" dirty="0">
                    <a:latin typeface="+mn-lt"/>
                  </a:rPr>
                  <a:t>3) Продемонстрируйте полученные значения параметров на графике.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480876E9-270F-53E2-0C33-8525FBF45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340" t="-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7E555E2-A2A0-89E5-4641-2ADE5D00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Задание 4. Бесконечно малые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719060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56774-7B2D-E0C0-55B3-07545874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4. Бесконечно малые 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D5276E-1E23-FB16-4386-C5F3974C762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dirty="0">
                    <a:solidFill>
                      <a:schemeClr val="tx1"/>
                    </a:solidFill>
                  </a:rPr>
                  <a:t>1. Исследование графически</a:t>
                </a:r>
              </a:p>
              <a:p>
                <a:r>
                  <a:rPr lang="ru-RU" b="1" dirty="0">
                    <a:solidFill>
                      <a:schemeClr val="tx1"/>
                    </a:solidFill>
                  </a:rPr>
                  <a:t>Функция f(x)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ru-RU" dirty="0">
                    <a:solidFill>
                      <a:schemeClr val="tx1"/>
                    </a:solidFill>
                  </a:rPr>
                  <a:t>При x → +∞ значение функции f(x) стремится к бесконечности, если α &gt; 0. Это связано с тем, что при x → +∞ значение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+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4</m:t>
                        </m:r>
                      </m:e>
                    </m:d>
                    <m:sSup>
                      <m:sSup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ⅇ</m:t>
                        </m:r>
                      </m:e>
                      <m:sup>
                        <m:f>
                          <m:f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стремится к бесконечности, а значение α𝑥−β стремится к нулю.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ru-RU" dirty="0">
                    <a:solidFill>
                      <a:schemeClr val="tx1"/>
                    </a:solidFill>
                  </a:rPr>
                  <a:t>При x → +∞ значение функции f(x) стремится к бесконечности, если α &lt; 0. Это связано с тем, что при x → +∞ значение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+</m:t>
                        </m:r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4</m:t>
                        </m:r>
                      </m:e>
                    </m:d>
                    <m:sSup>
                      <m:sSup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ⅇ</m:t>
                        </m:r>
                      </m:e>
                      <m:sup>
                        <m:f>
                          <m:f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dirty="0">
                    <a:solidFill>
                      <a:schemeClr val="tx1"/>
                    </a:solidFill>
                  </a:rPr>
                  <a:t> стремится к бесконечности, а значение α𝑥−β стремится к бесконечности в противоположном направлении.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ru-RU" dirty="0">
                    <a:solidFill>
                      <a:schemeClr val="tx1"/>
                    </a:solidFill>
                  </a:rPr>
                  <a:t>При α = 0 значение функции f(x) стремится к константе (-β).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D5276E-1E23-FB16-4386-C5F3974C7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81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15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FBC5090-8BC2-FE7B-FC18-901712B3AEF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Графики функции f(x) при различных значениях α:</a:t>
                </a: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/>
                  <a:t>α &gt; 0:</a:t>
                </a:r>
                <a:r>
                  <a:rPr lang="en-US" dirty="0"/>
                  <a:t>                                            </a:t>
                </a:r>
                <a:r>
                  <a:rPr lang="el-GR" dirty="0"/>
                  <a:t>* α &lt; 0:</a:t>
                </a:r>
                <a:r>
                  <a:rPr lang="ru-RU" dirty="0"/>
                  <a:t>                                      </a:t>
                </a:r>
                <a:r>
                  <a:rPr lang="el-GR" dirty="0"/>
                  <a:t>* α = 0: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endParaRPr lang="ru-RU" dirty="0"/>
              </a:p>
              <a:p>
                <a:r>
                  <a:rPr lang="ru-RU" b="1" dirty="0"/>
                  <a:t>Функция </a:t>
                </a:r>
                <a:r>
                  <a:rPr lang="en-US" b="1" dirty="0"/>
                  <a:t>g(x)</a:t>
                </a:r>
                <a:r>
                  <a:rPr lang="ru-RU" b="1" dirty="0"/>
                  <a:t>                                </a:t>
                </a:r>
              </a:p>
              <a:p>
                <a:r>
                  <a:rPr lang="ru-RU" dirty="0"/>
                  <a:t>	При x → +0 значение функции g(x) стремится к бесконечности, если β &gt; 0. Это связано с тем, что при x → +0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ru-RU" dirty="0"/>
                  <a:t> стремится к бесконечности, а значение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funcPr>
                      <m:fNam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𝑠𝑖𝑛</m:t>
                        </m:r>
                      </m:fName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arajita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arajita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arajita" panose="020206030504050203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стремится к нулю.                        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FBC5090-8BC2-FE7B-FC18-901712B3A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425" t="-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99E40E4-5AB3-44FA-F748-CC20CC04E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Задание 4. Бесконечно малые функции</a:t>
            </a:r>
          </a:p>
        </p:txBody>
      </p:sp>
      <p:pic>
        <p:nvPicPr>
          <p:cNvPr id="5" name="Рисунок 4" descr="Изображение выглядит как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F26EB310-90B0-FBED-3D42-73391478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13" y="1855470"/>
            <a:ext cx="2075180" cy="1432560"/>
          </a:xfrm>
          <a:prstGeom prst="rect">
            <a:avLst/>
          </a:prstGeom>
        </p:spPr>
      </p:pic>
      <p:pic>
        <p:nvPicPr>
          <p:cNvPr id="7" name="Рисунок 6" descr="Изображение выглядит как линия, диаграмма, зарисовк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6C4A6B33-2310-6A43-28C5-3CD23241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0" y="1855470"/>
            <a:ext cx="2334260" cy="1432560"/>
          </a:xfrm>
          <a:prstGeom prst="rect">
            <a:avLst/>
          </a:prstGeom>
        </p:spPr>
      </p:pic>
      <p:pic>
        <p:nvPicPr>
          <p:cNvPr id="9" name="Рисунок 8" descr="Изображение выглядит как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67DB26CB-86D9-4FD8-54F3-837C10168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974" y="1855471"/>
            <a:ext cx="259080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9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949F620-4777-1C8E-529C-C443F549CB41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ru-RU" dirty="0"/>
                  <a:t>	При x → +0 значение функции g(x) стремится к бесконечности, если β &lt; 0. Это связано с тем, что при x → +0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ru-RU" dirty="0"/>
                  <a:t> стремится к бесконечности, а значение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funcPr>
                      <m:fName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𝑠𝑖𝑛</m:t>
                        </m:r>
                      </m:fName>
                      <m:e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arajita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arajita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arajita" panose="020206030504050203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ru-RU" dirty="0"/>
                  <a:t> стремится к бесконечности в противоположном направлении.</a:t>
                </a:r>
              </a:p>
              <a:p>
                <a:r>
                  <a:rPr lang="ru-RU" dirty="0"/>
                  <a:t>	 При β = 0 значение функции g(x) стремится к константе (0).</a:t>
                </a:r>
              </a:p>
              <a:p>
                <a:r>
                  <a:rPr lang="ru-RU" b="1" dirty="0"/>
                  <a:t>Графики функции g(x) при различных значениях β: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dirty="0"/>
                  <a:t>β &gt; 0:</a:t>
                </a:r>
                <a:r>
                  <a:rPr lang="ru-RU" dirty="0"/>
                  <a:t>                              </a:t>
                </a:r>
                <a:r>
                  <a:rPr lang="el-GR" dirty="0"/>
                  <a:t>* β &lt; 0:</a:t>
                </a:r>
                <a:r>
                  <a:rPr lang="ru-RU" dirty="0"/>
                  <a:t>                                 </a:t>
                </a:r>
                <a:r>
                  <a:rPr lang="el-GR" dirty="0"/>
                  <a:t>* β = 0:</a:t>
                </a:r>
                <a:r>
                  <a:rPr lang="ru-RU" dirty="0"/>
                  <a:t>            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A949F620-4777-1C8E-529C-C443F549C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425" t="-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BDA3014-F5F9-399C-5DC7-F62D5E76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Задание 4. Бесконечно малые функции</a:t>
            </a:r>
          </a:p>
        </p:txBody>
      </p:sp>
      <p:pic>
        <p:nvPicPr>
          <p:cNvPr id="5" name="Рисунок 4" descr="Изображение выглядит как линия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555C345F-B54C-C622-5A17-DB8F341EB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13" y="3132544"/>
            <a:ext cx="2042887" cy="1417321"/>
          </a:xfrm>
          <a:prstGeom prst="rect">
            <a:avLst/>
          </a:prstGeom>
        </p:spPr>
      </p:pic>
      <p:pic>
        <p:nvPicPr>
          <p:cNvPr id="7" name="Рисунок 6" descr="Изображение выглядит как линия, диаграмм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DB55746C-E110-8C35-9C97-4110A03F5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947" y="3132544"/>
            <a:ext cx="2042887" cy="1417321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чек, линия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B7CEE377-F47D-9F22-942C-3D852B12B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2079" y="3132544"/>
            <a:ext cx="2069503" cy="141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7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CC587-FC5D-C610-44D9-015C7037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Задание 4. Бесконечно малые 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FC5B81-9D67-E3D4-579C-35F99A8D73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sz="1600" dirty="0">
                    <a:latin typeface="+mn-lt"/>
                  </a:rPr>
                  <a:t> 2. Для того чтобы функция f(x) была бесконечно малой при x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+mn-lt"/>
                  </a:rPr>
                  <a:t>, необходимо, чтобы её предел при x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+mn-lt"/>
                  </a:rPr>
                  <a:t>был равен 0. То есть:</a:t>
                </a:r>
              </a:p>
              <a:p>
                <a:r>
                  <a:rPr lang="ru-RU" sz="1600" dirty="0">
                    <a:effectLst/>
                    <a:latin typeface="+mn-lt"/>
                    <a:cs typeface="Aparajita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ru-RU" sz="16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𝑥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ru-RU" sz="1600" dirty="0">
                    <a:latin typeface="+mn-lt"/>
                    <a:ea typeface="Times New Roman" panose="02020603050405020304" pitchFamily="18" charset="0"/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d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+</m:t>
                        </m:r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4</m:t>
                        </m:r>
                      </m:e>
                    </m:d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ⅇ</m:t>
                        </m:r>
                      </m:e>
                      <m:sup>
                        <m:f>
                          <m:f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−</m:t>
                    </m:r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𝛼</m:t>
                    </m:r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𝑥</m:t>
                    </m:r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−</m:t>
                    </m:r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𝛽</m:t>
                    </m:r>
                  </m:oMath>
                </a14:m>
                <a:r>
                  <a:rPr lang="ru-RU" sz="1600" dirty="0">
                    <a:latin typeface="+mn-lt"/>
                  </a:rPr>
                  <a:t> = 0</a:t>
                </a:r>
              </a:p>
              <a:p>
                <a:r>
                  <a:rPr lang="ru-RU" sz="1600" dirty="0">
                    <a:latin typeface="+mn-lt"/>
                  </a:rPr>
                  <a:t>Рассмотрим слагаемые в левой части выражения. Поскольку 𝑥+4 &gt; 0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ⅇ</m:t>
                        </m:r>
                      </m:e>
                      <m:sup>
                        <m:f>
                          <m:f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+mn-lt"/>
                  </a:rPr>
                  <a:t>&gt; 0, то первое слагаемое положительно. Слагаемое −𝛼𝑥−𝛽 может быть бесконечно малым только если 𝛼 &gt; 0 и 𝛽 &gt; 0. Таким образом, для того чтобы функция f(x) была бесконечно малой при x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+mn-lt"/>
                  </a:rPr>
                  <a:t>, необходимо, чтобы 𝛼 &gt; 0 и 𝛽 &gt; 0.</a:t>
                </a:r>
              </a:p>
              <a:p>
                <a:r>
                  <a:rPr lang="ru-RU" sz="1600" dirty="0">
                    <a:latin typeface="+mn-lt"/>
                  </a:rPr>
                  <a:t>	 Для того чтобы функция g(x) была бесконечно малой при x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+mn-lt"/>
                  </a:rPr>
                  <a:t>, необходимо, чтобы её предел при </a:t>
                </a:r>
                <a:r>
                  <a:rPr lang="ru-RU" sz="1600" dirty="0"/>
                  <a:t>x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+mn-lt"/>
                  </a:rPr>
                  <a:t> был равен 0. То есть:</a:t>
                </a:r>
              </a:p>
              <a:p>
                <a:r>
                  <a:rPr lang="ru-RU" sz="1600" dirty="0">
                    <a:effectLst/>
                    <a:cs typeface="Aparajita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ru-RU" sz="1600" i="1" smtClean="0"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ru-RU" sz="1600" i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𝑥</m:t>
                        </m:r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ru-RU" sz="1600" dirty="0">
                    <a:ea typeface="Times New Roman" panose="02020603050405020304" pitchFamily="18" charset="0"/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𝛼</m:t>
                        </m:r>
                      </m:sup>
                    </m:sSup>
                    <m:func>
                      <m:func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funcPr>
                      <m:fNam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𝑠𝑖𝑛</m:t>
                        </m:r>
                      </m:fName>
                      <m:e>
                        <m:f>
                          <m:f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arajita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arajita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arajita" panose="020206030504050203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ru-RU" sz="1600" dirty="0">
                    <a:latin typeface="+mn-lt"/>
                  </a:rPr>
                  <a:t> = 0</a:t>
                </a:r>
              </a:p>
              <a:p>
                <a:r>
                  <a:rPr lang="ru-RU" sz="1600" dirty="0">
                    <a:latin typeface="+mn-lt"/>
                  </a:rPr>
                  <a:t>Рассмотрим слагаемые в левой части выражения. Поскольку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𝛼</m:t>
                        </m:r>
                      </m:sup>
                    </m:sSup>
                    <m:r>
                      <a:rPr lang="ru-RU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 </m:t>
                    </m:r>
                  </m:oMath>
                </a14:m>
                <a:r>
                  <a:rPr lang="ru-RU" sz="1600" dirty="0">
                    <a:latin typeface="+mn-lt"/>
                  </a:rPr>
                  <a:t>&gt; 0 и |</a:t>
                </a:r>
                <a:r>
                  <a:rPr lang="ru-RU" sz="1600" dirty="0">
                    <a:ea typeface="Times New Roman" panose="02020603050405020304" pitchFamily="18" charset="0"/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funcPr>
                      <m:fName>
                        <m: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𝑠𝑖𝑛</m:t>
                        </m:r>
                      </m:fName>
                      <m:e>
                        <m:f>
                          <m:fPr>
                            <m:ctrlPr>
                              <a:rPr lang="ru-RU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ru-RU" sz="16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parajita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ru-RU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arajita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arajita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ru-RU" sz="16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parajita" panose="02020603050405020304" pitchFamily="18" charset="0"/>
                                  </a:rPr>
                                  <m:t>𝛽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ru-RU" sz="1600" dirty="0"/>
                  <a:t> </a:t>
                </a:r>
                <a:r>
                  <a:rPr lang="ru-RU" sz="1600" dirty="0">
                    <a:latin typeface="+mn-lt"/>
                  </a:rPr>
                  <a:t>| ≤ 1, то функция g(x) может быть бесконечно малой только если 𝛼 &gt; 0. Таким образом, для того чтобы функция g(x) была бесконечно малой при </a:t>
                </a:r>
                <a:r>
                  <a:rPr lang="ru-RU" sz="1600" dirty="0"/>
                  <a:t>x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latin typeface="+mn-lt"/>
                  </a:rPr>
                  <a:t>, необходимо, чтобы 𝛼 &gt; 0.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FFC5B81-9D67-E3D4-579C-35F99A8D7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3" t="-1144" r="-6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491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FF5E2C9F-8C3D-688B-2366-FD5BFC0487D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ru-RU" dirty="0"/>
                  <a:t>На графике видно, что при α &lt; 0 и β &lt; 0 функции f(x) и g(x) действительно стремятся к нулю при x → +∞ и x → +0 соответственно.</a:t>
                </a:r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Таким образом, значения параметров α и β, при которых функции f(x) и g(x) являются бесконечно малыми при </a:t>
                </a:r>
                <a:r>
                  <a:rPr lang="ru-RU" sz="1600" dirty="0"/>
                  <a:t>x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следующие:</a:t>
                </a:r>
              </a:p>
              <a:p>
                <a:r>
                  <a:rPr lang="ru-RU" dirty="0"/>
                  <a:t>	</a:t>
                </a:r>
                <a:r>
                  <a:rPr lang="el-GR" dirty="0"/>
                  <a:t> * α &lt; 0</a:t>
                </a:r>
              </a:p>
              <a:p>
                <a:r>
                  <a:rPr lang="ru-RU" dirty="0"/>
                  <a:t>	 </a:t>
                </a:r>
                <a:r>
                  <a:rPr lang="el-GR" dirty="0"/>
                  <a:t>* β &lt; 0</a:t>
                </a: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FF5E2C9F-8C3D-688B-2366-FD5BFC048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425" t="-5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EC1EB2B-0241-F6C7-C9E0-7A576C8F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Задание 4. Бесконечно малые функции</a:t>
            </a:r>
          </a:p>
        </p:txBody>
      </p:sp>
      <p:pic>
        <p:nvPicPr>
          <p:cNvPr id="5" name="Рисунок 4" descr="Изображение выглядит как линия, диаграмм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CDCA4BD1-F554-A53D-AAC9-7D816E11C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020" y="1858645"/>
            <a:ext cx="2075180" cy="14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58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A67F7-054F-BE38-3CE6-60938B43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16" y="280309"/>
            <a:ext cx="6824382" cy="50346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Задание 5. Сравнение бесконечно малых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4EA76-DA62-4F17-60A8-305C53371E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/>
              <a:t>Задание:</a:t>
            </a:r>
          </a:p>
          <a:p>
            <a:r>
              <a:rPr lang="ru-RU" b="1" dirty="0"/>
              <a:t>	 </a:t>
            </a:r>
            <a:r>
              <a:rPr lang="ru-RU" dirty="0"/>
              <a:t>Какой порядок будет иметь приращение объема шара по отношению</a:t>
            </a:r>
          </a:p>
          <a:p>
            <a:r>
              <a:rPr lang="ru-RU" dirty="0"/>
              <a:t>к бесконечно малому приращению его радиуса?</a:t>
            </a:r>
          </a:p>
          <a:p>
            <a:r>
              <a:rPr lang="ru-RU" b="1" dirty="0"/>
              <a:t>План: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1) Сделайте геометрическую иллюстрацию к задаче.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2) Составьте математическую модель: введите обозначения, составьте формулу.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3) Решите задачу аналитически.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4) Запишите ответ и проиллюстрируйте его геометрически.</a:t>
            </a:r>
          </a:p>
        </p:txBody>
      </p:sp>
    </p:spTree>
    <p:extLst>
      <p:ext uri="{BB962C8B-B14F-4D97-AF65-F5344CB8AC3E}">
        <p14:creationId xmlns:p14="http://schemas.microsoft.com/office/powerpoint/2010/main" val="1792974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04BE2-514B-881C-CF21-6E981EB4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Задание 5. Сравнение бесконечно малых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1B687F-2414-634E-BFA0-E79AF17402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ru-RU" sz="1600" b="1" dirty="0"/>
                  <a:t>1. Геометрическая иллюстрация </a:t>
                </a:r>
              </a:p>
              <a:p>
                <a:r>
                  <a:rPr lang="ru-RU" sz="1600" b="1" dirty="0"/>
                  <a:t>2. Математическая модель</a:t>
                </a:r>
              </a:p>
              <a:p>
                <a:r>
                  <a:rPr lang="ru-RU" sz="1600" dirty="0"/>
                  <a:t>	Объем шара равен </a:t>
                </a:r>
                <a:r>
                  <a:rPr lang="en-US" sz="1600" dirty="0"/>
                  <a:t>V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ru-RU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𝜋</m:t>
                    </m:r>
                    <m:sSup>
                      <m:sSup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ru-RU" sz="1600" dirty="0"/>
                  <a:t>	Приращение объема шара равно </a:t>
                </a:r>
              </a:p>
              <a:p>
                <a:r>
                  <a:rPr lang="ru-RU" sz="1600" dirty="0"/>
                  <a:t>		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𝛥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𝑉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=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𝑑𝑟</m:t>
                        </m:r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−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𝜋</m:t>
                    </m:r>
                  </m:oMath>
                </a14:m>
                <a:r>
                  <a:rPr lang="ru-RU" sz="1600" dirty="0"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  <m:t>(</m:t>
                        </m:r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𝑑𝑟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𝜋</m:t>
                    </m:r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r>
                  <a:rPr lang="ru-RU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Раскрывая куб, получим</a:t>
                </a:r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𝛥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𝑉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𝜋</m:t>
                    </m:r>
                  </m:oMath>
                </a14:m>
                <a:r>
                  <a:rPr lang="ru-RU" sz="1600" dirty="0">
                    <a:cs typeface="Aparajita" panose="02020603050405020304" pitchFamily="18" charset="0"/>
                  </a:rPr>
                  <a:t> </a:t>
                </a:r>
                <a:r>
                  <a:rPr lang="en-US" sz="1600" dirty="0">
                    <a:cs typeface="Aparajita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+3</a:t>
                </a:r>
                <a:r>
                  <a:rPr lang="ru-RU" sz="1600" dirty="0"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+ 3rd</a:t>
                </a:r>
                <a:r>
                  <a:rPr lang="ru-RU" sz="1600" dirty="0"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𝑑</m:t>
                    </m:r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𝜋</m:t>
                    </m:r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Сократив на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600" i="1" smtClean="0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fPr>
                      <m:num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𝜋</m:t>
                    </m:r>
                  </m:oMath>
                </a14:m>
                <a:r>
                  <a:rPr lang="ru-R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получим</a:t>
                </a:r>
              </a:p>
              <a:p>
                <a:r>
                  <a:rPr lang="ru-RU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ru-RU" sz="1600" dirty="0">
                    <a:effectLst/>
                    <a:ea typeface="Times New Roman" panose="02020603050405020304" pitchFamily="18" charset="0"/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𝛥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𝑉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ru-R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+3</a:t>
                </a:r>
                <a:r>
                  <a:rPr lang="ru-RU" sz="1600" dirty="0"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+ 3rd</a:t>
                </a:r>
                <a:r>
                  <a:rPr lang="ru-RU" sz="1600" dirty="0"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𝑑</m:t>
                    </m:r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ru-RU" sz="1600" dirty="0">
                    <a:effectLst/>
                    <a:ea typeface="Times New Roman" panose="02020603050405020304" pitchFamily="18" charset="0"/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𝛥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𝑉</m:t>
                    </m:r>
                    <m:r>
                      <a:rPr lang="ru-RU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parajita" panose="020206030504050203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3</a:t>
                </a:r>
                <a:r>
                  <a:rPr lang="ru-RU" sz="1600" dirty="0"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+ 3rd</a:t>
                </a:r>
                <a:r>
                  <a:rPr lang="ru-RU" sz="1600" dirty="0"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𝑑</m:t>
                    </m:r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D1B687F-2414-634E-BFA0-E79AF1740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63" t="-4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360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65D913-46D2-21C1-A66A-E874876B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Задание 5. Сравнение бесконечно малых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AF509F44-4A60-62E5-1E3A-73A153476AB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b="1" dirty="0"/>
                  <a:t>3. Аналитическое решение</a:t>
                </a:r>
                <a:endParaRPr lang="ru-RU" dirty="0"/>
              </a:p>
              <a:p>
                <a:r>
                  <a:rPr lang="en-US" dirty="0"/>
                  <a:t>	</a:t>
                </a:r>
                <a:r>
                  <a:rPr lang="ru-RU" dirty="0"/>
                  <a:t>Рассмотрим каждый член приращения объема в отдельности.</a:t>
                </a:r>
                <a:endParaRPr lang="en-US" dirty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ru-RU" sz="1800" dirty="0"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 </a:t>
                </a: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линейный член по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</a:t>
                </a: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3rd</a:t>
                </a:r>
                <a:r>
                  <a:rPr lang="ru-RU" sz="1800" dirty="0">
                    <a:cs typeface="Aparajita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- квадратичный член по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</a:t>
                </a: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dirty="0"/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parajita" panose="02020603050405020304" pitchFamily="18" charset="0"/>
                      </a:rPr>
                      <m:t>𝑑</m:t>
                    </m:r>
                    <m:sSup>
                      <m:sSupPr>
                        <m:ctrlPr>
                          <a:rPr lang="ru-RU" sz="1800" i="1">
                            <a:latin typeface="Cambria Math" panose="02040503050406030204" pitchFamily="18" charset="0"/>
                            <a:cs typeface="Aparajita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ru-R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parajita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RU" dirty="0"/>
                  <a:t> - кубический член по </a:t>
                </a:r>
                <a:r>
                  <a:rPr lang="en-US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dr</a:t>
                </a:r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dirty="0"/>
                  <a:t>	Порядок члена приращения определяется его высшей степенью по </a:t>
                </a:r>
                <a:r>
                  <a:rPr lang="ru-RU" dirty="0" err="1"/>
                  <a:t>dr</a:t>
                </a:r>
                <a:r>
                  <a:rPr lang="ru-RU" dirty="0"/>
                  <a:t>. В данном случае высшей степенью является 3, то есть приращение объема шара имеет порядок 3 по отношению к бесконечно малому приращению его радиуса.</a:t>
                </a: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AF509F44-4A60-62E5-1E3A-73A153476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81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262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955BFEE-C487-D211-CAAE-2AFDA24AE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Задание 5. Сравнение бесконечно малых</a:t>
            </a:r>
            <a:endParaRPr lang="ru-RU" sz="24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8BA3575-0700-ABDF-A719-CE0E8B8C39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/>
              <a:t>4. Ответ и геометрическая иллюстрация</a:t>
            </a:r>
          </a:p>
          <a:p>
            <a:r>
              <a:rPr lang="ru-RU" dirty="0">
                <a:latin typeface="+mn-lt"/>
              </a:rPr>
              <a:t>	Порядок приращения объема шара по отношению к бесконечно малому приращению его радиуса равен 3.</a:t>
            </a:r>
          </a:p>
          <a:p>
            <a:r>
              <a:rPr lang="ru-RU" dirty="0">
                <a:latin typeface="+mn-lt"/>
              </a:rPr>
              <a:t>	Геометрически это означает, что приращение объема шара пропорционально кубу приращения радиуса. То есть, чем больше приращение радиуса, тем больше будет приращение объема.</a:t>
            </a:r>
            <a:endParaRPr lang="ru-RU" b="1" dirty="0">
              <a:latin typeface="+mn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04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D93C366-07B1-4E82-93A4-20268FB66F73}"/>
              </a:ext>
            </a:extLst>
          </p:cNvPr>
          <p:cNvSpPr/>
          <p:nvPr/>
        </p:nvSpPr>
        <p:spPr>
          <a:xfrm>
            <a:off x="105254" y="919226"/>
            <a:ext cx="8920333" cy="413782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80D87-6A7F-2783-9DD4-A835725C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1351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1. Предел последовательности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6C107FF-C2A3-4E85-BC9E-93B39626F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6" b="12141"/>
          <a:stretch/>
        </p:blipFill>
        <p:spPr>
          <a:xfrm>
            <a:off x="5379114" y="942283"/>
            <a:ext cx="1844343" cy="46864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410EB0-4DB6-448B-8A95-95C23610653F}"/>
              </a:ext>
            </a:extLst>
          </p:cNvPr>
          <p:cNvSpPr txBox="1"/>
          <p:nvPr/>
        </p:nvSpPr>
        <p:spPr>
          <a:xfrm>
            <a:off x="705877" y="988730"/>
            <a:ext cx="499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а) Доказать при  помощи частичных пределов:</a:t>
            </a:r>
            <a:endParaRPr lang="en-US" dirty="0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25DCD63-A3BB-455A-902F-90F23AF46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4" y="1662492"/>
            <a:ext cx="3938616" cy="447678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8CC4580-CBD4-4E83-8C40-802AD6C95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040" y="2456213"/>
            <a:ext cx="6462760" cy="127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80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813"/>
            <a:ext cx="8229600" cy="620712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Спасибо</a:t>
            </a:r>
            <a:br>
              <a:rPr lang="ru-RU" sz="4400" dirty="0"/>
            </a:br>
            <a:r>
              <a:rPr lang="ru-RU" sz="4400" dirty="0"/>
              <a:t>за внимание!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D93C366-07B1-4E82-93A4-20268FB66F73}"/>
              </a:ext>
            </a:extLst>
          </p:cNvPr>
          <p:cNvSpPr/>
          <p:nvPr/>
        </p:nvSpPr>
        <p:spPr>
          <a:xfrm>
            <a:off x="105254" y="919226"/>
            <a:ext cx="8920333" cy="413782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80D87-6A7F-2783-9DD4-A835725C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1351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1. Предел последовательности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6C107FF-C2A3-4E85-BC9E-93B39626F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6" t="9601" b="12141"/>
          <a:stretch/>
        </p:blipFill>
        <p:spPr>
          <a:xfrm>
            <a:off x="5379115" y="928326"/>
            <a:ext cx="1844343" cy="4174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410EB0-4DB6-448B-8A95-95C23610653F}"/>
              </a:ext>
            </a:extLst>
          </p:cNvPr>
          <p:cNvSpPr txBox="1"/>
          <p:nvPr/>
        </p:nvSpPr>
        <p:spPr>
          <a:xfrm>
            <a:off x="705877" y="907531"/>
            <a:ext cx="499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а) Доказать при  помощи частичных пределов: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AD0A53-5D7B-4932-A7EF-8284AFE93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85" y="1327441"/>
            <a:ext cx="5619791" cy="170498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745882-8C14-4634-A8EA-5600F37BBA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68" b="-1"/>
          <a:stretch/>
        </p:blipFill>
        <p:spPr>
          <a:xfrm>
            <a:off x="538385" y="3151903"/>
            <a:ext cx="6272258" cy="183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D93C366-07B1-4E82-93A4-20268FB66F73}"/>
              </a:ext>
            </a:extLst>
          </p:cNvPr>
          <p:cNvSpPr/>
          <p:nvPr/>
        </p:nvSpPr>
        <p:spPr>
          <a:xfrm>
            <a:off x="105254" y="929058"/>
            <a:ext cx="8920333" cy="413782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80D87-6A7F-2783-9DD4-A835725C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1351"/>
            <a:ext cx="6824382" cy="527284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Задание 1. Предел последовательности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6C107FF-C2A3-4E85-BC9E-93B39626F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6" t="9601" b="12141"/>
          <a:stretch/>
        </p:blipFill>
        <p:spPr>
          <a:xfrm>
            <a:off x="5379115" y="928326"/>
            <a:ext cx="1844343" cy="4174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8410EB0-4DB6-448B-8A95-95C23610653F}"/>
              </a:ext>
            </a:extLst>
          </p:cNvPr>
          <p:cNvSpPr txBox="1"/>
          <p:nvPr/>
        </p:nvSpPr>
        <p:spPr>
          <a:xfrm>
            <a:off x="705877" y="907531"/>
            <a:ext cx="499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а) Доказать при  помощи частичных пределов: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A110E9-F0DE-4521-8AB2-52A97F993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909" y="1645839"/>
            <a:ext cx="6277021" cy="80963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C9235B-DD06-44F5-9330-A45E8F6AC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145" y="2824446"/>
            <a:ext cx="6443710" cy="16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2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40020-08B9-5CAE-4D2B-96C49F9F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Задание 1. Предел последовательности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E394B2-8175-477E-9F86-A99AE37039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BE8BB43-7F70-CDD3-0153-5E0030497842}"/>
              </a:ext>
            </a:extLst>
          </p:cNvPr>
          <p:cNvSpPr/>
          <p:nvPr/>
        </p:nvSpPr>
        <p:spPr>
          <a:xfrm>
            <a:off x="104172" y="833719"/>
            <a:ext cx="8750461" cy="413182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BA17E-E474-CD97-9D61-DE4A599DD44E}"/>
              </a:ext>
            </a:extLst>
          </p:cNvPr>
          <p:cNvSpPr txBox="1"/>
          <p:nvPr/>
        </p:nvSpPr>
        <p:spPr>
          <a:xfrm>
            <a:off x="457200" y="1134319"/>
            <a:ext cx="80154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б) Пусть последовательность имеет предел </a:t>
            </a:r>
            <a:r>
              <a:rPr lang="en-US" dirty="0"/>
              <a:t>L</a:t>
            </a:r>
            <a:r>
              <a:rPr lang="ru-RU" dirty="0"/>
              <a:t>. Тогда, для любого положительного числа ε существует такой номер N, что для всех n ≥ N</a:t>
            </a:r>
            <a:r>
              <a:rPr lang="en-US" dirty="0"/>
              <a:t>:</a:t>
            </a:r>
          </a:p>
          <a:p>
            <a:r>
              <a:rPr lang="ru-RU" dirty="0"/>
              <a:t>|</a:t>
            </a:r>
            <a:r>
              <a:rPr lang="ru-RU" dirty="0" err="1"/>
              <a:t>sin</a:t>
            </a:r>
            <a:r>
              <a:rPr lang="en-US" dirty="0"/>
              <a:t> </a:t>
            </a:r>
            <a:r>
              <a:rPr lang="ru-RU" dirty="0"/>
              <a:t>n </a:t>
            </a:r>
            <a:r>
              <a:rPr lang="ru-RU" dirty="0" err="1"/>
              <a:t>cos</a:t>
            </a:r>
            <a:r>
              <a:rPr lang="en-US" dirty="0"/>
              <a:t> </a:t>
            </a:r>
            <a:r>
              <a:rPr lang="ru-RU" dirty="0"/>
              <a:t>n − </a:t>
            </a:r>
            <a:r>
              <a:rPr lang="en-US" dirty="0"/>
              <a:t>L</a:t>
            </a:r>
            <a:r>
              <a:rPr lang="ru-RU" dirty="0"/>
              <a:t>| &lt; 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Однако, из тригонометрических формул известно, что |</a:t>
            </a:r>
            <a:r>
              <a:rPr lang="ru-RU" dirty="0" err="1"/>
              <a:t>sin</a:t>
            </a:r>
            <a:r>
              <a:rPr lang="en-US" dirty="0"/>
              <a:t> </a:t>
            </a:r>
            <a:r>
              <a:rPr lang="ru-RU" dirty="0"/>
              <a:t>n </a:t>
            </a:r>
            <a:r>
              <a:rPr lang="ru-RU" dirty="0" err="1"/>
              <a:t>cos</a:t>
            </a:r>
            <a:r>
              <a:rPr lang="en-US" dirty="0"/>
              <a:t> </a:t>
            </a:r>
            <a:r>
              <a:rPr lang="ru-RU" dirty="0"/>
              <a:t>n| ≤ 1. Поэтому, ε &gt; |</a:t>
            </a:r>
            <a:r>
              <a:rPr lang="ru-RU" dirty="0" err="1"/>
              <a:t>sin</a:t>
            </a:r>
            <a:r>
              <a:rPr lang="en-US" dirty="0"/>
              <a:t> </a:t>
            </a:r>
            <a:r>
              <a:rPr lang="ru-RU" dirty="0"/>
              <a:t>n </a:t>
            </a:r>
            <a:r>
              <a:rPr lang="ru-RU" dirty="0" err="1"/>
              <a:t>cos</a:t>
            </a:r>
            <a:r>
              <a:rPr lang="en-US" dirty="0"/>
              <a:t> </a:t>
            </a:r>
            <a:r>
              <a:rPr lang="ru-RU" dirty="0"/>
              <a:t>n − </a:t>
            </a:r>
            <a:r>
              <a:rPr lang="en-US" dirty="0"/>
              <a:t>L</a:t>
            </a:r>
            <a:r>
              <a:rPr lang="ru-RU" dirty="0"/>
              <a:t>| ≥ |</a:t>
            </a:r>
            <a:r>
              <a:rPr lang="en-US" dirty="0"/>
              <a:t>L</a:t>
            </a:r>
            <a:r>
              <a:rPr lang="ru-RU" dirty="0"/>
              <a:t>| - 1.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образом, для любого положительного числа ε существует такой номер N, что |</a:t>
            </a:r>
            <a:r>
              <a:rPr lang="en-US" dirty="0"/>
              <a:t>L</a:t>
            </a:r>
            <a:r>
              <a:rPr lang="ru-RU" dirty="0"/>
              <a:t>| &lt; ε + 1. Это противоречит определению предела.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Следовательно, последовательность не имеет предела.</a:t>
            </a:r>
          </a:p>
        </p:txBody>
      </p:sp>
    </p:spTree>
    <p:extLst>
      <p:ext uri="{BB962C8B-B14F-4D97-AF65-F5344CB8AC3E}">
        <p14:creationId xmlns:p14="http://schemas.microsoft.com/office/powerpoint/2010/main" val="174441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B3558F80-C591-1366-9112-414BFC02B5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+mn-lt"/>
              </a:rPr>
              <a:t>Альтернативное доказательство</a:t>
            </a:r>
          </a:p>
          <a:p>
            <a:r>
              <a:rPr lang="ru-RU" dirty="0">
                <a:latin typeface="+mn-lt"/>
              </a:rPr>
              <a:t>Пусть последовательность имеет предел </a:t>
            </a:r>
            <a:r>
              <a:rPr lang="en-US" dirty="0">
                <a:latin typeface="+mn-lt"/>
              </a:rPr>
              <a:t>L</a:t>
            </a:r>
            <a:r>
              <a:rPr lang="ru-RU" dirty="0">
                <a:latin typeface="+mn-lt"/>
              </a:rPr>
              <a:t>. Тогда, для любого положительного числа ε существует такой номер N, что для всех n ≥ N |</a:t>
            </a:r>
            <a:r>
              <a:rPr lang="ru-RU" dirty="0" err="1">
                <a:latin typeface="+mn-lt"/>
              </a:rPr>
              <a:t>sin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n </a:t>
            </a:r>
            <a:r>
              <a:rPr lang="ru-RU" dirty="0" err="1">
                <a:latin typeface="+mn-lt"/>
              </a:rPr>
              <a:t>cos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n − </a:t>
            </a:r>
            <a:r>
              <a:rPr lang="en-US" dirty="0">
                <a:latin typeface="+mn-lt"/>
              </a:rPr>
              <a:t>L</a:t>
            </a:r>
            <a:r>
              <a:rPr lang="ru-RU" dirty="0">
                <a:latin typeface="+mn-lt"/>
              </a:rPr>
              <a:t>| &lt; ε.</a:t>
            </a:r>
            <a:endParaRPr lang="en-US" dirty="0">
              <a:latin typeface="+mn-lt"/>
            </a:endParaRPr>
          </a:p>
          <a:p>
            <a:r>
              <a:rPr lang="ru-RU" dirty="0">
                <a:latin typeface="+mn-lt"/>
              </a:rPr>
              <a:t>Рассмотрим два случая:</a:t>
            </a:r>
          </a:p>
          <a:p>
            <a:r>
              <a:rPr lang="en-US" dirty="0">
                <a:latin typeface="+mn-lt"/>
              </a:rPr>
              <a:t>	</a:t>
            </a:r>
            <a:r>
              <a:rPr lang="ru-RU" dirty="0">
                <a:latin typeface="+mn-lt"/>
              </a:rPr>
              <a:t>* Если </a:t>
            </a:r>
            <a:r>
              <a:rPr lang="en-US" dirty="0">
                <a:latin typeface="+mn-lt"/>
              </a:rPr>
              <a:t>L</a:t>
            </a:r>
            <a:r>
              <a:rPr lang="ru-RU" dirty="0">
                <a:latin typeface="+mn-lt"/>
              </a:rPr>
              <a:t> ≠ 0, то для любого положительного числа ε существует такой номер N, что для всех n ≥ N |</a:t>
            </a:r>
            <a:r>
              <a:rPr lang="en-US" dirty="0">
                <a:latin typeface="+mn-lt"/>
              </a:rPr>
              <a:t>L</a:t>
            </a:r>
            <a:r>
              <a:rPr lang="ru-RU" dirty="0">
                <a:latin typeface="+mn-lt"/>
              </a:rPr>
              <a:t>| &gt; ε. Тогда, для всех n ≥ N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		</a:t>
            </a:r>
            <a:r>
              <a:rPr lang="ru-RU" dirty="0">
                <a:latin typeface="+mn-lt"/>
              </a:rPr>
              <a:t>|</a:t>
            </a:r>
            <a:r>
              <a:rPr lang="ru-RU" dirty="0" err="1">
                <a:latin typeface="+mn-lt"/>
              </a:rPr>
              <a:t>sin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n </a:t>
            </a:r>
            <a:r>
              <a:rPr lang="ru-RU" dirty="0" err="1">
                <a:latin typeface="+mn-lt"/>
              </a:rPr>
              <a:t>cos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n − </a:t>
            </a:r>
            <a:r>
              <a:rPr lang="en-US" dirty="0">
                <a:latin typeface="+mn-lt"/>
              </a:rPr>
              <a:t>L</a:t>
            </a:r>
            <a:r>
              <a:rPr lang="ru-RU" dirty="0">
                <a:latin typeface="+mn-lt"/>
              </a:rPr>
              <a:t>| &gt; |</a:t>
            </a:r>
            <a:r>
              <a:rPr lang="en-US" dirty="0">
                <a:latin typeface="+mn-lt"/>
              </a:rPr>
              <a:t>L</a:t>
            </a:r>
            <a:r>
              <a:rPr lang="ru-RU" dirty="0">
                <a:latin typeface="+mn-lt"/>
              </a:rPr>
              <a:t>| - ε &gt; 0. Это противоречит определению предела.</a:t>
            </a:r>
          </a:p>
          <a:p>
            <a:r>
              <a:rPr lang="en-US" dirty="0">
                <a:latin typeface="+mn-lt"/>
              </a:rPr>
              <a:t>	</a:t>
            </a:r>
            <a:r>
              <a:rPr lang="ru-RU" dirty="0">
                <a:latin typeface="+mn-lt"/>
              </a:rPr>
              <a:t>* Если </a:t>
            </a:r>
            <a:r>
              <a:rPr lang="en-US" dirty="0">
                <a:latin typeface="+mn-lt"/>
              </a:rPr>
              <a:t>L</a:t>
            </a:r>
            <a:r>
              <a:rPr lang="ru-RU" dirty="0">
                <a:latin typeface="+mn-lt"/>
              </a:rPr>
              <a:t> = 0, то для любого положительного числа ε существует такой номер N, что для всех n ≥ N |</a:t>
            </a:r>
            <a:r>
              <a:rPr lang="en-US" dirty="0">
                <a:latin typeface="+mn-lt"/>
              </a:rPr>
              <a:t>L</a:t>
            </a:r>
            <a:r>
              <a:rPr lang="ru-RU" dirty="0">
                <a:latin typeface="+mn-lt"/>
              </a:rPr>
              <a:t>| &lt; ε. Тогда, для всех n ≥ N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		</a:t>
            </a:r>
            <a:r>
              <a:rPr lang="ru-RU" dirty="0">
                <a:latin typeface="+mn-lt"/>
              </a:rPr>
              <a:t>|</a:t>
            </a:r>
            <a:r>
              <a:rPr lang="ru-RU" dirty="0" err="1">
                <a:latin typeface="+mn-lt"/>
              </a:rPr>
              <a:t>sin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n </a:t>
            </a:r>
            <a:r>
              <a:rPr lang="ru-RU" dirty="0" err="1">
                <a:latin typeface="+mn-lt"/>
              </a:rPr>
              <a:t>cos</a:t>
            </a:r>
            <a:r>
              <a:rPr lang="en-US" dirty="0">
                <a:latin typeface="+mn-lt"/>
              </a:rPr>
              <a:t> </a:t>
            </a:r>
            <a:r>
              <a:rPr lang="ru-RU" dirty="0">
                <a:latin typeface="+mn-lt"/>
              </a:rPr>
              <a:t>n − </a:t>
            </a:r>
            <a:r>
              <a:rPr lang="en-US" dirty="0">
                <a:latin typeface="+mn-lt"/>
              </a:rPr>
              <a:t>L</a:t>
            </a:r>
            <a:r>
              <a:rPr lang="ru-RU" dirty="0">
                <a:latin typeface="+mn-lt"/>
              </a:rPr>
              <a:t>| &gt; |</a:t>
            </a:r>
            <a:r>
              <a:rPr lang="en-US" dirty="0">
                <a:latin typeface="+mn-lt"/>
              </a:rPr>
              <a:t>L</a:t>
            </a:r>
            <a:r>
              <a:rPr lang="ru-RU" dirty="0">
                <a:latin typeface="+mn-lt"/>
              </a:rPr>
              <a:t>| + ε &gt; 0. Это также противоречит определению предела.</a:t>
            </a:r>
          </a:p>
          <a:p>
            <a:r>
              <a:rPr lang="ru-RU" dirty="0">
                <a:latin typeface="+mn-lt"/>
              </a:rPr>
              <a:t>Таким образом, в обоих случаях последовательность не имеет предела.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24A221F-819F-772C-554E-5A5E6DE0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Задание 1. Предел последовательности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79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22094"/>
            <a:ext cx="6824382" cy="536190"/>
          </a:xfrm>
          <a:prstGeom prst="rect">
            <a:avLst/>
          </a:prstGeom>
        </p:spPr>
        <p:txBody>
          <a:bodyPr/>
          <a:lstStyle>
            <a:lvl1pPr defTabSz="368685">
              <a:defRPr sz="2208"/>
            </a:lvl1pPr>
          </a:lstStyle>
          <a:p>
            <a:r>
              <a:t>Задание 2. Исследование сходимости функции</a:t>
            </a:r>
          </a:p>
        </p:txBody>
      </p:sp>
      <p:sp>
        <p:nvSpPr>
          <p:cNvPr id="257" name="Прямоугольник: скругленные углы 4"/>
          <p:cNvSpPr/>
          <p:nvPr/>
        </p:nvSpPr>
        <p:spPr>
          <a:xfrm>
            <a:off x="327102" y="944137"/>
            <a:ext cx="8601310" cy="3977267"/>
          </a:xfrm>
          <a:prstGeom prst="roundRect">
            <a:avLst>
              <a:gd name="adj" fmla="val 16667"/>
            </a:avLst>
          </a:prstGeom>
          <a:solidFill>
            <a:srgbClr val="F0F0F0"/>
          </a:solidFill>
          <a:ln>
            <a:solidFill>
              <a:srgbClr val="F2F2F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8" name="TextBox 5"/>
          <p:cNvSpPr txBox="1"/>
          <p:nvPr/>
        </p:nvSpPr>
        <p:spPr>
          <a:xfrm>
            <a:off x="572575" y="928275"/>
            <a:ext cx="8955931" cy="40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/>
            </a:pPr>
            <a:r>
              <a:t>Задание:</a:t>
            </a:r>
          </a:p>
          <a:p>
            <a:r>
              <a:t>Дана функция f(x). Исследуйте её поведение при x → ±∞</a:t>
            </a:r>
          </a:p>
          <a:p>
            <a:endParaRPr/>
          </a:p>
          <a:p>
            <a:pPr>
              <a:defRPr b="1"/>
            </a:pPr>
            <a:r>
              <a:t>План:</a:t>
            </a:r>
          </a:p>
          <a:p>
            <a:pPr>
              <a:defRPr sz="1600"/>
            </a:pPr>
            <a:r>
              <a:t>1) Вычислите пределы функции A+ ∈ R̅ при x → +∞ и A− ∈ R̅ при x → −∞.</a:t>
            </a:r>
          </a:p>
          <a:p>
            <a:pPr>
              <a:defRPr sz="1600"/>
            </a:pPr>
            <a:r>
              <a:t>2) Постройте график функции в зависимости от x.</a:t>
            </a:r>
          </a:p>
          <a:p>
            <a:pPr>
              <a:defRPr sz="1600"/>
            </a:pPr>
            <a:r>
              <a:t>3) Проиллюстрируйте сходимость (расходимость) функции на бесконечностях для A+ и A−:</a:t>
            </a:r>
          </a:p>
          <a:p>
            <a:pPr>
              <a:defRPr sz="1600"/>
            </a:pPr>
            <a:r>
              <a:t>a. сформулируйте определение конечного предела и бесконечных пределов (±∞) функции</a:t>
            </a:r>
          </a:p>
          <a:p>
            <a:pPr>
              <a:defRPr sz="1600"/>
            </a:pPr>
            <a:r>
              <a:t>через ε − δ в терминах неравенств;</a:t>
            </a:r>
          </a:p>
          <a:p>
            <a:pPr>
              <a:defRPr sz="1600"/>
            </a:pPr>
            <a:r>
              <a:t>b. выберите три различных положительных числа ε1 &gt; ε2 &gt; ε3</a:t>
            </a:r>
          </a:p>
          <a:p>
            <a:pPr>
              <a:defRPr sz="1600"/>
            </a:pPr>
            <a:r>
              <a:t>c. для каждого такого числа изобразите на графике соответствующую ε-окрестность («ε-</a:t>
            </a:r>
          </a:p>
          <a:p>
            <a:pPr>
              <a:defRPr sz="1600"/>
            </a:pPr>
            <a:r>
              <a:t>трубу») пределов A+ и A−;</a:t>
            </a:r>
          </a:p>
          <a:p>
            <a:pPr>
              <a:defRPr sz="1600"/>
            </a:pPr>
            <a:r>
              <a:t>d. для A+ и A− по отдельности и каждого выбранного ε найдите на графике наибольшую</a:t>
            </a:r>
          </a:p>
          <a:p>
            <a:pPr>
              <a:defRPr sz="1600"/>
            </a:pPr>
            <a:r>
              <a:t>δ-окрестность переменных x, в которой все значения функции f(x) попадают в ε-</a:t>
            </a:r>
          </a:p>
          <a:p>
            <a:pPr>
              <a:defRPr sz="1600"/>
            </a:pPr>
            <a:r>
              <a:t>окрестность, или установите, что такой окрестности нет.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Заголовок 3"/>
          <p:cNvSpPr txBox="1">
            <a:spLocks noGrp="1"/>
          </p:cNvSpPr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</p:spPr>
        <p:txBody>
          <a:bodyPr/>
          <a:lstStyle>
            <a:lvl1pPr defTabSz="368685">
              <a:defRPr sz="2208"/>
            </a:lvl1pPr>
          </a:lstStyle>
          <a:p>
            <a:r>
              <a:t>Задание 2. Исследование сходимости функции</a:t>
            </a:r>
          </a:p>
        </p:txBody>
      </p:sp>
      <p:sp>
        <p:nvSpPr>
          <p:cNvPr id="261" name="Прямоугольник: скругленные углы 4"/>
          <p:cNvSpPr/>
          <p:nvPr/>
        </p:nvSpPr>
        <p:spPr>
          <a:xfrm>
            <a:off x="212866" y="889068"/>
            <a:ext cx="8718268" cy="4084071"/>
          </a:xfrm>
          <a:prstGeom prst="roundRect">
            <a:avLst>
              <a:gd name="adj" fmla="val 16452"/>
            </a:avLst>
          </a:prstGeom>
          <a:solidFill>
            <a:srgbClr val="F0F0F0"/>
          </a:solidFill>
          <a:ln>
            <a:solidFill>
              <a:srgbClr val="F2F2F2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Текст 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98532" y="951605"/>
                <a:ext cx="7706759" cy="3958996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t>1)вычислим пределы функции A+ ∈ R̅ при x → +∞ и A− ∈ R̅ при x → −∞.</a:t>
                </a:r>
              </a:p>
              <a:p>
                <a:r>
                  <a:t>При x → +∞</a:t>
                </a:r>
              </a:p>
              <a:p>
                <a:pPr defTabSz="443483">
                  <a:lnSpc>
                    <a:spcPct val="90000"/>
                  </a:lnSpc>
                  <a:spcBef>
                    <a:spcPts val="300"/>
                  </a:spcBef>
                  <a:defRPr sz="13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𝑙𝑖</m:t>
                      </m:r>
                      <m:sSub>
                        <m:sSubPr>
                          <m:ctrlP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→+</m:t>
                          </m:r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sSup>
                        <m:sSupPr>
                          <m:ctrlP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𝑙𝑖</m:t>
                      </m:r>
                      <m:sSub>
                        <m:sSubPr>
                          <m:ctrlP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→+</m:t>
                          </m:r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sz="1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sz="1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sz="1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1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sz="1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sz="1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sz="1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11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𝑙𝑖</m:t>
                      </m:r>
                      <m:sSub>
                        <m:sSubPr>
                          <m:ctrlP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→+</m:t>
                          </m:r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</m:e>
                      </m:d>
                      <m:r>
                        <a:rPr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𝑙𝑖</m:t>
                      </m:r>
                      <m:sSub>
                        <m:sSubPr>
                          <m:ctrlP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→+</m:t>
                          </m:r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sSup>
                        <m:sSupPr>
                          <m:ctrlP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>
                  <a:latin typeface="+mn-lt"/>
                  <a:ea typeface="+mn-ea"/>
                  <a:cs typeface="+mn-cs"/>
                  <a:sym typeface="Calibri"/>
                </a:endParaRPr>
              </a:p>
              <a:p>
                <a:pPr defTabSz="443483">
                  <a:lnSpc>
                    <a:spcPct val="90000"/>
                  </a:lnSpc>
                  <a:spcBef>
                    <a:spcPts val="300"/>
                  </a:spcBef>
                  <a:defRPr sz="1300"/>
                </a:pPr>
                <a:r>
                  <a:rPr>
                    <a:latin typeface="+mn-lt"/>
                    <a:ea typeface="+mn-ea"/>
                    <a:cs typeface="+mn-cs"/>
                    <a:sym typeface="Calibri"/>
                  </a:rPr>
                  <a:t>При x → −∞</a:t>
                </a:r>
              </a:p>
              <a:p>
                <a:pPr defTabSz="443483">
                  <a:lnSpc>
                    <a:spcPct val="90000"/>
                  </a:lnSpc>
                  <a:spcBef>
                    <a:spcPts val="300"/>
                  </a:spcBef>
                  <a:defRPr sz="13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𝑙𝑖</m:t>
                      </m:r>
                      <m:sSub>
                        <m:sSubPr>
                          <m:ctrlP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→−</m:t>
                          </m:r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sSup>
                        <m:sSupPr>
                          <m:ctrlP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𝑙𝑖</m:t>
                      </m:r>
                      <m:sSub>
                        <m:sSubPr>
                          <m:ctrlP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→−</m:t>
                          </m:r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sz="10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sz="10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sz="10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sz="10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sz="10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sz="10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sz="10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sz="10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sz="105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𝑙𝑖</m:t>
                      </m:r>
                      <m:sSub>
                        <m:sSubPr>
                          <m:ctrlP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→−</m:t>
                          </m:r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</m:e>
                      </m:d>
                      <m:r>
                        <a:rPr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𝑙𝑖</m:t>
                      </m:r>
                      <m:sSub>
                        <m:sSubPr>
                          <m:ctrlP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→−</m:t>
                          </m:r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sSup>
                        <m:sSupPr>
                          <m:ctrlP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sz="10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sz="105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⋅+</m:t>
                      </m:r>
                      <m:r>
                        <a:rPr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>
                  <a:latin typeface="+mn-lt"/>
                  <a:ea typeface="+mn-ea"/>
                  <a:cs typeface="+mn-cs"/>
                  <a:sym typeface="Calibri"/>
                </a:endParaRPr>
              </a:p>
              <a:p>
                <a:pPr defTabSz="443483">
                  <a:lnSpc>
                    <a:spcPct val="90000"/>
                  </a:lnSpc>
                  <a:spcBef>
                    <a:spcPts val="300"/>
                  </a:spcBef>
                  <a:defRPr sz="1300"/>
                </a:pPr>
                <a:r>
                  <a:rPr>
                    <a:latin typeface="+mn-lt"/>
                    <a:ea typeface="+mn-ea"/>
                    <a:cs typeface="+mn-cs"/>
                    <a:sym typeface="Calibri"/>
                  </a:rPr>
                  <a:t>2)Построим график функции(к сожалению, не один редактор не может изобразить график при x&lt;0, поэтому прилагаем таблицу значений</a:t>
                </a:r>
              </a:p>
            </p:txBody>
          </p:sp>
        </mc:Choice>
        <mc:Fallback>
          <p:sp>
            <p:nvSpPr>
              <p:cNvPr id="262" name="Текст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98532" y="951605"/>
                <a:ext cx="7706759" cy="3958996"/>
              </a:xfrm>
              <a:prstGeom prst="rect">
                <a:avLst/>
              </a:prstGeom>
              <a:blipFill>
                <a:blip r:embed="rId2"/>
                <a:stretch>
                  <a:fillRect l="-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3" name="Снимок экрана 2023-12-03 в 21.45.07.png" descr="Снимок экрана 2023-12-03 в 21.45.07.png"/>
          <p:cNvPicPr>
            <a:picLocks noChangeAspect="1"/>
          </p:cNvPicPr>
          <p:nvPr/>
        </p:nvPicPr>
        <p:blipFill>
          <a:blip r:embed="rId3"/>
          <a:srcRect t="6516" b="23528"/>
          <a:stretch>
            <a:fillRect/>
          </a:stretch>
        </p:blipFill>
        <p:spPr>
          <a:xfrm>
            <a:off x="975394" y="3131489"/>
            <a:ext cx="3537227" cy="1798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1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Тема1" id="{4DAE9245-FD5C-48A3-9F61-0C8FFBFAE07A}" vid="{20E0B42B-372D-46F0-B56F-89DFAD950D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6521</TotalTime>
  <Words>2444</Words>
  <Application>Microsoft Office PowerPoint</Application>
  <PresentationFormat>Экран (16:9)</PresentationFormat>
  <Paragraphs>196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ALS Gorizont Bold Expanded</vt:lpstr>
      <vt:lpstr>Arial</vt:lpstr>
      <vt:lpstr>Calibri</vt:lpstr>
      <vt:lpstr>Cambria Math</vt:lpstr>
      <vt:lpstr>Courier New</vt:lpstr>
      <vt:lpstr>Golos Text</vt:lpstr>
      <vt:lpstr>Golos Text DemiBold</vt:lpstr>
      <vt:lpstr>Тема1</vt:lpstr>
      <vt:lpstr>Математический анализ Расчётно-графическая работа № 2  «Предел и непрерывность функции» Вариант №5   </vt:lpstr>
      <vt:lpstr>Задание 1. Предел последовательности</vt:lpstr>
      <vt:lpstr>Задание 1. Предел последовательности</vt:lpstr>
      <vt:lpstr>Задание 1. Предел последовательности</vt:lpstr>
      <vt:lpstr>Задание 1. Предел последовательности</vt:lpstr>
      <vt:lpstr>Задание 1. Предел последовательности</vt:lpstr>
      <vt:lpstr>Задание 1. Предел последовательности</vt:lpstr>
      <vt:lpstr>Задание 2. Исследование сходимости функции</vt:lpstr>
      <vt:lpstr>Задание 2. Исследование сходимости функции</vt:lpstr>
      <vt:lpstr>Презентация PowerPoint</vt:lpstr>
      <vt:lpstr>Задание 2. Исследование сходимости функции</vt:lpstr>
      <vt:lpstr>Задание 2. Исследование сходимости функции</vt:lpstr>
      <vt:lpstr>Задание 2. Исследование сходимости функции</vt:lpstr>
      <vt:lpstr>Презентация PowerPoint</vt:lpstr>
      <vt:lpstr>Презентация PowerPoint</vt:lpstr>
      <vt:lpstr>Задание 3. Приближенные вычисления</vt:lpstr>
      <vt:lpstr>Задание 3. Приближенные вычисления</vt:lpstr>
      <vt:lpstr>Задание 3. Приближенные вычисления</vt:lpstr>
      <vt:lpstr>Задание 3. Приближенные вычисления</vt:lpstr>
      <vt:lpstr>Задание 4. Бесконечно малые функции</vt:lpstr>
      <vt:lpstr>Задание 4. Бесконечно малые функции</vt:lpstr>
      <vt:lpstr>Задание 4. Бесконечно малые функции</vt:lpstr>
      <vt:lpstr>Задание 4. Бесконечно малые функции</vt:lpstr>
      <vt:lpstr>Задание 4. Бесконечно малые функции</vt:lpstr>
      <vt:lpstr>Задание 4. Бесконечно малые функции</vt:lpstr>
      <vt:lpstr>Задание 5. Сравнение бесконечно малых</vt:lpstr>
      <vt:lpstr>Задание 5. Сравнение бесконечно малых</vt:lpstr>
      <vt:lpstr>Задание 5. Сравнение бесконечно малых</vt:lpstr>
      <vt:lpstr>Задание 5. Сравнение бесконечно малых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Timur Davletov</cp:lastModifiedBy>
  <cp:revision>114</cp:revision>
  <dcterms:created xsi:type="dcterms:W3CDTF">2014-06-27T12:30:22Z</dcterms:created>
  <dcterms:modified xsi:type="dcterms:W3CDTF">2023-12-04T15:31:06Z</dcterms:modified>
</cp:coreProperties>
</file>