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Krona One"/>
      <p:regular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RsQZGxnTykU+LAdivjcF/EAe5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A98B67-2012-47B5-9946-3AA9E84CC21B}">
  <a:tblStyle styleId="{6DA98B67-2012-47B5-9946-3AA9E84CC21B}" styleName="Table_0">
    <a:wholeTbl>
      <a:tcTxStyle b="off" i="off">
        <a:font>
          <a:latin typeface="Trebuchet MS"/>
          <a:ea typeface="Trebuchet MS"/>
          <a:cs typeface="Trebuchet MS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F2048B8-9A68-44A1-BEC6-07E534DE0BC5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6FA"/>
          </a:solidFill>
        </a:fill>
      </a:tcStyle>
    </a:wholeTbl>
    <a:band1H>
      <a:tcTxStyle/>
      <a:tcStyle>
        <a:fill>
          <a:solidFill>
            <a:srgbClr val="CCEDF6"/>
          </a:solidFill>
        </a:fill>
      </a:tcStyle>
    </a:band1H>
    <a:band2H>
      <a:tcTxStyle/>
    </a:band2H>
    <a:band1V>
      <a:tcTxStyle/>
      <a:tcStyle>
        <a:fill>
          <a:solidFill>
            <a:srgbClr val="CCEDF6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11" Type="http://schemas.openxmlformats.org/officeDocument/2006/relationships/slide" Target="slides/slide6.xml"/><Relationship Id="rId22" Type="http://schemas.openxmlformats.org/officeDocument/2006/relationships/font" Target="fonts/PTSans-italic.fntdata"/><Relationship Id="rId10" Type="http://schemas.openxmlformats.org/officeDocument/2006/relationships/slide" Target="slides/slide5.xml"/><Relationship Id="rId21" Type="http://schemas.openxmlformats.org/officeDocument/2006/relationships/font" Target="fonts/PT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KronaOn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ctrTitle"/>
          </p:nvPr>
        </p:nvSpPr>
        <p:spPr>
          <a:xfrm>
            <a:off x="999600" y="1780212"/>
            <a:ext cx="10192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  <a:defRPr b="0" sz="58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2441800" y="4559557"/>
            <a:ext cx="7308400" cy="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9pPr>
          </a:lstStyle>
          <a:p/>
        </p:txBody>
      </p:sp>
      <p:sp>
        <p:nvSpPr>
          <p:cNvPr id="19" name="Google Shape;19;p15"/>
          <p:cNvSpPr txBox="1"/>
          <p:nvPr>
            <p:ph idx="2" type="subTitle"/>
          </p:nvPr>
        </p:nvSpPr>
        <p:spPr>
          <a:xfrm>
            <a:off x="999600" y="6132933"/>
            <a:ext cx="10192800" cy="4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333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113" name="Google Shape;11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9" name="Google Shape;1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0" name="Google Shape;1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2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0" name="Google Shape;13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1" name="Google Shape;1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6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1" name="Google Shape;14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52" name="Google Shape;1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2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2" name="Google Shape;16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ru-RU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73" name="Google Shape;173;p29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lang="ru-RU" sz="7200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75" name="Google Shape;17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81" name="Google Shape;181;p3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5" name="Google Shape;1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1" name="Google Shape;191;p31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2" name="Google Shape;192;p31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1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4" name="Google Shape;194;p31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31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00" name="Google Shape;20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01" name="Google Shape;2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6" name="Google Shape;206;p32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7" name="Google Shape;207;p32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9" name="Google Shape;209;p32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0" name="Google Shape;210;p32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1" name="Google Shape;211;p32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32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3" name="Google Shape;213;p32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4" name="Google Shape;214;p3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18" name="Google Shape;2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3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6"/>
          <p:cNvGrpSpPr/>
          <p:nvPr/>
        </p:nvGrpSpPr>
        <p:grpSpPr>
          <a:xfrm>
            <a:off x="-5898562" y="-5613730"/>
            <a:ext cx="24302591" cy="19234271"/>
            <a:chOff x="-4423922" y="-4210298"/>
            <a:chExt cx="18226943" cy="14425703"/>
          </a:xfrm>
        </p:grpSpPr>
        <p:grpSp>
          <p:nvGrpSpPr>
            <p:cNvPr id="22" name="Google Shape;22;p16"/>
            <p:cNvGrpSpPr/>
            <p:nvPr/>
          </p:nvGrpSpPr>
          <p:grpSpPr>
            <a:xfrm>
              <a:off x="-4423922" y="-4210298"/>
              <a:ext cx="18226943" cy="14425703"/>
              <a:chOff x="-4423922" y="-4210298"/>
              <a:chExt cx="18226943" cy="14425703"/>
            </a:xfrm>
          </p:grpSpPr>
          <p:sp>
            <p:nvSpPr>
              <p:cNvPr id="23" name="Google Shape;23;p16"/>
              <p:cNvSpPr/>
              <p:nvPr/>
            </p:nvSpPr>
            <p:spPr>
              <a:xfrm rot="4815481">
                <a:off x="-3170652" y="-372956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 rot="4815400">
                <a:off x="6407007" y="-2602123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5" name="Google Shape;25;p16"/>
              <p:cNvSpPr/>
              <p:nvPr/>
            </p:nvSpPr>
            <p:spPr>
              <a:xfrm rot="4815509">
                <a:off x="7116002" y="-2804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6" name="Google Shape;26;p16"/>
              <p:cNvSpPr/>
              <p:nvPr/>
            </p:nvSpPr>
            <p:spPr>
              <a:xfrm rot="4815446">
                <a:off x="5137140" y="1617616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 rot="4815509">
                <a:off x="-3921173" y="-132267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8" name="Google Shape;28;p16"/>
            <p:cNvSpPr/>
            <p:nvPr/>
          </p:nvSpPr>
          <p:spPr>
            <a:xfrm rot="4815400">
              <a:off x="-3391368" y="17342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9" name="Google Shape;29;p16"/>
          <p:cNvPicPr preferRelativeResize="0"/>
          <p:nvPr/>
        </p:nvPicPr>
        <p:blipFill rotWithShape="1">
          <a:blip r:embed="rId2">
            <a:alphaModFix amt="21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6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Numbers and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7"/>
          <p:cNvGrpSpPr/>
          <p:nvPr/>
        </p:nvGrpSpPr>
        <p:grpSpPr>
          <a:xfrm flipH="1">
            <a:off x="-2624350" y="-4708360"/>
            <a:ext cx="19185666" cy="17385900"/>
            <a:chOff x="-2399304" y="-3503994"/>
            <a:chExt cx="14389250" cy="13039425"/>
          </a:xfrm>
        </p:grpSpPr>
        <p:grpSp>
          <p:nvGrpSpPr>
            <p:cNvPr id="33" name="Google Shape;33;p17"/>
            <p:cNvGrpSpPr/>
            <p:nvPr/>
          </p:nvGrpSpPr>
          <p:grpSpPr>
            <a:xfrm>
              <a:off x="-2399304" y="-3503994"/>
              <a:ext cx="14389250" cy="13039425"/>
              <a:chOff x="-2399304" y="-3503994"/>
              <a:chExt cx="14389250" cy="13039425"/>
            </a:xfrm>
          </p:grpSpPr>
          <p:sp>
            <p:nvSpPr>
              <p:cNvPr id="34" name="Google Shape;34;p17"/>
              <p:cNvSpPr/>
              <p:nvPr/>
            </p:nvSpPr>
            <p:spPr>
              <a:xfrm rot="4815481">
                <a:off x="-1871902" y="-1207118"/>
                <a:ext cx="6487146" cy="6538537"/>
              </a:xfrm>
              <a:prstGeom prst="ellipse">
                <a:avLst/>
              </a:prstGeom>
              <a:gradFill>
                <a:gsLst>
                  <a:gs pos="0">
                    <a:srgbClr val="1645D3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5" name="Google Shape;35;p17"/>
              <p:cNvSpPr/>
              <p:nvPr/>
            </p:nvSpPr>
            <p:spPr>
              <a:xfrm rot="4815400">
                <a:off x="-323793" y="2375827"/>
                <a:ext cx="4917430" cy="4956342"/>
              </a:xfrm>
              <a:prstGeom prst="ellipse">
                <a:avLst/>
              </a:prstGeom>
              <a:gradFill>
                <a:gsLst>
                  <a:gs pos="0">
                    <a:srgbClr val="E0FE68">
                      <a:alpha val="51764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6" name="Google Shape;36;p17"/>
              <p:cNvSpPr/>
              <p:nvPr/>
            </p:nvSpPr>
            <p:spPr>
              <a:xfrm rot="4815509">
                <a:off x="5302927" y="-216148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7" name="Google Shape;37;p17"/>
              <p:cNvSpPr/>
              <p:nvPr/>
            </p:nvSpPr>
            <p:spPr>
              <a:xfrm rot="4815446">
                <a:off x="593465" y="937641"/>
                <a:ext cx="7945794" cy="8009071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65882"/>
                    </a:srgbClr>
                  </a:gs>
                  <a:gs pos="51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" name="Google Shape;38;p17"/>
              <p:cNvSpPr/>
              <p:nvPr/>
            </p:nvSpPr>
            <p:spPr>
              <a:xfrm rot="4815509">
                <a:off x="939427" y="-3045723"/>
                <a:ext cx="6184270" cy="6233244"/>
              </a:xfrm>
              <a:prstGeom prst="ellipse">
                <a:avLst/>
              </a:prstGeom>
              <a:gradFill>
                <a:gsLst>
                  <a:gs pos="0">
                    <a:srgbClr val="8AC1DC">
                      <a:alpha val="69411"/>
                    </a:srgbClr>
                  </a:gs>
                  <a:gs pos="63000">
                    <a:srgbClr val="00FFFF">
                      <a:alpha val="0"/>
                    </a:srgbClr>
                  </a:gs>
                  <a:gs pos="100000">
                    <a:srgbClr val="FF0000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400"/>
                  <a:buFont typeface="Trebuchet MS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9" name="Google Shape;39;p17"/>
            <p:cNvSpPr/>
            <p:nvPr/>
          </p:nvSpPr>
          <p:spPr>
            <a:xfrm rot="4815400">
              <a:off x="5272082" y="3159802"/>
              <a:ext cx="4917430" cy="4956342"/>
            </a:xfrm>
            <a:prstGeom prst="ellipse">
              <a:avLst/>
            </a:prstGeom>
            <a:gradFill>
              <a:gsLst>
                <a:gs pos="0">
                  <a:srgbClr val="E0FE68">
                    <a:alpha val="51764"/>
                  </a:srgbClr>
                </a:gs>
                <a:gs pos="51000">
                  <a:srgbClr val="00FFFF">
                    <a:alpha val="0"/>
                  </a:srgbClr>
                </a:gs>
                <a:gs pos="100000">
                  <a:srgbClr val="FF0000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0" name="Google Shape;40;p17"/>
          <p:cNvSpPr/>
          <p:nvPr/>
        </p:nvSpPr>
        <p:spPr>
          <a:xfrm flipH="1" rot="-4815481">
            <a:off x="-2812215" y="-4382357"/>
            <a:ext cx="8649528" cy="8718049"/>
          </a:xfrm>
          <a:prstGeom prst="ellipse">
            <a:avLst/>
          </a:prstGeom>
          <a:gradFill>
            <a:gsLst>
              <a:gs pos="0">
                <a:srgbClr val="1645D3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" name="Google Shape;41;p17"/>
          <p:cNvPicPr preferRelativeResize="0"/>
          <p:nvPr/>
        </p:nvPicPr>
        <p:blipFill rotWithShape="1">
          <a:blip r:embed="rId2">
            <a:alphaModFix amt="21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/>
          <p:nvPr/>
        </p:nvSpPr>
        <p:spPr>
          <a:xfrm flipH="1" rot="-4815509">
            <a:off x="-2375519" y="-3945431"/>
            <a:ext cx="8245693" cy="8310992"/>
          </a:xfrm>
          <a:prstGeom prst="ellipse">
            <a:avLst/>
          </a:prstGeom>
          <a:gradFill>
            <a:gsLst>
              <a:gs pos="0">
                <a:srgbClr val="8AC1DC">
                  <a:alpha val="69411"/>
                </a:srgbClr>
              </a:gs>
              <a:gs pos="63000">
                <a:srgbClr val="00FFFF">
                  <a:alpha val="0"/>
                </a:srgbClr>
              </a:gs>
              <a:gs pos="100000">
                <a:srgbClr val="FF0000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17"/>
          <p:cNvSpPr txBox="1"/>
          <p:nvPr>
            <p:ph type="title"/>
          </p:nvPr>
        </p:nvSpPr>
        <p:spPr>
          <a:xfrm>
            <a:off x="2873092" y="877533"/>
            <a:ext cx="6448800" cy="10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i="1"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44" name="Google Shape;44;p17"/>
          <p:cNvSpPr txBox="1"/>
          <p:nvPr>
            <p:ph idx="1" type="subTitle"/>
          </p:nvPr>
        </p:nvSpPr>
        <p:spPr>
          <a:xfrm>
            <a:off x="2873092" y="1682900"/>
            <a:ext cx="6448800" cy="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2" type="title"/>
          </p:nvPr>
        </p:nvSpPr>
        <p:spPr>
          <a:xfrm>
            <a:off x="2873092" y="2754400"/>
            <a:ext cx="6448800" cy="10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i="1"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46" name="Google Shape;46;p17"/>
          <p:cNvSpPr txBox="1"/>
          <p:nvPr>
            <p:ph idx="3" type="subTitle"/>
          </p:nvPr>
        </p:nvSpPr>
        <p:spPr>
          <a:xfrm>
            <a:off x="2873092" y="3559767"/>
            <a:ext cx="6448800" cy="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7" name="Google Shape;47;p17"/>
          <p:cNvSpPr txBox="1"/>
          <p:nvPr>
            <p:ph idx="4" type="title"/>
          </p:nvPr>
        </p:nvSpPr>
        <p:spPr>
          <a:xfrm>
            <a:off x="2873092" y="4631267"/>
            <a:ext cx="6448800" cy="10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  <a:defRPr i="1"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48" name="Google Shape;48;p17"/>
          <p:cNvSpPr txBox="1"/>
          <p:nvPr>
            <p:ph idx="5" type="subTitle"/>
          </p:nvPr>
        </p:nvSpPr>
        <p:spPr>
          <a:xfrm>
            <a:off x="2873092" y="5436633"/>
            <a:ext cx="6448800" cy="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0" name="Google Shape;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1" name="Google Shape;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8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8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0" name="Google Shape;6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1" name="Google Shape;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70" name="Google Shape;7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71" name="Google Shape;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0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0" name="Google Shape;8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1" name="Google Shape;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1" name="Google Shape;9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2" name="Google Shape;9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2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10" name="Google Shape;10;p14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>
            <a:off x="-973067" y="2614850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 amt="73000"/>
          </a:blip>
          <a:srcRect b="0" l="0" r="0" t="0"/>
          <a:stretch/>
        </p:blipFill>
        <p:spPr>
          <a:xfrm rot="10800000">
            <a:off x="10213400" y="1071434"/>
            <a:ext cx="2585200" cy="249213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2441800" y="4453443"/>
            <a:ext cx="7308400" cy="184937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228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Инновационная стриминговая платформа, которая предоставляет блогерам много новых инструментов для монетизации и вовлечения аудитории, в основном завязанной на играх</a:t>
            </a:r>
            <a:r>
              <a:rPr lang="ru-RU" sz="1800"/>
              <a:t> </a:t>
            </a:r>
            <a:endParaRPr sz="1800"/>
          </a:p>
        </p:txBody>
      </p:sp>
      <p:sp>
        <p:nvSpPr>
          <p:cNvPr id="242" name="Google Shape;242;p1"/>
          <p:cNvSpPr/>
          <p:nvPr/>
        </p:nvSpPr>
        <p:spPr>
          <a:xfrm>
            <a:off x="474433" y="302800"/>
            <a:ext cx="420400" cy="4204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43" name="Google Shape;243;p1"/>
          <p:cNvGrpSpPr/>
          <p:nvPr/>
        </p:nvGrpSpPr>
        <p:grpSpPr>
          <a:xfrm>
            <a:off x="3705227" y="951198"/>
            <a:ext cx="4781546" cy="3926438"/>
            <a:chOff x="2778915" y="849582"/>
            <a:chExt cx="3586160" cy="2944829"/>
          </a:xfrm>
        </p:grpSpPr>
        <p:sp>
          <p:nvSpPr>
            <p:cNvPr id="244" name="Google Shape;244;p1"/>
            <p:cNvSpPr/>
            <p:nvPr/>
          </p:nvSpPr>
          <p:spPr>
            <a:xfrm rot="-2132583">
              <a:off x="2711556" y="1841568"/>
              <a:ext cx="3720878" cy="960856"/>
            </a:xfrm>
            <a:prstGeom prst="donut">
              <a:avLst>
                <a:gd fmla="val 2048" name="adj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 rot="-376705">
              <a:off x="5636340" y="1128676"/>
              <a:ext cx="153621" cy="153621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6" name="Google Shape;246;p1"/>
          <p:cNvSpPr/>
          <p:nvPr/>
        </p:nvSpPr>
        <p:spPr>
          <a:xfrm>
            <a:off x="1524233" y="2269100"/>
            <a:ext cx="252400" cy="252400"/>
          </a:xfrm>
          <a:prstGeom prst="plaqu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1"/>
          <p:cNvSpPr txBox="1"/>
          <p:nvPr>
            <p:ph type="ctrTitle"/>
          </p:nvPr>
        </p:nvSpPr>
        <p:spPr>
          <a:xfrm>
            <a:off x="894833" y="2148380"/>
            <a:ext cx="10192800" cy="159311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Trebuchet MS"/>
              <a:buNone/>
            </a:pPr>
            <a:r>
              <a:rPr i="1" lang="ru-RU" sz="8800"/>
              <a:t>Trovo</a:t>
            </a:r>
            <a:endParaRPr i="1" sz="8800"/>
          </a:p>
        </p:txBody>
      </p:sp>
      <p:sp>
        <p:nvSpPr>
          <p:cNvPr id="248" name="Google Shape;248;p1"/>
          <p:cNvSpPr txBox="1"/>
          <p:nvPr/>
        </p:nvSpPr>
        <p:spPr>
          <a:xfrm>
            <a:off x="8062521" y="5378766"/>
            <a:ext cx="395586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Заименко Владимир Сергеевич 439689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Леонтьев Виктор Александрович 412991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Кузьмин Сергей Вадимович 408942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Гафурова Фарангиз Фуркатовна, 373432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Пуксант Юрий Сергеевич 413045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Здор Матвей Максимович 342951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ru-RU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>
            <p:ph type="title"/>
          </p:nvPr>
        </p:nvSpPr>
        <p:spPr>
          <a:xfrm>
            <a:off x="1141400" y="330208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Конкуренты</a:t>
            </a:r>
            <a:endParaRPr/>
          </a:p>
        </p:txBody>
      </p:sp>
      <p:pic>
        <p:nvPicPr>
          <p:cNvPr id="335" name="Google Shape;335;p10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10174503" y="-192694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0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10577685">
            <a:off x="-1096807" y="5203519"/>
            <a:ext cx="3343881" cy="33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0"/>
          <p:cNvSpPr/>
          <p:nvPr/>
        </p:nvSpPr>
        <p:spPr>
          <a:xfrm>
            <a:off x="474433" y="347472"/>
            <a:ext cx="357671" cy="375728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333966" y="1493949"/>
            <a:ext cx="11522868" cy="206210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5882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Facebook Gaming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Финансовые показатели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Точные данные о выручке Facebook Gaming не раскрываются, но платформа активно развивается в рамках экосистемы Facebook.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Аудитория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В 2021 году Facebook Gaming достиг 1,29 млрд часов просмотров, что составляет около 16% рынка.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Проблемы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Стримеры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Ограниченные возможности монетизации и меньшая аудитория по сравнению с Twitch и YouTube.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Зрители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Интерфейс может быть менее удобным для поиска и просмотра игровых трансляций.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Рекламодатели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Ограниченные возможности таргетинга на игровую аудиторию.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type="title"/>
          </p:nvPr>
        </p:nvSpPr>
        <p:spPr>
          <a:xfrm>
            <a:off x="1124650" y="350929"/>
            <a:ext cx="9908000" cy="94104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Портрет потребитля</a:t>
            </a:r>
            <a:endParaRPr/>
          </a:p>
        </p:txBody>
      </p:sp>
      <p:pic>
        <p:nvPicPr>
          <p:cNvPr id="344" name="Google Shape;344;p11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295175">
            <a:off x="-1453421" y="445003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1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3949775">
            <a:off x="9889643" y="2735428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1"/>
          <p:cNvPicPr preferRelativeResize="0"/>
          <p:nvPr/>
        </p:nvPicPr>
        <p:blipFill rotWithShape="1">
          <a:blip r:embed="rId4">
            <a:alphaModFix amt="64000"/>
          </a:blip>
          <a:srcRect b="19" l="0" r="0" t="19"/>
          <a:stretch/>
        </p:blipFill>
        <p:spPr>
          <a:xfrm rot="8258638">
            <a:off x="1573093" y="-1796235"/>
            <a:ext cx="3343881" cy="33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1"/>
          <p:cNvSpPr/>
          <p:nvPr/>
        </p:nvSpPr>
        <p:spPr>
          <a:xfrm>
            <a:off x="474433" y="316400"/>
            <a:ext cx="420400" cy="420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11"/>
          <p:cNvSpPr txBox="1"/>
          <p:nvPr/>
        </p:nvSpPr>
        <p:spPr>
          <a:xfrm>
            <a:off x="1342766" y="1291976"/>
            <a:ext cx="9506467" cy="5154168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Демография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Возраст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Преимущественно от 16 до 35 лет.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Пол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Большинство мужчин, но растет и женская аудитория.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Локация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Основная аудитория из СНГ и Северной америки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Психографика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Интересы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Увлечены играми, технологиями и онлайн-сообществами.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Образ жизни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Технически подкованы, проводят значительное время онлайн, ценят интерактивный и захватывающий контент.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Мотивация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Ищут развлечения, взаимодействие в сообществе и, для некоторых, платформу для демонстрации своих навыков.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AutoNum type="arabicPeriod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Поведенческие черты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Вовлеченность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Активное участие в чатах, событиях и обсуждениях сообщества.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Лояльность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Тщательно следят за любимыми стримерами и могут поддерживать их финансово.</a:t>
            </a:r>
            <a:endParaRPr/>
          </a:p>
          <a:p>
            <a:pPr indent="-171450" lvl="1" marL="6286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Адаптация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Ранние последователи новых технологий и платформ.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/>
          <p:nvPr>
            <p:ph type="title"/>
          </p:nvPr>
        </p:nvSpPr>
        <p:spPr>
          <a:xfrm>
            <a:off x="1141400" y="609600"/>
            <a:ext cx="990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Команда</a:t>
            </a:r>
            <a:endParaRPr/>
          </a:p>
        </p:txBody>
      </p:sp>
      <p:pic>
        <p:nvPicPr>
          <p:cNvPr id="354" name="Google Shape;354;p12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3608826">
            <a:off x="-1054166" y="497725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2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8498160">
            <a:off x="10008441" y="1765779"/>
            <a:ext cx="3414867" cy="32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2"/>
          <p:cNvSpPr/>
          <p:nvPr/>
        </p:nvSpPr>
        <p:spPr>
          <a:xfrm>
            <a:off x="474433" y="347472"/>
            <a:ext cx="357671" cy="375728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332775" y="2649271"/>
            <a:ext cx="11525250" cy="132343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Увы, про команду Trovo нет информации в интернете. Однако можно сделать вывод, что над этим проектом трудится большое количество человек, имеющих высокие компетенции, поскольку крупная компания Tencent не позволила бы своему перспективному проекту находится в руках малоопытных людей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A2161"/>
            </a:gs>
            <a:gs pos="50000">
              <a:srgbClr val="1FAAC6"/>
            </a:gs>
            <a:gs pos="100000">
              <a:srgbClr val="2CEAE0"/>
            </a:gs>
          </a:gsLst>
          <a:lin ang="19799999" scaled="0"/>
        </a:gra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3"/>
          <p:cNvGrpSpPr/>
          <p:nvPr/>
        </p:nvGrpSpPr>
        <p:grpSpPr>
          <a:xfrm rot="-8418895">
            <a:off x="3901069" y="2645937"/>
            <a:ext cx="4666826" cy="1454329"/>
            <a:chOff x="2757299" y="624787"/>
            <a:chExt cx="3770275" cy="1174935"/>
          </a:xfrm>
        </p:grpSpPr>
        <p:sp>
          <p:nvSpPr>
            <p:cNvPr id="363" name="Google Shape;363;p13"/>
            <p:cNvSpPr/>
            <p:nvPr/>
          </p:nvSpPr>
          <p:spPr>
            <a:xfrm rot="-10600592">
              <a:off x="2782022" y="731833"/>
              <a:ext cx="3720830" cy="960844"/>
            </a:xfrm>
            <a:prstGeom prst="donut">
              <a:avLst>
                <a:gd fmla="val 2048" name="adj"/>
              </a:avLst>
            </a:prstGeom>
            <a:gradFill>
              <a:gsLst>
                <a:gs pos="0">
                  <a:schemeClr val="accent2"/>
                </a:gs>
                <a:gs pos="40000">
                  <a:schemeClr val="accent1"/>
                </a:gs>
                <a:gs pos="70000">
                  <a:srgbClr val="7BA29E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 rot="-10797033">
              <a:off x="3314822" y="712386"/>
              <a:ext cx="153627" cy="153627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 rot="-10797033">
              <a:off x="5981908" y="1512294"/>
              <a:ext cx="153627" cy="153627"/>
            </a:xfrm>
            <a:prstGeom prst="plaqu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366" name="Google Shape;366;p13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-82865" y="166534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3"/>
          <p:cNvPicPr preferRelativeResize="0"/>
          <p:nvPr/>
        </p:nvPicPr>
        <p:blipFill rotWithShape="1">
          <a:blip r:embed="rId3">
            <a:alphaModFix amt="69000"/>
          </a:blip>
          <a:srcRect b="28" l="0" r="0" t="19"/>
          <a:stretch/>
        </p:blipFill>
        <p:spPr>
          <a:xfrm rot="9374039">
            <a:off x="-1136139" y="2204024"/>
            <a:ext cx="3532260" cy="349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3"/>
          <p:cNvPicPr preferRelativeResize="0"/>
          <p:nvPr/>
        </p:nvPicPr>
        <p:blipFill rotWithShape="1">
          <a:blip r:embed="rId3">
            <a:alphaModFix amt="64000"/>
          </a:blip>
          <a:srcRect b="19" l="0" r="0" t="19"/>
          <a:stretch/>
        </p:blipFill>
        <p:spPr>
          <a:xfrm rot="8258638">
            <a:off x="9267047" y="1433102"/>
            <a:ext cx="3343881" cy="330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3"/>
          <p:cNvPicPr preferRelativeResize="0"/>
          <p:nvPr/>
        </p:nvPicPr>
        <p:blipFill rotWithShape="1">
          <a:blip r:embed="rId3">
            <a:alphaModFix amt="64000"/>
          </a:blip>
          <a:srcRect b="28" l="0" r="0" t="19"/>
          <a:stretch/>
        </p:blipFill>
        <p:spPr>
          <a:xfrm rot="2822065">
            <a:off x="9996629" y="2945957"/>
            <a:ext cx="3532260" cy="3495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3"/>
          <p:cNvSpPr txBox="1"/>
          <p:nvPr>
            <p:ph type="title"/>
          </p:nvPr>
        </p:nvSpPr>
        <p:spPr>
          <a:xfrm>
            <a:off x="2744353" y="2391125"/>
            <a:ext cx="6703293" cy="1876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rebuchet MS"/>
              <a:buNone/>
            </a:pPr>
            <a:r>
              <a:rPr lang="ru-RU" sz="6000"/>
              <a:t>Спасибо </a:t>
            </a:r>
            <a:br>
              <a:rPr lang="ru-RU" sz="6000"/>
            </a:br>
            <a:r>
              <a:rPr lang="ru-RU" sz="6000"/>
              <a:t>за внимание!</a:t>
            </a:r>
            <a:endParaRPr sz="6000"/>
          </a:p>
        </p:txBody>
      </p:sp>
      <p:sp>
        <p:nvSpPr>
          <p:cNvPr id="371" name="Google Shape;371;p13"/>
          <p:cNvSpPr/>
          <p:nvPr/>
        </p:nvSpPr>
        <p:spPr>
          <a:xfrm>
            <a:off x="521207" y="356615"/>
            <a:ext cx="348825" cy="33841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48000">
              <a:srgbClr val="1D87A1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Проблема</a:t>
            </a:r>
            <a:endParaRPr/>
          </a:p>
        </p:txBody>
      </p:sp>
      <p:sp>
        <p:nvSpPr>
          <p:cNvPr id="254" name="Google Shape;254;p2"/>
          <p:cNvSpPr/>
          <p:nvPr/>
        </p:nvSpPr>
        <p:spPr>
          <a:xfrm>
            <a:off x="474433" y="316400"/>
            <a:ext cx="420400" cy="420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5" name="Google Shape;255;p2"/>
          <p:cNvPicPr preferRelativeResize="0"/>
          <p:nvPr/>
        </p:nvPicPr>
        <p:blipFill rotWithShape="1">
          <a:blip r:embed="rId3">
            <a:alphaModFix amt="64000"/>
          </a:blip>
          <a:srcRect b="28" l="0" r="0" t="19"/>
          <a:stretch/>
        </p:blipFill>
        <p:spPr>
          <a:xfrm rot="2822065">
            <a:off x="7468827" y="-1601086"/>
            <a:ext cx="3532260" cy="349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-1936921" y="-41811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"/>
          <p:cNvPicPr preferRelativeResize="0"/>
          <p:nvPr/>
        </p:nvPicPr>
        <p:blipFill rotWithShape="1">
          <a:blip r:embed="rId3">
            <a:alphaModFix amt="64000"/>
          </a:blip>
          <a:srcRect b="19" l="0" r="0" t="19"/>
          <a:stretch/>
        </p:blipFill>
        <p:spPr>
          <a:xfrm rot="8258638">
            <a:off x="9638408" y="5203521"/>
            <a:ext cx="3343881" cy="33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"/>
          <p:cNvSpPr txBox="1"/>
          <p:nvPr/>
        </p:nvSpPr>
        <p:spPr>
          <a:xfrm>
            <a:off x="2546679" y="1619095"/>
            <a:ext cx="1644932" cy="36933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Актуальность</a:t>
            </a:r>
            <a:endParaRPr/>
          </a:p>
        </p:txBody>
      </p:sp>
      <p:sp>
        <p:nvSpPr>
          <p:cNvPr id="259" name="Google Shape;259;p2"/>
          <p:cNvSpPr txBox="1"/>
          <p:nvPr/>
        </p:nvSpPr>
        <p:spPr>
          <a:xfrm>
            <a:off x="474433" y="2217205"/>
            <a:ext cx="5789424" cy="369331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В 2023 году совокупное время просмотра игровых стримов составляет около 30-35 миллиардов часов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Игровыми стримами интересуются около 920 миллионов человек в мире, из которых около 700 миллионов активно смотрят стримы киберспорта и игр ежемесячно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Общий рынок стриминга был оценен примерно в 80-90 миллиардов долларов. Основные доходы в этом секторе поступают от подписок, рекламы и донатов зрителей</a:t>
            </a:r>
            <a:endParaRPr/>
          </a:p>
        </p:txBody>
      </p:sp>
      <p:sp>
        <p:nvSpPr>
          <p:cNvPr id="260" name="Google Shape;260;p2"/>
          <p:cNvSpPr txBox="1"/>
          <p:nvPr/>
        </p:nvSpPr>
        <p:spPr>
          <a:xfrm>
            <a:off x="8590045" y="1619095"/>
            <a:ext cx="740205" cy="36933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Боль</a:t>
            </a:r>
            <a:endParaRPr/>
          </a:p>
        </p:txBody>
      </p:sp>
      <p:sp>
        <p:nvSpPr>
          <p:cNvPr id="261" name="Google Shape;261;p2"/>
          <p:cNvSpPr txBox="1"/>
          <p:nvPr/>
        </p:nvSpPr>
        <p:spPr>
          <a:xfrm>
            <a:off x="6396270" y="2278082"/>
            <a:ext cx="5127754" cy="3970318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Высокий порог вхождения для креаторов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Ориентир на топов (однообразие для зрителей и рекламодателей)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интерактивной деятельности для зрителей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Отсутствует альтернатива в выбор площадок (Твич и ЮТ очень схожи между собой)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Мало новых креаторов, т. к. поддержка от площадок идёт топам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"/>
          <p:cNvSpPr txBox="1"/>
          <p:nvPr>
            <p:ph type="title"/>
          </p:nvPr>
        </p:nvSpPr>
        <p:spPr>
          <a:xfrm>
            <a:off x="1124650" y="350929"/>
            <a:ext cx="9908000" cy="75597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Статистика</a:t>
            </a:r>
            <a:endParaRPr/>
          </a:p>
        </p:txBody>
      </p:sp>
      <p:sp>
        <p:nvSpPr>
          <p:cNvPr id="267" name="Google Shape;267;p3"/>
          <p:cNvSpPr/>
          <p:nvPr/>
        </p:nvSpPr>
        <p:spPr>
          <a:xfrm>
            <a:off x="474433" y="302800"/>
            <a:ext cx="420400" cy="420400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8" name="Google Shape;268;p3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295175">
            <a:off x="-1453421" y="445003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3949775">
            <a:off x="9889643" y="2735428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"/>
          <p:cNvPicPr preferRelativeResize="0"/>
          <p:nvPr/>
        </p:nvPicPr>
        <p:blipFill rotWithShape="1">
          <a:blip r:embed="rId4">
            <a:alphaModFix amt="64000"/>
          </a:blip>
          <a:srcRect b="19" l="0" r="0" t="19"/>
          <a:stretch/>
        </p:blipFill>
        <p:spPr>
          <a:xfrm rot="8258638">
            <a:off x="1573093" y="-1796235"/>
            <a:ext cx="3343881" cy="33089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"/>
          <p:cNvSpPr txBox="1"/>
          <p:nvPr/>
        </p:nvSpPr>
        <p:spPr>
          <a:xfrm>
            <a:off x="1338349" y="1133155"/>
            <a:ext cx="9515301" cy="507831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Twitch более 90% стримеров имеют в среднем менее 5 зрителей за трансляцию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Лишь 1% стримеров зарабатывают основную долю дохода при помощи стриминговой платформы и денег с рекламных интеграций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 2023 году аудитория потокового видео достигла 7,6 миллиардов часов просмотренного контента за третий квартал, при этом Twitch занимал 53% рынка, а YouTube Gaming — 40%. Остальная доля приходилась на такие платформы, как Facebook Gaming и другие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Привлечение аудитории: Исследования показывают, что зрители на 62% чаще возвращаются на стримы, где они могут взаимодействовать с контентом, например, отправлять сообщения в чате, влиять на ход игры или участвовать в активностях вроде розыгрышей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∙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Среднее время удержания зрителей: Интерактивные стримы удерживают зрителей на 30% дольше, чем пассивные. Такие функции, как голосования, мини-игры и реакция стримера на действия зрителей в реальном времени, позволяют создать ощущение "присутствия" и вовлеченности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D87A1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Решение</a:t>
            </a:r>
            <a:endParaRPr/>
          </a:p>
        </p:txBody>
      </p:sp>
      <p:sp>
        <p:nvSpPr>
          <p:cNvPr id="277" name="Google Shape;277;p4"/>
          <p:cNvSpPr/>
          <p:nvPr/>
        </p:nvSpPr>
        <p:spPr>
          <a:xfrm>
            <a:off x="499233" y="324233"/>
            <a:ext cx="370800" cy="37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4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3814679">
            <a:off x="10484567" y="4800450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8498160">
            <a:off x="7354955" y="-1645966"/>
            <a:ext cx="3414867" cy="32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"/>
          <p:cNvSpPr txBox="1"/>
          <p:nvPr/>
        </p:nvSpPr>
        <p:spPr>
          <a:xfrm>
            <a:off x="769263" y="1639127"/>
            <a:ext cx="11239500" cy="1200329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Краткая суть: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Trovo — стриминговая платформа, которая обеспечивает равные возможности для всех креаторов, предлагая инструменты для ранней монетизации, интерактивные механики для вовлечения аудитории и прозрачные алгоритмы продвижения контента</a:t>
            </a:r>
            <a:endParaRPr/>
          </a:p>
        </p:txBody>
      </p:sp>
      <p:sp>
        <p:nvSpPr>
          <p:cNvPr id="281" name="Google Shape;281;p4"/>
          <p:cNvSpPr txBox="1"/>
          <p:nvPr/>
        </p:nvSpPr>
        <p:spPr>
          <a:xfrm>
            <a:off x="769263" y="3268660"/>
            <a:ext cx="11239500" cy="258532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Инновационные решения: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Ранняя монетизация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Разнообразие интерактивного взаимодействия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Фокус на качестве контента и удержании аудитории, а не на топах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Атмосфера единого, а не конкурентного сообщества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EAE0"/>
            </a:gs>
            <a:gs pos="50000">
              <a:srgbClr val="1D87A1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Бизнес-модель по О.Гассману</a:t>
            </a:r>
            <a:endParaRPr/>
          </a:p>
        </p:txBody>
      </p:sp>
      <p:pic>
        <p:nvPicPr>
          <p:cNvPr id="287" name="Google Shape;287;p5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3608826">
            <a:off x="-1054166" y="497725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8498160">
            <a:off x="10008441" y="1765779"/>
            <a:ext cx="3414867" cy="32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"/>
          <p:cNvSpPr/>
          <p:nvPr/>
        </p:nvSpPr>
        <p:spPr>
          <a:xfrm>
            <a:off x="474433" y="347472"/>
            <a:ext cx="357671" cy="375728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5"/>
          <p:cNvSpPr txBox="1"/>
          <p:nvPr/>
        </p:nvSpPr>
        <p:spPr>
          <a:xfrm>
            <a:off x="508962" y="2213802"/>
            <a:ext cx="5422281" cy="2963055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Кто (целевые сегменты клиентов):</a:t>
            </a:r>
            <a:endParaRPr/>
          </a:p>
          <a:p>
            <a:pPr indent="258763" lvl="1" marL="127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клиенты: </a:t>
            </a:r>
            <a:endParaRPr/>
          </a:p>
          <a:p>
            <a:pPr indent="-285750" lvl="1" marL="609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Стримеры по компьютерным играм </a:t>
            </a:r>
            <a:b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(особенно начинающие)</a:t>
            </a:r>
            <a:endParaRPr/>
          </a:p>
          <a:p>
            <a:pPr indent="-285750" lvl="1" marL="609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Зрители - геймеры (от 16 до 33 лет)</a:t>
            </a:r>
            <a:endParaRPr/>
          </a:p>
          <a:p>
            <a:pPr indent="0" lvl="1" marL="127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Вторичные клиенты: </a:t>
            </a:r>
            <a:endParaRPr/>
          </a:p>
          <a:p>
            <a:pPr indent="-285750" lvl="1" marL="609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рекламодатели и компании, производящие игры (крупные организации)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5"/>
          <p:cNvSpPr txBox="1"/>
          <p:nvPr/>
        </p:nvSpPr>
        <p:spPr>
          <a:xfrm>
            <a:off x="6095400" y="2213802"/>
            <a:ext cx="5634173" cy="3054234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Что (Ценностное предложение):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стримеров: платформа с высококачественными возможностями стриминга, лучшей долей дохода и новыми инструментами для взаимодействия с аудиторией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зрителей: предлагает разнообразный контент, интерактивные функции и опыт, ориентированный на сообщество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Для рекламодателей: более широкий выбор ЦА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"/>
          <p:cNvSpPr txBox="1"/>
          <p:nvPr>
            <p:ph type="title"/>
          </p:nvPr>
        </p:nvSpPr>
        <p:spPr>
          <a:xfrm>
            <a:off x="1141400" y="6096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Бизнес-модель по О.Гассману</a:t>
            </a:r>
            <a:endParaRPr/>
          </a:p>
        </p:txBody>
      </p:sp>
      <p:pic>
        <p:nvPicPr>
          <p:cNvPr id="297" name="Google Shape;297;p6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3608826">
            <a:off x="-1054166" y="4977252"/>
            <a:ext cx="3414867" cy="329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3">
            <a:alphaModFix amt="83000"/>
          </a:blip>
          <a:srcRect b="0" l="0" r="0" t="0"/>
          <a:stretch/>
        </p:blipFill>
        <p:spPr>
          <a:xfrm rot="-8498160">
            <a:off x="10008441" y="1765779"/>
            <a:ext cx="3414867" cy="329193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"/>
          <p:cNvSpPr/>
          <p:nvPr/>
        </p:nvSpPr>
        <p:spPr>
          <a:xfrm>
            <a:off x="474433" y="347472"/>
            <a:ext cx="357671" cy="375728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6"/>
          <p:cNvSpPr txBox="1"/>
          <p:nvPr/>
        </p:nvSpPr>
        <p:spPr>
          <a:xfrm>
            <a:off x="474433" y="1821916"/>
            <a:ext cx="5422281" cy="2860463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Как (цепочка создания ценности):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надежных серверов и технологий стриминга Tencent для обеспечения бесперебойного опыта.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Платформа с большим количеством активностей для зрителей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Новые алгоритмы и ранняя монетизация </a:t>
            </a:r>
            <a:endParaRPr/>
          </a:p>
          <a:p>
            <a:pPr indent="-171450" lvl="1" marL="6096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8678400" y="3795803"/>
            <a:ext cx="3048158" cy="2769284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Шаблоны из книги: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Freemium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Подписка 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Двусторонний рынок</a:t>
            </a:r>
            <a:endParaRPr/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Краудсорсинг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Продажа впечатлений</a:t>
            </a:r>
            <a:endParaRPr/>
          </a:p>
          <a:p>
            <a:pPr indent="-171450" lvl="0" marL="28575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5C9C0"/>
            </a:gs>
            <a:gs pos="38000">
              <a:srgbClr val="1FAAC6"/>
            </a:gs>
            <a:gs pos="100000">
              <a:srgbClr val="0A2161"/>
            </a:gs>
          </a:gsLst>
          <a:lin ang="2520000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"/>
          <p:cNvSpPr txBox="1"/>
          <p:nvPr>
            <p:ph type="title"/>
          </p:nvPr>
        </p:nvSpPr>
        <p:spPr>
          <a:xfrm>
            <a:off x="1142000" y="145400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Бизнес-модель по А. Остервальдер</a:t>
            </a:r>
            <a:br>
              <a:rPr lang="ru-RU"/>
            </a:br>
            <a:endParaRPr/>
          </a:p>
        </p:txBody>
      </p:sp>
      <p:pic>
        <p:nvPicPr>
          <p:cNvPr id="307" name="Google Shape;307;p7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-2270481" y="-174406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10241753" y="4895684"/>
            <a:ext cx="3343881" cy="33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7"/>
          <p:cNvSpPr/>
          <p:nvPr/>
        </p:nvSpPr>
        <p:spPr>
          <a:xfrm>
            <a:off x="474433" y="316400"/>
            <a:ext cx="420400" cy="4204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10" name="Google Shape;310;p7"/>
          <p:cNvGraphicFramePr/>
          <p:nvPr/>
        </p:nvGraphicFramePr>
        <p:xfrm>
          <a:off x="1732920" y="8167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{6DA98B67-2012-47B5-9946-3AA9E84CC21B}</a:tableStyleId>
              </a:tblPr>
              <a:tblGrid>
                <a:gridCol w="1691600"/>
                <a:gridCol w="1691600"/>
                <a:gridCol w="1691600"/>
                <a:gridCol w="1691600"/>
                <a:gridCol w="1691600"/>
              </a:tblGrid>
              <a:tr h="28229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 u="none" cap="none" strike="noStrike"/>
                        <a:t>Ключевые партнёры: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Игровые компании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Рекламные агенства</a:t>
                      </a:r>
                      <a:endParaRPr sz="900"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Технические партнёры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Крупные стримеры</a:t>
                      </a:r>
                      <a:endParaRPr/>
                    </a:p>
                  </a:txBody>
                  <a:tcPr marT="44875" marB="44875" marR="89750" marL="897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rebuchet MS"/>
                        <a:buNone/>
                      </a:pPr>
                      <a:r>
                        <a:rPr lang="ru-RU" sz="900"/>
                        <a:t>Ключевые виды деятельности: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Разработка и поддержка платформы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Модерирование контента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Управление сообществами</a:t>
                      </a:r>
                      <a:endParaRPr/>
                    </a:p>
                  </a:txBody>
                  <a:tcPr marT="35125" marB="35125" marR="70250" marL="702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rebuchet MS"/>
                        <a:buNone/>
                      </a:pPr>
                      <a:r>
                        <a:rPr lang="ru-RU" sz="900"/>
                        <a:t>Ценностные предложения: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rebuchet MS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Альтернативу привычным площадкам с новым функционалом</a:t>
                      </a:r>
                      <a:br>
                        <a:rPr lang="ru-RU" sz="900"/>
                      </a:b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Сообщество: платформа создает активное сообщество пользователей, что способствует развитию отношений между стримерами и зрителями.</a:t>
                      </a:r>
                      <a:br>
                        <a:rPr lang="ru-RU" sz="900"/>
                      </a:b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Обновлённые способы монетизации для стримеров</a:t>
                      </a:r>
                      <a:br>
                        <a:rPr lang="ru-RU" sz="900"/>
                      </a:b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Приятный и интуитивно понятный интерфейс</a:t>
                      </a:r>
                      <a:endParaRPr/>
                    </a:p>
                  </a:txBody>
                  <a:tcPr marT="44875" marB="44875" marR="89750" marL="897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Взаимоотношения с клиентами: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Служба поддержки</a:t>
                      </a:r>
                      <a:br>
                        <a:rPr lang="ru-RU" sz="900"/>
                      </a:b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Пользовательский контент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Программы лояльности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5125" marB="35125" marR="70250" marL="702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rebuchet MS"/>
                        <a:buNone/>
                      </a:pPr>
                      <a:r>
                        <a:rPr lang="ru-RU" sz="900"/>
                        <a:t>Потребительские сегменты: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rebuchet MS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Стримеры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Профессиональные игроки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Зрители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Рекламодатели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Компании, разрабатывающие игры</a:t>
                      </a:r>
                      <a:endParaRPr/>
                    </a:p>
                  </a:txBody>
                  <a:tcPr marT="44875" marB="44875" marR="89750" marL="897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62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rebuchet MS"/>
                        <a:buNone/>
                      </a:pPr>
                      <a:r>
                        <a:rPr lang="ru-RU" sz="900"/>
                        <a:t>Ключевые ресурсы: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Хорошее и дорогое оборудование 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Бренд и репутация компании владельца (Tencent)</a:t>
                      </a:r>
                      <a:endParaRPr sz="900"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Большая и опытная команда</a:t>
                      </a:r>
                      <a:endParaRPr/>
                    </a:p>
                  </a:txBody>
                  <a:tcPr marT="35125" marB="35125" marR="70250" marL="702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rebuchet MS"/>
                        <a:buNone/>
                      </a:pPr>
                      <a:r>
                        <a:rPr lang="ru-RU" sz="900"/>
                        <a:t>Каналы сбыта: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Мобильное приложение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Веб-платформа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Социальные сети</a:t>
                      </a:r>
                      <a:endParaRPr/>
                    </a:p>
                    <a:p>
                      <a:pPr indent="-22860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Партнёрство с игровыми компаниями</a:t>
                      </a:r>
                      <a:endParaRPr/>
                    </a:p>
                  </a:txBody>
                  <a:tcPr marT="35125" marB="35125" marR="70250" marL="702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14305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Структура издержек: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Расходы на поддержку и покупку оборудования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Маркетинг (реклама и спонсорство)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ЗП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Налоги и другие расходы, связанные с деятельностью компании</a:t>
                      </a:r>
                      <a:endParaRPr/>
                    </a:p>
                  </a:txBody>
                  <a:tcPr marT="44875" marB="44875" marR="89750" marL="897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Потоки поступления доходов: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Процент с платных подписок 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Процент с донатов 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Реклама</a:t>
                      </a:r>
                      <a:endParaRPr/>
                    </a:p>
                    <a:p>
                      <a:pPr indent="-22860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Arial"/>
                        <a:buChar char="•"/>
                      </a:pPr>
                      <a:r>
                        <a:rPr lang="ru-RU" sz="900"/>
                        <a:t>Партнёрские сделки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44875" marB="44875" marR="89750" marL="89750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/>
          <p:nvPr>
            <p:ph type="title"/>
          </p:nvPr>
        </p:nvSpPr>
        <p:spPr>
          <a:xfrm>
            <a:off x="1141400" y="330208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Финансовые показатели</a:t>
            </a:r>
            <a:endParaRPr/>
          </a:p>
        </p:txBody>
      </p:sp>
      <p:pic>
        <p:nvPicPr>
          <p:cNvPr id="316" name="Google Shape;316;p8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3899804" y="5372108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8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1024601" y="-1861732"/>
            <a:ext cx="3343881" cy="33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8"/>
          <p:cNvSpPr/>
          <p:nvPr/>
        </p:nvSpPr>
        <p:spPr>
          <a:xfrm>
            <a:off x="499233" y="324233"/>
            <a:ext cx="370800" cy="370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19" name="Google Shape;319;p8"/>
          <p:cNvGraphicFramePr/>
          <p:nvPr/>
        </p:nvGraphicFramePr>
        <p:xfrm>
          <a:off x="1141400" y="9452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{AF2048B8-9A68-44A1-BEC6-07E534DE0BC5}</a:tableStyleId>
              </a:tblPr>
              <a:tblGrid>
                <a:gridCol w="2607050"/>
                <a:gridCol w="1241825"/>
                <a:gridCol w="1226400"/>
                <a:gridCol w="1226400"/>
                <a:gridCol w="1226400"/>
                <a:gridCol w="1226400"/>
                <a:gridCol w="1217700"/>
              </a:tblGrid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Tencent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2019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2020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2021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2022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2023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LTM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Выручка, </a:t>
                      </a:r>
                      <a:r>
                        <a:rPr lang="ru-RU" sz="700">
                          <a:solidFill>
                            <a:schemeClr val="dk1"/>
                          </a:solidFill>
                        </a:rPr>
                        <a:t>млн доллар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52,000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66,500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77,200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76,500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84,000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87,000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Операционная прибыль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16,300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15,000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12,000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22,000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27,200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EBITDA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22,300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32,800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43,200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25,300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30,400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Чистая прибыль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13,000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22,000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31,000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26,000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15,800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21,000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Опер. денежный поток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20,500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26,700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24,000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20,000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30,500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33,800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CAPEX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FCF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12,600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17,500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15,500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13,000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24,000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30,000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Днв. выплата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1,150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2,900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Днв. доход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0.00%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0.00%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0.00%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0.00%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0.00%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 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Дивиденды/прибыль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8.91%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6.47%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5.56%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6.88%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18.2%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32.6%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Опер. расходы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12,900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16,800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17,200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Себестоимость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29,000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36,000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43,400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43,600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43,600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42,300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НИОКР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Процентные расходы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1,100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1,100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Активы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131,600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184,000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222,500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217,800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217,600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228,300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Чистые активы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60,000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97,100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111,300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99,500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111,600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118,800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Долг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32,100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36,200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44,700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49,500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51,200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50,300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Наличность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25,800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31,400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36,200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40,000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52,300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50,900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Чистый долг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-1,100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-600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Цена акции ао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48.0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71.9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58.3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42.4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37.8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 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Число акции ао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1,450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1,400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Капитализация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62,700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94,100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76,700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55,700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50,500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EV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69,000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99,000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85,000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65,300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49,500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-600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Баланс стоимость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37,600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70,800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82,600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72,300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84,700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91,000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EPS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9.86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16.8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23.6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19.8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11.9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16.0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FCF/акцию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9.67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13.4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11.9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10.00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18.0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22.9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BV/акцию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28.8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54.1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62.8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55.0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63.3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69.2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8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Рентаб EBITDA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42.9%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49.4%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56.0%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24.2%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30.2%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35.0%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  <a:tr h="19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>
                          <a:solidFill>
                            <a:schemeClr val="dk1"/>
                          </a:solidFill>
                        </a:rPr>
                        <a:t>Чистая рентаб</a:t>
                      </a:r>
                      <a:endParaRPr sz="9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24.7%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33.2%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40.1%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33.9%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18.9%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900"/>
                        <a:t>24.2%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57425" marL="57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"/>
          <p:cNvSpPr txBox="1"/>
          <p:nvPr>
            <p:ph type="title"/>
          </p:nvPr>
        </p:nvSpPr>
        <p:spPr>
          <a:xfrm>
            <a:off x="1141400" y="330208"/>
            <a:ext cx="9908000" cy="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Trebuchet MS"/>
              <a:buNone/>
            </a:pPr>
            <a:r>
              <a:rPr lang="ru-RU"/>
              <a:t>Конкуренты</a:t>
            </a:r>
            <a:endParaRPr/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2225464">
            <a:off x="10174503" y="-192694"/>
            <a:ext cx="3343881" cy="330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9"/>
          <p:cNvPicPr preferRelativeResize="0"/>
          <p:nvPr/>
        </p:nvPicPr>
        <p:blipFill rotWithShape="1">
          <a:blip r:embed="rId3">
            <a:alphaModFix amt="62000"/>
          </a:blip>
          <a:srcRect b="19" l="0" r="0" t="19"/>
          <a:stretch/>
        </p:blipFill>
        <p:spPr>
          <a:xfrm rot="10577685">
            <a:off x="-1096807" y="5203519"/>
            <a:ext cx="3343881" cy="33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9"/>
          <p:cNvSpPr/>
          <p:nvPr/>
        </p:nvSpPr>
        <p:spPr>
          <a:xfrm>
            <a:off x="474433" y="347472"/>
            <a:ext cx="357671" cy="375728"/>
          </a:xfrm>
          <a:prstGeom prst="diamond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323575" y="1119542"/>
            <a:ext cx="11522868" cy="23391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5882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YouTube Gaming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Финансовые показатели: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Точные данные о выручке YouTube Gaming не раскрываются, но YouTube в целом генерирует значительную часть доходов Alphabet Inc.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Аудитория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В 2021 году YouTube Gaming достиг 1,13 млрд часов просмотров, что составляет около 14% рынка.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Проблемы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Стримеры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Сложность в привлечении аудитории на прямые трансляции по сравнению с записанным контентом.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Зрители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Ограниченные возможности взаимодействия в реальном времени по сравнению с Twitch.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Рекламодатели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Высокая конкуренция за внимание пользователей среди большого количества контента</a:t>
            </a:r>
            <a:r>
              <a:rPr b="0" i="0" lang="ru-RU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  <p:sp>
        <p:nvSpPr>
          <p:cNvPr id="329" name="Google Shape;329;p9"/>
          <p:cNvSpPr txBox="1"/>
          <p:nvPr/>
        </p:nvSpPr>
        <p:spPr>
          <a:xfrm>
            <a:off x="331762" y="3789850"/>
            <a:ext cx="11527276" cy="2308324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Twitch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Финансовые показатели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В 2022 году Twitch достиг приблизительно $2,8 млрд выручки.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Аудитория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Платформа имеет более 30 млн активных пользователей ежедневно и 140 млн уникальных пользователей ежемесячно. Ежемесячно более 7 млн стримеров выходят в эфир.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oto Sans Symbols"/>
              <a:buChar char="∙"/>
            </a:pPr>
            <a:r>
              <a:rPr b="1"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Проблемы</a:t>
            </a:r>
            <a:r>
              <a:rPr lang="ru-RU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Стримеры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Высокая конкуренция затрудняет привлечение аудитории для новых стримеров. Требования для монетизации (статус партнёра) достаточно высоки.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Зрители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Иногда возникают проблемы с качеством трансляций и задержками.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Рекламодатели</a:t>
            </a:r>
            <a:r>
              <a:rPr b="0" i="0" lang="ru-RU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: Высокая стоимость рекламы и сложность выделиться среди большого количества контента.</a:t>
            </a:r>
            <a:endParaRPr b="0" i="0" sz="1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Берлин">
  <a:themeElements>
    <a:clrScheme name="Берлин">
      <a:dk1>
        <a:srgbClr val="000000"/>
      </a:dk1>
      <a:lt1>
        <a:srgbClr val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2024-06-01T18:25:22Z</dcterms:created>
  <dc:creator>Виктор Леонтьев</dc:creator>
</cp:coreProperties>
</file>