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4" r:id="rId6"/>
    <p:sldId id="259" r:id="rId7"/>
    <p:sldId id="260" r:id="rId8"/>
    <p:sldId id="258" r:id="rId9"/>
    <p:sldId id="282" r:id="rId10"/>
    <p:sldId id="291" r:id="rId11"/>
  </p:sldIdLst>
  <p:sldSz cx="9144000" cy="5143500" type="screen16x9"/>
  <p:notesSz cx="6858000" cy="9144000"/>
  <p:embeddedFontLst>
    <p:embeddedFont>
      <p:font typeface="Aptos Light" panose="020B0004020202020204" pitchFamily="34" charset="0"/>
      <p:regular r:id="rId13"/>
      <p:italic r:id="rId14"/>
    </p:embeddedFont>
    <p:embeddedFont>
      <p:font typeface="Cambria Math" panose="02040503050406030204" pitchFamily="18" charset="0"/>
      <p:regular r:id="rId15"/>
    </p:embeddedFont>
    <p:embeddedFont>
      <p:font typeface="Didact Gothic" panose="00000500000000000000" pitchFamily="2" charset="0"/>
      <p:regular r:id="rId16"/>
    </p:embeddedFont>
    <p:embeddedFont>
      <p:font typeface="Julius Sans One" panose="020B0604020202020204" charset="0"/>
      <p:regular r:id="rId17"/>
    </p:embeddedFont>
    <p:embeddedFont>
      <p:font typeface="Montserrat" panose="00000500000000000000" pitchFamily="2" charset="-52"/>
      <p:regular r:id="rId18"/>
      <p:bold r:id="rId19"/>
      <p:italic r:id="rId20"/>
      <p:boldItalic r:id="rId21"/>
    </p:embeddedFont>
    <p:embeddedFont>
      <p:font typeface="Questrial" pitchFamily="2" charset="0"/>
      <p:regular r:id="rId22"/>
    </p:embeddedFont>
    <p:embeddedFont>
      <p:font typeface="The Serif Hand Light" panose="03070302030502020204" pitchFamily="66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D08C392-EA5C-4AA7-809E-69C053C63547}">
          <p14:sldIdLst>
            <p14:sldId id="256"/>
            <p14:sldId id="257"/>
            <p14:sldId id="266"/>
            <p14:sldId id="267"/>
            <p14:sldId id="264"/>
            <p14:sldId id="259"/>
            <p14:sldId id="260"/>
            <p14:sldId id="258"/>
            <p14:sldId id="282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6FD769-A7D0-4567-A8FB-33B84266CDAC}">
  <a:tblStyle styleId="{926FD769-A7D0-4567-A8FB-33B84266CD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" y="7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9:07:52.7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9:07:53.44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24575,'15'5'0,"38"6"0,53 2 0,33 3 0,16-1 0,2 11 0,2 1 0,-16-4 0,-17-5 0,-7-7 0,-5 5 0,3 0 0,1 2 0,-1 2 0,-6-1 0,-17-5 0,-19-5 0,-23-3-8191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9:08:07.5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533 121 24575,'-6'1'0,"-1"-1"0,1 2 0,-1-1 0,1 1 0,0 0 0,-1 0 0,1 1 0,0 0 0,-6 4 0,-33 12 0,17-13 0,-2-1 0,1-1 0,0-2 0,-1 0 0,-55-6 0,80 3 0,-1 0 0,1 0 0,-1 0 0,1-1 0,0 0 0,-1 0 0,1 0 0,0 0 0,0-1 0,1 0 0,-1 0 0,1 0 0,-1-1 0,1 0 0,0 1 0,0-2 0,-5-6 0,7 9 0,1-1 0,0 1 0,-1-1 0,1 1 0,0-1 0,0 0 0,1 1 0,-1-1 0,0 0 0,1 0 0,0 1 0,0-1 0,0 0 0,0 0 0,0 0 0,0 1 0,1-1 0,-1 0 0,1 0 0,0 1 0,0-1 0,0 0 0,0 1 0,0-1 0,0 1 0,1-1 0,-1 1 0,1 0 0,0 0 0,0 0 0,0 0 0,0 0 0,0 0 0,0 0 0,5-3 0,-1 1 0,1 0 0,-1 1 0,1 0 0,0 0 0,0 0 0,0 0 0,1 1 0,-1 1 0,1-1 0,-1 1 0,9 0 0,16 0 0,43 4 0,-27-1 0,176 0 0,-223-3 0,1 1 0,-1 0 0,0 0 0,0 0 0,0 0 0,1 0 0,-1 0 0,0 0 0,0 1 0,0-1 0,1 0 0,-1 1 0,0-1 0,0 1 0,0-1 0,0 1 0,0-1 0,0 1 0,0 0 0,0-1 0,0 1 0,1 1 0,-2-1 0,0 0 0,0 0 0,0 0 0,0 0 0,0 0 0,0 0 0,0 0 0,0 0 0,0 0 0,-1 0 0,1 0 0,0 0 0,-1 0 0,1 0 0,0 0 0,-1 0 0,1-1 0,-1 1 0,0 0 0,-1 1 0,-7 8 0,-1 0 0,-21 17 0,24-21 0,-38 32 0,-60 68 0,91-92 0,0-1 0,-23 16 0,21-17 0,0 1 0,-13 14 0,20-14 0,6-9 0,5-7 0,52-59 0,-49 56 0,0 1 0,0 1 0,1-1 0,-1 1 0,1 0 0,0 0 0,0 1 0,0 0 0,13-5 0,-15 7 0,0 0 0,0 1 0,0-1 0,0 1 0,0-1 0,0 1 0,0 1 0,0-1 0,0 0 0,0 1 0,0 0 0,0 0 0,0 0 0,0 0 0,0 1 0,0 0 0,-1-1 0,1 1 0,-1 1 0,4 1 0,-3 0 0,-1-1 0,0 1 0,0 0 0,0 0 0,-1 0 0,1 0 0,-1 0 0,0 1 0,0-1 0,0 1 0,-1-1 0,0 1 0,1 0 0,-2 0 0,1-1 0,0 8 0,-1 1 0,1 0 0,-2 0 0,0 0 0,0 0 0,-2 0 0,1 0 0,-2-1 0,1 1 0,-2-1 0,0 0 0,0 0 0,-1 0 0,0-1 0,-11 14 0,15-22 0,-1 0 0,0-1 0,0 1 0,-1 0 0,1-1 0,0 0 0,-1 0 0,1 0 0,-1 0 0,0 0 0,0-1 0,-6 2 0,-53 7 0,22-5 0,35-4 0,-1 1 0,1 0 0,0 0 0,-1 0 0,1 1 0,0 0 0,1 0 0,-1 1 0,1 0 0,-1 0 0,-5 6 0,6-6 0,-1-1 0,1 0 0,-1 0 0,1 0 0,-1 0 0,0-1 0,0 0 0,0 0 0,0-1 0,0 0 0,-1 0 0,1 0 0,0-1 0,-7 0 0,9 0 0,1 0 0,0 0 0,0-1 0,0 1 0,0-1 0,0 1 0,0-1 0,0 0 0,0 0 0,0-1 0,1 1 0,-1-1 0,0 1 0,1-1 0,-1 0 0,1 0 0,-1 0 0,1 0 0,0 0 0,0-1 0,0 1 0,0-1 0,1 1 0,-1-1 0,0 0 0,1 0 0,0 1 0,0-1 0,-2-6 0,2 2 0,0 1 0,1-1 0,0 0 0,0 0 0,0 0 0,1 0 0,0 0 0,0 0 0,1 0 0,-1 1 0,2-1 0,-1 1 0,1-1 0,0 1 0,0 0 0,7-9 0,6-7 0,1 1 0,1 1 0,21-19 0,2-2 0,-27 26 0,1-1 0,31-22 0,-42 35 0,0 0 0,0 0 0,0 1 0,0-1 0,1 1 0,-1 0 0,1 1 0,-1-1 0,1 1 0,0-1 0,0 1 0,0 1 0,-1-1 0,1 1 0,0 0 0,0 0 0,0 0 0,8 2 0,-9 0 0,0 0 0,0 1 0,0 0 0,0-1 0,0 1 0,-1 0 0,1 1 0,-1-1 0,0 1 0,0-1 0,0 1 0,0 0 0,-1 0 0,4 8 0,2 2 0,-2 1 0,0 0 0,5 16 0,-6-3 0,0 0 0,-2 0 0,-1 0 0,-2 0 0,0 0 0,-5 31 0,5-57 0,0 1 0,-1 0 0,1-1 0,-1 1 0,0 0 0,0-1 0,1 1 0,-2-1 0,1 1 0,0-1 0,0 0 0,-1 0 0,1 1 0,-1-1 0,0 0 0,0 0 0,0 0 0,0-1 0,0 1 0,0 0 0,0-1 0,0 1 0,-1-1 0,1 0 0,-1 0 0,1 0 0,-1 0 0,1 0 0,-1 0 0,1-1 0,-1 1 0,0-1 0,1 0 0,-1 0 0,0 0 0,-5 0 0,4-1 0,-1 0 0,0 1 0,1-1 0,0-1 0,-1 1 0,1-1 0,0 0 0,-1 0 0,1 0 0,0 0 0,1-1 0,-1 1 0,0-1 0,1 0 0,-1 0 0,1-1 0,0 1 0,0-1 0,0 1 0,1-1 0,-4-5 0,-15-42 0,-16-55 0,34 96 0,1-1 0,0 1 0,1 0 0,0-1 0,0 1 0,1-1 0,1 1 0,1-16 0,-1 24 0,-1 0 0,1-1 0,-1 1 0,1-1 0,0 1 0,0 0 0,0 0 0,0-1 0,0 1 0,0 0 0,1 0 0,-1 0 0,1 0 0,-1 0 0,1 1 0,0-1 0,0 0 0,0 1 0,0-1 0,0 1 0,0 0 0,0 0 0,0 0 0,0 0 0,1 0 0,-1 0 0,0 0 0,1 1 0,-1-1 0,1 1 0,-1 0 0,1-1 0,-1 1 0,0 0 0,1 1 0,-1-1 0,1 0 0,-1 1 0,1-1 0,3 3 0,1-1 0,1 1 0,-1 0 0,0 0 0,-1 1 0,1 0 0,0 0 0,-1 1 0,0-1 0,0 1 0,-1 1 0,1-1 0,-1 1 0,0 0 0,0 0 0,-1 1 0,0-1 0,4 9 0,-2-4 0,-1 1 0,0 1 0,-1-1 0,0 1 0,0-1 0,-2 1 0,0 0 0,0 1 0,-1 14 0,0-28 0,-1 1 0,0-1 0,0 1 0,0 0 0,0-1 0,0 1 0,0-1 0,0 1 0,0-1 0,0 1 0,0-1 0,0 1 0,0-1 0,0 1 0,0 0 0,0-1 0,-1 1 0,1-1 0,0 1 0,0-1 0,-1 1 0,1-1 0,0 0 0,-1 1 0,1-1 0,0 1 0,-1-1 0,1 0 0,-1 1 0,1-1 0,-1 0 0,1 1 0,-1-1 0,1 0 0,-1 0 0,1 1 0,-1-1 0,1 0 0,-1 0 0,1 0 0,-1 0 0,1 0 0,-1 0 0,1 0 0,-1 0 0,0 0 0,1 0 0,-1 0 0,1 0 0,-1 0 0,1 0 0,-1 0 0,1-1 0,-1 1 0,1 0 0,-1 0 0,1-1 0,-1 1 0,1 0 0,-1-1 0,1 1 0,0 0 0,-1-1 0,1 1 0,0-1 0,-1 0 0,-33-31 0,31 28 0,-9-8 0,4 5 0,1 0 0,0-1 0,0 1 0,-6-11 0,12 18 0,1-1 0,-1 0 0,1 0 0,-1 0 0,1 0 0,-1 0 0,1 1 0,-1-1 0,1 0 0,0 0 0,0 0 0,-1 0 0,1 0 0,0 0 0,0 0 0,0 0 0,0 0 0,0 0 0,0 0 0,0 0 0,1 0 0,-1 0 0,0 0 0,0 0 0,1 0 0,-1 0 0,1 0 0,-1 0 0,1 0 0,-1 0 0,1 1 0,-1-1 0,1 0 0,0 0 0,0 1 0,-1-1 0,1 0 0,0 1 0,0-1 0,0 1 0,-1-1 0,1 1 0,0-1 0,0 1 0,0 0 0,0-1 0,0 1 0,0 0 0,1 0 0,-21 12 0,0-7 0,1-1 0,-1-1 0,-30 2 0,39-5 0,-1 0 0,0 0 0,1-1 0,-1-1 0,1 0 0,0 0 0,-1-1 0,-11-4 0,-26-14 0,17 9 0,-35-21 0,66 33 0,0 0 0,0 0 0,-1 0 0,1 0 0,0 0 0,0 0 0,0 0 0,0 0 0,0 0 0,0 0 0,0 0 0,0 0 0,0 0 0,0 0 0,0 0 0,0-1 0,0 1 0,-1 0 0,1 0 0,0 0 0,0 0 0,0 0 0,0 0 0,0 0 0,0 0 0,0 0 0,0 0 0,0 0 0,0 0 0,0 0 0,0-1 0,0 1 0,0 0 0,0 0 0,0 0 0,0 0 0,0 0 0,0 0 0,0 0 0,0 0 0,0 0 0,0 0 0,0 0 0,0-1 0,0 1 0,0 0 0,0 0 0,0 0 0,0 0 0,0 0 0,1 0 0,-1 0 0,0 0 0,0 0 0,0 0 0,0 0 0,0 0 0,0 0 0,0 0 0,0 0 0,0 0 0,0 0 0,0 0 0,0 0 0,0 0 0,1-1 0,-1 1 0,9-2 0,14 1 0,77 3 0,-57 0 0,-1-2 0,1-1 0,61-11 0,-89 9-117,-3 0-39,1 0 0,-1 1 0,0 0 0,1 1 0,-1 0 0,1 1 0,20 3 0,-15 2-6670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9:08:15.17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407 255 24575,'-1'-62'0,"3"-71"0,-2 131 0,-1 0 0,2 0 0,-1 0 0,0 0 0,0 1 0,0-1 0,1 0 0,-1 0 0,1 1 0,0-1 0,-1 0 0,1 1 0,0-1 0,0 0 0,0 1 0,0-1 0,0 1 0,0 0 0,0-1 0,1 1 0,-1 0 0,1 0 0,-1 0 0,0 0 0,1 0 0,0 0 0,-1 0 0,1 0 0,0 0 0,2 0 0,-2 1 0,0 0 0,0 1 0,0-1 0,0 1 0,0-1 0,0 1 0,0 0 0,0 0 0,0 0 0,-1 0 0,1 0 0,0 0 0,-1 0 0,1 0 0,-1 1 0,1-1 0,-1 1 0,0-1 0,0 1 0,1-1 0,-1 1 0,0 0 0,0 0 0,-1-1 0,1 1 0,0 0 0,0 4 0,5 15 0,-2 1 0,-1 0 0,0-1 0,-2 1 0,0 0 0,-5 40 0,1-7 0,3-29 0,0 0 0,2 0 0,0 0 0,2 0 0,1-1 0,1 0 0,12 33 0,-17-54 0,0-1 0,1 0 0,-1 1 0,1-1 0,0 0 0,0 0 0,0 0 0,0-1 0,1 1 0,-1 0 0,1-1 0,-1 0 0,1 1 0,0-1 0,0 0 0,0 0 0,0-1 0,0 1 0,1-1 0,-1 1 0,0-1 0,1 0 0,-1 0 0,1-1 0,-1 1 0,1-1 0,-1 1 0,1-1 0,-1 0 0,1-1 0,-1 1 0,1-1 0,-1 1 0,1-1 0,-1 0 0,1 0 0,-1-1 0,0 1 0,1-1 0,-1 1 0,0-1 0,0 0 0,0 0 0,-1 0 0,1-1 0,0 1 0,2-4 0,15-16 0,23-31 0,-27 30 0,38-37 0,-44 51 0,0-1 0,-1 0 0,0-1 0,0 0 0,10-18 0,-15 21 0,0 0 0,-1-1 0,0 1 0,-1-1 0,0 0 0,0 1 0,-1-1 0,0 0 0,0-15 0,-1 0 0,1 7 0,-1 1 0,-1-1 0,-5-30 0,5 43 0,0 0 0,0-1 0,-1 1 0,0 0 0,0 0 0,0 0 0,0 0 0,0 0 0,-1 0 0,0 1 0,0-1 0,0 1 0,0 0 0,0 0 0,0 0 0,-1 0 0,0 1 0,-7-5 0,-1 1 0,-1 1 0,0 0 0,0 1 0,0 1 0,0 0 0,0 0 0,-1 1 0,0 1 0,1 0 0,-24 2 0,28 0 0,-1 1 0,1-1 0,-1 2 0,1-1 0,0 1 0,0 1 0,0-1 0,0 1 0,1 1 0,0 0 0,0 0 0,0 1 0,0 0 0,1 0 0,-13 14 0,13-10 0,0 0 0,-10 21 0,0 0 0,4-5 0,1 0 0,1 0 0,1 1 0,2 1 0,-6 29 0,12-49 0,2-7 0,0-1 0,-1 1 0,1-1 0,0 1 0,-1 0 0,1-1 0,0 1 0,0-1 0,0 1 0,0 0 0,0-1 0,-1 1 0,1 0 0,0-1 0,0 1 0,1 0 0,-1-1 0,0 1 0,0 0 0,0-1 0,0 1 0,1-1 0,-1 1 0,0 0 0,0-1 0,1 1 0,-1-1 0,0 1 0,1-1 0,-1 1 0,1-1 0,-1 1 0,1-1 0,-1 1 0,1-1 0,-1 0 0,1 1 0,-1-1 0,1 0 0,-1 1 0,1-1 0,0 0 0,-1 0 0,1 0 0,0 1 0,-1-1 0,1 0 0,0 0 0,-1 0 0,1 0 0,0 0 0,0 0 0,3-1 0,-1 0 0,0 0 0,1 0 0,-1 0 0,0 0 0,0-1 0,0 1 0,0-1 0,4-3 0,6-6 0,0-2 0,0 1 0,-2-2 0,1 0 0,-2 0 0,15-25 0,-25 38 0,1 1 0,-1-1 0,0 1 0,0-1 0,1 0 0,-1 1 0,0-1 0,0 1 0,0-1 0,0 0 0,0 1 0,0-1 0,0 0 0,0 1 0,0-1 0,0 0 0,0 1 0,0-1 0,0 1 0,0-1 0,0 0 0,-1 1 0,1-1 0,0 1 0,-1-1 0,1 0 0,0 1 0,-1-1 0,1 1 0,-1-1 0,1 1 0,0-1 0,-1 1 0,1 0 0,-1-1 0,0 1 0,1 0 0,-1-1 0,1 1 0,-1 0 0,1 0 0,-1-1 0,0 1 0,1 0 0,-1 0 0,0 0 0,0 0 0,-37-3 0,32 3 0,-392 5 0,389-5 0,-1 0 0,0 1 0,1 0 0,-18 5 0,26-6 0,0 0 0,0 0 0,0 1 0,0-1 0,-1 0 0,1 1 0,0-1 0,0 1 0,0 0 0,0-1 0,0 1 0,0 0 0,0-1 0,1 1 0,-1 0 0,0 0 0,0 0 0,1 0 0,-1 0 0,0 0 0,1 0 0,-1 0 0,1 0 0,-1 0 0,1 0 0,-1 0 0,1 1 0,0-1 0,0 0 0,0 0 0,0 0 0,0 0 0,0 1 0,0-1 0,0 0 0,0 0 0,0 0 0,0 1 0,1-1 0,-1 0 0,1 0 0,-1 0 0,1 0 0,-1 0 0,1 0 0,-1 0 0,1 0 0,0 0 0,0 0 0,1 1 0,1 3 0,1-1 0,0 1 0,0-1 0,1 0 0,-1 0 0,1 0 0,-1-1 0,1 0 0,0 0 0,1 0 0,-1-1 0,0 1 0,1-1 0,-1 0 0,1-1 0,7 2 0,10 0 0,0 0 0,44-3 0,-12 1 0,-48 0 0,0 1 0,1-1 0,-1 2 0,0-1 0,0 1 0,0 0 0,0 0 0,0 1 0,-1 0 0,11 8 0,-10-6 0,1-1 0,0 0 0,0-1 0,1 0 0,-1 0 0,15 4 0,-5-4 0,-12-4 0,-1 1 0,0 0 0,0 1 0,1-1 0,-1 1 0,0 0 0,8 5 0,-55-10 0,19-2 0,0 0 0,0-1 0,-31-14 0,-37-10 0,82 28 0,0 0 0,1-1 0,-1 0 0,1 0 0,-15-9 0,16 4 0,20 10 0,23 11 0,92 42 0,-63-25 0,2-3 0,84 23 0,-138-49 0,-18-6 0,-19-7 0,-20-1 0,33 11 0,1-1 0,-1 0 0,0-1 0,1 0 0,0 0 0,0-1 0,0-1 0,-9-6 0,-5-6 0,-30-15 0,38 24 0,1 0 0,0 0 0,1-2 0,0 1 0,1-2 0,-23-24 0,27 21 0,12 10 0,-1 6 0,-1-1 0,1 1 0,-1-1 0,0 1 0,1 0 0,-1 0 0,0 0 0,1-1 0,-1 1 0,0 1 0,0-1 0,0 0 0,0 0 0,0 0 0,1 2 0,11 17 0,20 41 0,-8-14 0,-24-50 0,1-1 0,-1 1 0,1-1 0,-1 0 0,0 0 0,-1 1 0,2-8 0,-1 4 0,10-41 0,30-82 0,-30 111 0,-11 19 0,0 0 0,0 0 0,1 0 0,-1 0 0,0 0 0,0 0 0,0 0 0,0 0 0,1 0 0,-1-1 0,0 1 0,0 0 0,0 0 0,1 0 0,-1 0 0,0 0 0,0 0 0,0 0 0,1 1 0,-1-1 0,0 0 0,0 0 0,0 0 0,1 0 0,-1 0 0,0 0 0,0 0 0,0 0 0,1 0 0,-1 1 0,0-1 0,0 0 0,0 0 0,0 0 0,0 0 0,1 0 0,-1 1 0,0-1 0,0 0 0,0 0 0,0 0 0,0 1 0,0-1 0,9 36 0,-4-12 0,6-6-1365,1-4-5461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9:08:19.50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7f2e9a217_0_2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7f2e9a217_0_2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47f2e9a217_0_2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47f2e9a217_0_2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7f2e9a217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7f2e9a217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47f2e9a217_0_2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47f2e9a217_0_2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7f2e9a217_0_2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7f2e9a217_0_2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7f2e9a217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47f2e9a217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7f2e9a217_0_2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7f2e9a217_0_2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47f2e9a217_0_2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47f2e9a217_0_2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7f2e9a217_0_2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7f2e9a217_0_2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47f2e9a217_0_2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47f2e9a217_0_2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38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3838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3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8" name="Google Shape;98;p15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5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5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0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31100" y="695250"/>
            <a:ext cx="8281800" cy="41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948725" y="2351950"/>
            <a:ext cx="7246500" cy="20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948725" y="1327900"/>
            <a:ext cx="7246500" cy="8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1_1_5">
    <p:bg>
      <p:bgPr>
        <a:solidFill>
          <a:schemeClr val="accent5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52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0" name="Google Shape;390;p52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52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2" name="Google Shape;392;p52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5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5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2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52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383838"/>
          </a:solidFill>
          <a:ln w="9525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rgbClr val="38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EEEE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EEEE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EEEE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38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434275" y="3133271"/>
            <a:ext cx="4275300" cy="13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726200" y="347525"/>
            <a:ext cx="5691600" cy="26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61" r:id="rId11"/>
    <p:sldLayoutId id="2147483665" r:id="rId12"/>
    <p:sldLayoutId id="2147483679" r:id="rId13"/>
    <p:sldLayoutId id="214748369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ctrTitle"/>
          </p:nvPr>
        </p:nvSpPr>
        <p:spPr>
          <a:xfrm>
            <a:off x="4135209" y="1753364"/>
            <a:ext cx="454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Математическая статистика</a:t>
            </a:r>
            <a:endParaRPr dirty="0"/>
          </a:p>
        </p:txBody>
      </p:sp>
      <p:sp>
        <p:nvSpPr>
          <p:cNvPr id="440" name="Google Shape;440;p63"/>
          <p:cNvSpPr txBox="1">
            <a:spLocks noGrp="1"/>
          </p:cNvSpPr>
          <p:nvPr>
            <p:ph type="subTitle" idx="1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Расчетно-графическая работа №4</a:t>
            </a:r>
            <a:endParaRPr dirty="0"/>
          </a:p>
        </p:txBody>
      </p:sp>
      <p:cxnSp>
        <p:nvCxnSpPr>
          <p:cNvPr id="441" name="Google Shape;441;p63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604D492-9B93-A49C-9E71-C29B4E1C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09" y="1007863"/>
            <a:ext cx="6762998" cy="12785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1F1861-BB1B-9342-A8D8-0B453E3D34F9}"/>
                  </a:ext>
                </a:extLst>
              </p:cNvPr>
              <p:cNvSpPr txBox="1"/>
              <p:nvPr/>
            </p:nvSpPr>
            <p:spPr>
              <a:xfrm>
                <a:off x="591312" y="2814137"/>
                <a:ext cx="7772400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Вывод:</a:t>
                </a:r>
                <a:endParaRPr lang="ru-RU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 как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𝑣𝑎𝑙𝑢𝑒</m:t>
                    </m:r>
                    <m:r>
                      <a:rPr lang="en-US" sz="16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&lt;0.05</m:t>
                    </m:r>
                    <m:r>
                      <a:rPr lang="en-US" sz="16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 отвергаем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есть существуют статистически значимые различия между средними в группах.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1F1861-BB1B-9342-A8D8-0B453E3D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12" y="2814137"/>
                <a:ext cx="7772400" cy="861774"/>
              </a:xfrm>
              <a:prstGeom prst="rect">
                <a:avLst/>
              </a:prstGeom>
              <a:blipFill>
                <a:blip r:embed="rId4"/>
                <a:stretch>
                  <a:fillRect l="-392" t="-4255" b="-85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FAC053F-FF91-4066-444D-751A4575A570}"/>
              </a:ext>
            </a:extLst>
          </p:cNvPr>
          <p:cNvSpPr txBox="1"/>
          <p:nvPr/>
        </p:nvSpPr>
        <p:spPr>
          <a:xfrm>
            <a:off x="7249885" y="2242457"/>
            <a:ext cx="17816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latin typeface="Aptos Light" panose="020B0004020202020204" pitchFamily="34" charset="0"/>
              </a:rPr>
              <a:t>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B96A0-D4E2-E536-48F5-D60810E5BBC9}"/>
                  </a:ext>
                </a:extLst>
              </p:cNvPr>
              <p:cNvSpPr txBox="1"/>
              <p:nvPr/>
            </p:nvSpPr>
            <p:spPr>
              <a:xfrm>
                <a:off x="417431" y="274101"/>
                <a:ext cx="6146799" cy="459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dirty="0">
                    <a:latin typeface="Julius Sans One" panose="020B0604020202020204" charset="0"/>
                    <a:cs typeface="Times New Roman" panose="02020603050405020304" pitchFamily="18" charset="0"/>
                  </a:rPr>
                  <a:t>1. </a:t>
                </a: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Построить линейную модель, предполагая нормальность ошибок, некоррелированность и гомоскедастичность: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Независимые переменные: расход в городе (City MPG), расход на шоссе (Highway MPG), мощность (Horsepower)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Зависимая переменная: цена (Price)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оценки коэффициентов модели и остаточной дисперсии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Построить доверительные интервалы для коэффициентов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Вычислить коэффициент детерминации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b="0" i="0" dirty="0">
                  <a:solidFill>
                    <a:srgbClr val="2C2C36"/>
                  </a:solidFill>
                  <a:effectLst/>
                  <a:latin typeface="Julius Sans One" panose="020B0604020202020204" charset="0"/>
                  <a:cs typeface="Times New Roman" panose="02020603050405020304" pitchFamily="18" charset="0"/>
                </a:endParaRPr>
              </a:p>
              <a:p>
                <a:pPr marL="457200" lvl="1" algn="l"/>
                <a:endParaRPr lang="en-US" sz="1600" dirty="0">
                  <a:solidFill>
                    <a:srgbClr val="2C2C36"/>
                  </a:solidFill>
                  <a:latin typeface="Julius Sans One" panose="020B0604020202020204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sz="1600" b="0" i="0" dirty="0">
                    <a:solidFill>
                      <a:srgbClr val="2C2C36"/>
                    </a:solidFill>
                    <a:effectLst/>
                    <a:latin typeface="Julius Sans One" panose="020B0604020202020204" charset="0"/>
                    <a:cs typeface="Times New Roman" panose="02020603050405020304" pitchFamily="18" charset="0"/>
                  </a:rPr>
                  <a:t>2. </a:t>
                </a: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Проверить гипотезы: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Чем </a:t>
                </a:r>
                <a:r>
                  <a:rPr lang="ru-RU" sz="1600" dirty="0">
                    <a:solidFill>
                      <a:srgbClr val="2C2C3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</a:t>
                </a: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мощность, тем выше цена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Цена изменяется в зависимости от расхода в городе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Проверить гипотезу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1600" b="0" i="0" dirty="0">
                    <a:solidFill>
                      <a:srgbClr val="2C2C36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 равенстве одновременно нулю коэффициентов при расходе в городе и расходе на шоссе против альтернативы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1600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b="0" i="1" dirty="0" smtClean="0">
                                <a:solidFill>
                                  <a:srgbClr val="2C2C3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rgbClr val="2C2C3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600" b="0" i="0" dirty="0" smtClean="0">
                                <a:solidFill>
                                  <a:srgbClr val="2C2C36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sz="1600" b="0" i="0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1600" b="0" i="0" dirty="0">
                  <a:solidFill>
                    <a:srgbClr val="2C2C36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/>
                <a:endParaRPr lang="en-US" b="0" i="0" dirty="0">
                  <a:solidFill>
                    <a:srgbClr val="2C2C36"/>
                  </a:solidFill>
                  <a:effectLst/>
                  <a:latin typeface="Julius Sans One" panose="020B060402020202020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5B96A0-D4E2-E536-48F5-D60810E5B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1" y="274101"/>
                <a:ext cx="6146799" cy="4593565"/>
              </a:xfrm>
              <a:prstGeom prst="rect">
                <a:avLst/>
              </a:prstGeom>
              <a:blipFill>
                <a:blip r:embed="rId3"/>
                <a:stretch>
                  <a:fillRect l="-496" t="-398" r="-1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3"/>
          <p:cNvSpPr/>
          <p:nvPr/>
        </p:nvSpPr>
        <p:spPr>
          <a:xfrm>
            <a:off x="7147425" y="3082539"/>
            <a:ext cx="25710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6F9DE-A249-7651-2440-F7EB46A74957}"/>
                  </a:ext>
                </a:extLst>
              </p:cNvPr>
              <p:cNvSpPr txBox="1"/>
              <p:nvPr/>
            </p:nvSpPr>
            <p:spPr>
              <a:xfrm>
                <a:off x="902208" y="674697"/>
                <a:ext cx="7339584" cy="38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800" b="1" dirty="0">
                    <a:solidFill>
                      <a:schemeClr val="tx1"/>
                    </a:solidFill>
                  </a:rPr>
                  <a:t>Построение линейной модели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Выберем признаки: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MPG.city, MPG.highway, Horsepower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Целевая переменная: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Price </a:t>
                </a:r>
              </a:p>
              <a:p>
                <a:endParaRPr lang="en-US" sz="1600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𝑀𝑃𝐺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𝑀𝑃𝐺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h𝑖𝑔h𝑤𝑎𝑦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6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𝐻𝑜𝑟𝑠𝑒𝑝𝑜𝑤𝑒𝑟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  <a:p>
                <a:endParaRPr lang="en-US" sz="1600" b="1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  <a:p>
                <a:pPr algn="ctr"/>
                <a:r>
                  <a:rPr lang="ru-RU" sz="1600" b="1" dirty="0">
                    <a:solidFill>
                      <a:schemeClr val="tx1"/>
                    </a:solidFill>
                  </a:rPr>
                  <a:t>Оценки коэффициентов методом наименьших квадратов (МНК):</a:t>
                </a:r>
              </a:p>
              <a:p>
                <a:pPr algn="ctr"/>
                <a:endParaRPr lang="ru-RU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ru-RU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  <a:p>
                <a:pPr algn="ctr"/>
                <a:r>
                  <a:rPr lang="ru-RU" sz="1600" b="1" dirty="0">
                    <a:solidFill>
                      <a:schemeClr val="tx1"/>
                    </a:solidFill>
                  </a:rPr>
                  <a:t>Оценка остаточной дисперсии:</a:t>
                </a:r>
              </a:p>
              <a:p>
                <a:pPr algn="ctr"/>
                <a:endParaRPr lang="ru-RU" sz="1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bSup>
                        <m:sSub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sSubSup>
                        <m:sSubSup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  <a:p>
                <a:pPr algn="ctr"/>
                <a:endParaRPr lang="en-US" sz="1600" dirty="0">
                  <a:solidFill>
                    <a:schemeClr val="tx1"/>
                  </a:solidFill>
                  <a:latin typeface="Julius Sans One" panose="020B060402020202020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E6F9DE-A249-7651-2440-F7EB46A74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674697"/>
                <a:ext cx="7339584" cy="3841373"/>
              </a:xfrm>
              <a:prstGeom prst="rect">
                <a:avLst/>
              </a:prstGeom>
              <a:blipFill>
                <a:blip r:embed="rId3"/>
                <a:stretch>
                  <a:fillRect l="-332" t="-9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4"/>
          <p:cNvSpPr/>
          <p:nvPr/>
        </p:nvSpPr>
        <p:spPr>
          <a:xfrm flipH="1">
            <a:off x="-582775" y="3082539"/>
            <a:ext cx="25710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ACF30-56CA-F72C-A239-189C6859D42D}"/>
                  </a:ext>
                </a:extLst>
              </p:cNvPr>
              <p:cNvSpPr txBox="1"/>
              <p:nvPr/>
            </p:nvSpPr>
            <p:spPr>
              <a:xfrm>
                <a:off x="524107" y="-44383"/>
                <a:ext cx="8095785" cy="5232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Доверительные интервалы для коэффициентов:</a:t>
                </a:r>
              </a:p>
              <a:p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Используем стандартные ошибки и  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распределение. </a:t>
                </a:r>
              </a:p>
              <a:p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детерминации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</m:t>
                      </m:r>
                      <m:f>
                        <m:fPr>
                          <m:ctrlPr>
                            <a:rPr lang="ru-RU" sz="1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SSE </a:t>
                </a:r>
                <a:r>
                  <a:rPr lang="ru-RU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сумма квадратов остатков</a:t>
                </a:r>
                <a:endParaRPr lang="ru-RU" sz="1600" kern="100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SST </a:t>
                </a:r>
                <a:r>
                  <a:rPr lang="ru-RU" sz="16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общая сумма квадратов </a:t>
                </a:r>
                <a:endParaRPr 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6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Проверка гипотез: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Мощность двигателя не оказывает положительного влияния на цену автомобиля </a:t>
                </a:r>
                <a14:m>
                  <m:oMath xmlns:m="http://schemas.openxmlformats.org/officeDocument/2006/math">
                    <m:r>
                      <a:rPr lang="ru-RU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Мощность двигателя положительно оказывает влияние на цену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𝛽</m:t>
                        </m:r>
                      </m:e>
                      <m:sub>
                        <m:r>
                          <a:rPr lang="en-US" sz="1600"/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/>
                      <m:t>0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Расход топлива в городе не влияет на цену автомобиля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𝛽</m:t>
                        </m:r>
                      </m:e>
                      <m:sub>
                        <m:r>
                          <a:rPr lang="ru-RU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/>
                      <m:t>0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Расход топлива оказывает значимое влияние на цену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ru-RU" sz="1600" b="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Влияние расхода топлива в городе и на шоссе на цену автомобиля одинаково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ru-RU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Влияние расхода топливо в городе и на шоссе на цену автомобиля различается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𝛽</m:t>
                        </m:r>
                      </m:e>
                      <m:sub>
                        <m:r>
                          <a:rPr lang="en-US" sz="1600"/>
                          <m:t>1</m:t>
                        </m:r>
                      </m:sub>
                    </m:sSub>
                    <m:r>
                      <a:rPr lang="en-US" sz="1600" i="1"/>
                      <m:t>≠</m:t>
                    </m:r>
                    <m:sSub>
                      <m:sSubPr>
                        <m:ctrlPr>
                          <a:rPr lang="en-US" sz="1600" i="1"/>
                        </m:ctrlPr>
                      </m:sSubPr>
                      <m:e>
                        <m:r>
                          <a:rPr lang="en-US" sz="1600" i="1"/>
                          <m:t>𝛽</m:t>
                        </m:r>
                      </m:e>
                      <m:sub>
                        <m:r>
                          <a:rPr lang="en-US" sz="1600"/>
                          <m:t>2</m:t>
                        </m:r>
                      </m:sub>
                    </m:sSub>
                  </m:oMath>
                </a14:m>
                <a:r>
                  <a:rPr lang="ru-RU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5ACF30-56CA-F72C-A239-189C6859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07" y="-44383"/>
                <a:ext cx="8095785" cy="5232266"/>
              </a:xfrm>
              <a:prstGeom prst="rect">
                <a:avLst/>
              </a:prstGeom>
              <a:blipFill>
                <a:blip r:embed="rId3"/>
                <a:stretch>
                  <a:fillRect l="-452" t="-350" b="-5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6D890-9402-082D-97EB-D6EA7E98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357" y="670560"/>
            <a:ext cx="4911314" cy="4218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B25FC-7D00-E02F-57A0-9950891A442D}"/>
              </a:ext>
            </a:extLst>
          </p:cNvPr>
          <p:cNvSpPr txBox="1"/>
          <p:nvPr/>
        </p:nvSpPr>
        <p:spPr>
          <a:xfrm>
            <a:off x="399329" y="816864"/>
            <a:ext cx="343402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/>
              <a:t>Выводы:</a:t>
            </a:r>
          </a:p>
          <a:p>
            <a:pPr marL="342900" indent="-342900">
              <a:buAutoNum type="arabicPeriod"/>
            </a:pPr>
            <a:r>
              <a:rPr lang="ru-RU" dirty="0"/>
              <a:t>Модель цены автомобиля зависит от расхода топлива и мощности двигателя. 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Гипотеза (1) подтверждается: мощность положительно коррелирует с ценой.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ru-RU" dirty="0"/>
              <a:t>Гипотеза (2) не подтверждается: расход в городе не значимо влияет на цену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Гипотеза (3) не отвергается: нет оснований считать, что расход в городе и расход на шоссе статистически значимо влияют на целевую переменную.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p66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BE218B-371D-5E0B-4765-923DAD04D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75" y="505206"/>
            <a:ext cx="6445831" cy="413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E95CA247-CD7B-09CA-B2BD-3D9DA90670A7}"/>
                  </a:ext>
                </a:extLst>
              </p14:cNvPr>
              <p14:cNvContentPartPr/>
              <p14:nvPr/>
            </p14:nvContentPartPr>
            <p14:xfrm>
              <a:off x="7670480" y="680560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E95CA247-CD7B-09CA-B2BD-3D9DA90670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64360" y="6744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9D2E632F-3358-97B2-B54B-6E853A63B220}"/>
                  </a:ext>
                </a:extLst>
              </p14:cNvPr>
              <p14:cNvContentPartPr/>
              <p14:nvPr/>
            </p14:nvContentPartPr>
            <p14:xfrm>
              <a:off x="7873520" y="1076560"/>
              <a:ext cx="709560" cy="10224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9D2E632F-3358-97B2-B54B-6E853A63B2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7400" y="1070440"/>
                <a:ext cx="7218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5D9E871-34F4-95BA-3951-BAFC7476986B}"/>
                  </a:ext>
                </a:extLst>
              </p14:cNvPr>
              <p14:cNvContentPartPr/>
              <p14:nvPr/>
            </p14:nvContentPartPr>
            <p14:xfrm>
              <a:off x="6544040" y="779200"/>
              <a:ext cx="222120" cy="23832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5D9E871-34F4-95BA-3951-BAFC747698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7920" y="773080"/>
                <a:ext cx="234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6C8C9AE1-BF04-59B0-F045-FD8D4D6CEFDF}"/>
                  </a:ext>
                </a:extLst>
              </p14:cNvPr>
              <p14:cNvContentPartPr/>
              <p14:nvPr/>
            </p14:nvContentPartPr>
            <p14:xfrm>
              <a:off x="6538640" y="791800"/>
              <a:ext cx="321840" cy="21420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6C8C9AE1-BF04-59B0-F045-FD8D4D6CEFD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32520" y="785680"/>
                <a:ext cx="3340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219131C8-D4C5-3625-A37C-64E55A68F12B}"/>
                  </a:ext>
                </a:extLst>
              </p14:cNvPr>
              <p14:cNvContentPartPr/>
              <p14:nvPr/>
            </p14:nvContentPartPr>
            <p14:xfrm>
              <a:off x="-1524640" y="263680"/>
              <a:ext cx="360" cy="36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219131C8-D4C5-3625-A37C-64E55A68F1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530760" y="25756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8110CA5-226D-11D7-4970-F0EAC629D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56" y="566166"/>
            <a:ext cx="6255688" cy="4011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B7514AC-8A99-123A-9A50-D823E1A77A0F}"/>
              </a:ext>
            </a:extLst>
          </p:cNvPr>
          <p:cNvSpPr txBox="1"/>
          <p:nvPr/>
        </p:nvSpPr>
        <p:spPr>
          <a:xfrm>
            <a:off x="402336" y="3584448"/>
            <a:ext cx="16337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tx1"/>
                </a:solidFill>
                <a:latin typeface="Aptos Light" panose="020B0004020202020204" pitchFamily="34" charset="0"/>
              </a:rPr>
              <a:t>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E742B-E755-D9F5-E5BE-A02357DCFC0F}"/>
              </a:ext>
            </a:extLst>
          </p:cNvPr>
          <p:cNvSpPr txBox="1"/>
          <p:nvPr/>
        </p:nvSpPr>
        <p:spPr>
          <a:xfrm>
            <a:off x="2633472" y="1140589"/>
            <a:ext cx="5010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Требуется проверить гипотезу о равенстве средних на каждом уровне фактора с помощью модели однофакторного дисперсионного анализа. </a:t>
            </a:r>
          </a:p>
          <a:p>
            <a:pPr algn="ctr"/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файле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dataset.csv 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представлены данные о сдаче экзаменов. Фактор – этническая/национальная группа. Выходная переменная – суммарный балл за все три экзамена.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5CB139-CB2A-AE6F-BD72-3C20DF3D4B09}"/>
                  </a:ext>
                </a:extLst>
              </p:cNvPr>
              <p:cNvSpPr txBox="1"/>
              <p:nvPr/>
            </p:nvSpPr>
            <p:spPr>
              <a:xfrm>
                <a:off x="1231392" y="426719"/>
                <a:ext cx="6888480" cy="409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Гипотезы</a:t>
                </a: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1600" b="0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: </m:t>
                    </m:r>
                    <m:sSub>
                      <m:sSub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he Serif Hand Light" panose="020F0502020204030204" pitchFamily="66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средние значения равны.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Хотя бы в одной группе среднее отличается.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Формулы: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1600" b="0" i="0" dirty="0" smtClean="0">
                        <a:latin typeface="Cambria Math" panose="02040503050406030204" pitchFamily="18" charset="0"/>
                      </a:rPr>
                      <m:t>статистика: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𝑀𝑆𝐵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𝑀𝑆𝑊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𝑀𝑆𝐵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𝑏𝑒𝑡𝑤𝑒𝑒𝑛</m:t>
                              </m:r>
                            </m:sub>
                          </m:sSub>
                        </m:den>
                      </m:f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1600" b="0" i="0" dirty="0" smtClean="0">
                          <a:latin typeface="Cambria Math" panose="02040503050406030204" pitchFamily="18" charset="0"/>
                        </a:rPr>
                        <m:t>межгрупповая дисперсия</m:t>
                      </m:r>
                    </m:oMath>
                  </m:oMathPara>
                </a14:m>
                <a:endParaRPr lang="en-US" sz="1600" b="0" dirty="0">
                  <a:latin typeface="Times New Roman" panose="02020603050405020304" pitchFamily="18" charset="0"/>
                </a:endParaRP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𝑀𝑆𝑊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𝑆𝑆𝑊</m:t>
                          </m:r>
                        </m:num>
                        <m:den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𝑤𝑖𝑡h𝑖𝑛</m:t>
                              </m:r>
                            </m:sub>
                          </m:sSub>
                        </m:den>
                      </m:f>
                      <m:r>
                        <a:rPr lang="ru-RU" sz="1600" b="0" i="1" dirty="0" smtClean="0">
                          <a:latin typeface="Cambria Math" panose="02040503050406030204" pitchFamily="18" charset="0"/>
                        </a:rPr>
                        <m:t>−внутригрупповая дисперсия</m:t>
                      </m:r>
                    </m:oMath>
                  </m:oMathPara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C5CB139-CB2A-AE6F-BD72-3C20DF3D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392" y="426719"/>
                <a:ext cx="6888480" cy="4090351"/>
              </a:xfrm>
              <a:prstGeom prst="rect">
                <a:avLst/>
              </a:prstGeom>
              <a:blipFill>
                <a:blip r:embed="rId3"/>
                <a:stretch>
                  <a:fillRect l="-442" t="-7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000000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503</Words>
  <Application>Microsoft Office PowerPoint</Application>
  <PresentationFormat>Экран (16:9)</PresentationFormat>
  <Paragraphs>69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Cambria Math</vt:lpstr>
      <vt:lpstr>Julius Sans One</vt:lpstr>
      <vt:lpstr>The Serif Hand Light</vt:lpstr>
      <vt:lpstr>Times New Roman</vt:lpstr>
      <vt:lpstr>Questrial</vt:lpstr>
      <vt:lpstr>Arial</vt:lpstr>
      <vt:lpstr>Montserrat</vt:lpstr>
      <vt:lpstr>Aptos Light</vt:lpstr>
      <vt:lpstr>Didact Gothic</vt:lpstr>
      <vt:lpstr>Minimalist Grayscale Pitch Deck XL by Slidesgo</vt:lpstr>
      <vt:lpstr>Математическая статистика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Farangiz Gafurova</cp:lastModifiedBy>
  <cp:revision>9</cp:revision>
  <dcterms:modified xsi:type="dcterms:W3CDTF">2025-05-26T05:55:36Z</dcterms:modified>
</cp:coreProperties>
</file>