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39003D-7F15-4C17-BB47-555CC037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4D435D6-24F1-43E1-B26E-94D99D636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783D92-DDD0-4B99-8B6E-B19AA416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7681E1-D023-49EB-8357-A2FB5600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A853C1-F21E-4086-8114-E038959D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6CC63-B2AF-46D9-97AF-FD7DD907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8BD56EF-0CAC-4002-9FC7-87F01DF2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DB6CE0-C164-41BD-A515-85A84C85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21D4AB-115B-4377-8F46-36EAAAE2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9F16F9-9116-498B-9840-E396506A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5159F06-48B2-428A-A277-2F466FB93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9A64E2D-D7D2-4C4D-9E79-9E88700A0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5C748E-1A18-4786-9A28-5BE2354D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34A6C0-4CCE-4EE8-AF91-00ABDCE9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30CEEA-E9E3-4429-B937-14B630C0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1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842472-85C8-4612-9D3B-3AB933AA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30446E-6790-4242-BC2D-E6EDD8B3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4D35B31-D4F0-48CB-844B-B704AD46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4FF3E6D-AE54-4CD9-AB62-9C38D85F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34957F-A4A1-41AF-8B09-40462200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8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691695-D918-45C1-A2C8-3A9594B1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D1BDF4-64DF-42A9-808C-6B2D0581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C1CC79-1C7A-47E0-9CAA-78DEB278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6E99D8E-10D6-4EF8-94AC-FB2BC7E2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9A5387-D9EF-46AE-8756-E787E894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7A6D6C-879C-420F-B9D6-F1B28191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37011F-AA85-45AC-906A-1C18776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55BBCBF-6BF9-4F80-B700-4A90BCCA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9890801-8C0A-42C3-9EA1-47B62858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E0103B9-6776-43E7-BF1C-007E54A4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4D7012-71C8-4EC8-82E1-91351349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58F130-9086-49E1-89A2-19324B6C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7960B9-1776-47BD-8377-100F7669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95EE681-8989-4607-8BA2-3019CB2E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67E60CE-44AA-474F-868C-7153B72B1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0A06D4C-F23B-4E68-931E-86E875894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7BFD299-08C5-4447-8150-D05FDB47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45A33B8-1560-485C-9C05-59E994B9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89CE4A7-96B5-4E9B-B479-B5ADE502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13A16-4BC8-429A-895E-D2E031F3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ED166E5-DE8A-4B07-BD35-3974EE60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F76D429-F919-4833-BC6C-AB51029F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38E15B7-C7B4-4264-95F3-776F849E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EE9B00-2795-45D5-A3B9-BB42058B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99D710C-C4BD-4EE6-BF60-E3768AD8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C1773A6-7236-4080-B0BD-800AB5BF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720C31-CA70-441B-B878-AE1BC103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4B702F-EDAC-4461-A9B3-B75FD057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5903CC0-681D-4A86-BC1B-F11DCF10C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2D2A169-D0F7-49DA-A877-93F34E70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810167A-B0F7-429E-87BE-1E3E8775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C1EFF9B-4012-48A0-874E-37ABFF0D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00C078-BA79-4F1B-9889-A3DF952C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16F4E16-AC88-4356-851A-C77257E7C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13C9FD2-D040-4C7D-A575-639FB911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3DEF63B-05ED-491E-B12F-93313BDB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D9A64D2-45D7-4BDF-A125-7A9B149F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007BEED-E6CA-4F1B-A256-91A7A876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306B546-CF6F-4F18-8DB6-B3B6F439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AE4047C-6115-49D5-AB3A-454756AB6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DCAED5-77D0-4BB3-877B-53560E8C5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6C7D-548D-43E7-A59C-3F21D4F610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5C5A8E9-1991-49FA-AD44-911835E95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C5178C-F3BE-4F5E-B8F7-11D240937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1D03-41BE-4114-AC2A-73F0F7CB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BC27B-DD81-4979-9E97-F8D23FED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9" y="508763"/>
            <a:ext cx="11973582" cy="5840474"/>
          </a:xfrm>
          <a:prstGeom prst="rect">
            <a:avLst/>
          </a:prstGeom>
          <a:ln w="63500">
            <a:solidFill>
              <a:srgbClr val="FFFFFF"/>
            </a:solidFill>
          </a:ln>
          <a:effectLst>
            <a:softEdge rad="749300"/>
          </a:effectLst>
          <a:scene3d>
            <a:camera prst="orthographicFront"/>
            <a:lightRig rig="threePt" dir="t"/>
          </a:scene3d>
          <a:sp3d extrusionH="76200" contourW="63500">
            <a:bevelT w="101600" prst="riblet"/>
            <a:bevelB w="114300" prst="hardEdge"/>
            <a:extrusionClr>
              <a:srgbClr val="002060"/>
            </a:extrusionClr>
            <a:contourClr>
              <a:srgbClr val="002060"/>
            </a:contourClr>
          </a:sp3d>
        </p:spPr>
      </p:pic>
    </p:spTree>
    <p:extLst>
      <p:ext uri="{BB962C8B-B14F-4D97-AF65-F5344CB8AC3E}">
        <p14:creationId xmlns:p14="http://schemas.microsoft.com/office/powerpoint/2010/main" val="367776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9292C5D-07AE-4534-AFC6-C6EFA1D9A359}"/>
              </a:ext>
            </a:extLst>
          </p:cNvPr>
          <p:cNvSpPr/>
          <p:nvPr/>
        </p:nvSpPr>
        <p:spPr>
          <a:xfrm>
            <a:off x="22240" y="689429"/>
            <a:ext cx="11960096" cy="5827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09B36-A1AF-41BD-B631-7EE3DDBD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" y="1721917"/>
            <a:ext cx="3444973" cy="173994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187135-1E86-44AE-BBD5-F6114B742683}"/>
              </a:ext>
            </a:extLst>
          </p:cNvPr>
          <p:cNvSpPr/>
          <p:nvPr/>
        </p:nvSpPr>
        <p:spPr>
          <a:xfrm>
            <a:off x="689941" y="3991429"/>
            <a:ext cx="10290117" cy="2257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6740AA90-62D5-4F51-8E07-767225ED6017}"/>
              </a:ext>
            </a:extLst>
          </p:cNvPr>
          <p:cNvSpPr txBox="1"/>
          <p:nvPr/>
        </p:nvSpPr>
        <p:spPr>
          <a:xfrm>
            <a:off x="3851105" y="1030299"/>
            <a:ext cx="38090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Tree-based </a:t>
            </a:r>
          </a:p>
          <a:p>
            <a:pPr algn="ctr"/>
            <a:r>
              <a:rPr lang="en-US" sz="2800" b="1" dirty="0"/>
              <a:t>Machine learning model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8EDFF865-97A7-43E3-8173-66F8EC548E9A}"/>
              </a:ext>
            </a:extLst>
          </p:cNvPr>
          <p:cNvSpPr txBox="1"/>
          <p:nvPr/>
        </p:nvSpPr>
        <p:spPr>
          <a:xfrm>
            <a:off x="160878" y="1260966"/>
            <a:ext cx="3435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/>
              <a:t>AM </a:t>
            </a:r>
            <a:r>
              <a:rPr lang="en-US" sz="3200" b="1" dirty="0"/>
              <a:t>process</a:t>
            </a:r>
            <a:r>
              <a:rPr lang="nb-NO" sz="3200" b="1" dirty="0"/>
              <a:t> </a:t>
            </a:r>
            <a:r>
              <a:rPr lang="en-US" sz="3200" b="1" dirty="0"/>
              <a:t>design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37843E43-BE4B-49BE-827A-9CBF73A62B6C}"/>
              </a:ext>
            </a:extLst>
          </p:cNvPr>
          <p:cNvSpPr txBox="1"/>
          <p:nvPr/>
        </p:nvSpPr>
        <p:spPr>
          <a:xfrm>
            <a:off x="7833596" y="1325594"/>
            <a:ext cx="398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Predicted thermal history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853968-3D6E-468F-B331-662EC4F04668}"/>
              </a:ext>
            </a:extLst>
          </p:cNvPr>
          <p:cNvGrpSpPr/>
          <p:nvPr/>
        </p:nvGrpSpPr>
        <p:grpSpPr>
          <a:xfrm>
            <a:off x="4873106" y="2089831"/>
            <a:ext cx="1806713" cy="940498"/>
            <a:chOff x="5141256" y="2530978"/>
            <a:chExt cx="1806713" cy="940498"/>
          </a:xfrm>
        </p:grpSpPr>
        <p:sp>
          <p:nvSpPr>
            <p:cNvPr id="68" name="Rektangel 67">
              <a:extLst>
                <a:ext uri="{FF2B5EF4-FFF2-40B4-BE49-F238E27FC236}">
                  <a16:creationId xmlns:a16="http://schemas.microsoft.com/office/drawing/2014/main" id="{A7F7DB38-326B-441F-84AF-4B21C3C39C2E}"/>
                </a:ext>
              </a:extLst>
            </p:cNvPr>
            <p:cNvSpPr/>
            <p:nvPr/>
          </p:nvSpPr>
          <p:spPr>
            <a:xfrm>
              <a:off x="5874681" y="2530978"/>
              <a:ext cx="333375" cy="211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Rett pilkobling 68">
              <a:extLst>
                <a:ext uri="{FF2B5EF4-FFF2-40B4-BE49-F238E27FC236}">
                  <a16:creationId xmlns:a16="http://schemas.microsoft.com/office/drawing/2014/main" id="{6E6B2E8B-C6BE-4565-BF2F-6A4CDB4F0505}"/>
                </a:ext>
              </a:extLst>
            </p:cNvPr>
            <p:cNvCxnSpPr/>
            <p:nvPr/>
          </p:nvCxnSpPr>
          <p:spPr>
            <a:xfrm flipH="1">
              <a:off x="5607981" y="2742816"/>
              <a:ext cx="266700" cy="258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Rett pilkobling 69">
              <a:extLst>
                <a:ext uri="{FF2B5EF4-FFF2-40B4-BE49-F238E27FC236}">
                  <a16:creationId xmlns:a16="http://schemas.microsoft.com/office/drawing/2014/main" id="{ACA01078-B0A5-4004-AF40-852E4B7972DE}"/>
                </a:ext>
              </a:extLst>
            </p:cNvPr>
            <p:cNvCxnSpPr/>
            <p:nvPr/>
          </p:nvCxnSpPr>
          <p:spPr>
            <a:xfrm>
              <a:off x="6208056" y="2742816"/>
              <a:ext cx="257175" cy="258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ktangel 70">
              <a:extLst>
                <a:ext uri="{FF2B5EF4-FFF2-40B4-BE49-F238E27FC236}">
                  <a16:creationId xmlns:a16="http://schemas.microsoft.com/office/drawing/2014/main" id="{83C5F713-7E33-48B8-9444-7771D45D5495}"/>
                </a:ext>
              </a:extLst>
            </p:cNvPr>
            <p:cNvSpPr/>
            <p:nvPr/>
          </p:nvSpPr>
          <p:spPr>
            <a:xfrm>
              <a:off x="5407956" y="3001227"/>
              <a:ext cx="333375" cy="211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Rett pilkobling 71">
              <a:extLst>
                <a:ext uri="{FF2B5EF4-FFF2-40B4-BE49-F238E27FC236}">
                  <a16:creationId xmlns:a16="http://schemas.microsoft.com/office/drawing/2014/main" id="{7652CE69-B93D-4744-9278-17EDD394D570}"/>
                </a:ext>
              </a:extLst>
            </p:cNvPr>
            <p:cNvCxnSpPr/>
            <p:nvPr/>
          </p:nvCxnSpPr>
          <p:spPr>
            <a:xfrm flipH="1">
              <a:off x="5141256" y="3213065"/>
              <a:ext cx="266700" cy="258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Rett pilkobling 72">
              <a:extLst>
                <a:ext uri="{FF2B5EF4-FFF2-40B4-BE49-F238E27FC236}">
                  <a16:creationId xmlns:a16="http://schemas.microsoft.com/office/drawing/2014/main" id="{5612059C-1B5B-411A-AA58-91613D0473DB}"/>
                </a:ext>
              </a:extLst>
            </p:cNvPr>
            <p:cNvCxnSpPr/>
            <p:nvPr/>
          </p:nvCxnSpPr>
          <p:spPr>
            <a:xfrm>
              <a:off x="5741331" y="3213065"/>
              <a:ext cx="257175" cy="258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ktangel 73">
              <a:extLst>
                <a:ext uri="{FF2B5EF4-FFF2-40B4-BE49-F238E27FC236}">
                  <a16:creationId xmlns:a16="http://schemas.microsoft.com/office/drawing/2014/main" id="{D6EC8529-AC2C-4414-AD5F-4E91AD740EA2}"/>
                </a:ext>
              </a:extLst>
            </p:cNvPr>
            <p:cNvSpPr/>
            <p:nvPr/>
          </p:nvSpPr>
          <p:spPr>
            <a:xfrm>
              <a:off x="6357419" y="3001227"/>
              <a:ext cx="333375" cy="211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Rett pilkobling 74">
              <a:extLst>
                <a:ext uri="{FF2B5EF4-FFF2-40B4-BE49-F238E27FC236}">
                  <a16:creationId xmlns:a16="http://schemas.microsoft.com/office/drawing/2014/main" id="{86E3E29C-23F0-4DE0-A2C4-CD6623937FB6}"/>
                </a:ext>
              </a:extLst>
            </p:cNvPr>
            <p:cNvCxnSpPr/>
            <p:nvPr/>
          </p:nvCxnSpPr>
          <p:spPr>
            <a:xfrm flipH="1">
              <a:off x="6090719" y="3213065"/>
              <a:ext cx="266700" cy="258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Rett pilkobling 75">
              <a:extLst>
                <a:ext uri="{FF2B5EF4-FFF2-40B4-BE49-F238E27FC236}">
                  <a16:creationId xmlns:a16="http://schemas.microsoft.com/office/drawing/2014/main" id="{73E6DD37-2532-4493-85BF-7788EE8DDA52}"/>
                </a:ext>
              </a:extLst>
            </p:cNvPr>
            <p:cNvCxnSpPr/>
            <p:nvPr/>
          </p:nvCxnSpPr>
          <p:spPr>
            <a:xfrm>
              <a:off x="6690794" y="3213065"/>
              <a:ext cx="257175" cy="258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Rett pilkobling 80">
            <a:extLst>
              <a:ext uri="{FF2B5EF4-FFF2-40B4-BE49-F238E27FC236}">
                <a16:creationId xmlns:a16="http://schemas.microsoft.com/office/drawing/2014/main" id="{DBB1A2CD-E6EC-42AD-A5B4-2162BCFE9EB5}"/>
              </a:ext>
            </a:extLst>
          </p:cNvPr>
          <p:cNvCxnSpPr>
            <a:cxnSpLocks/>
          </p:cNvCxnSpPr>
          <p:nvPr/>
        </p:nvCxnSpPr>
        <p:spPr>
          <a:xfrm flipV="1">
            <a:off x="3523752" y="2484962"/>
            <a:ext cx="654706" cy="100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Rett pilkobling 81">
            <a:extLst>
              <a:ext uri="{FF2B5EF4-FFF2-40B4-BE49-F238E27FC236}">
                <a16:creationId xmlns:a16="http://schemas.microsoft.com/office/drawing/2014/main" id="{5BECD960-0F3D-4EAE-A7B6-DEFF135496CA}"/>
              </a:ext>
            </a:extLst>
          </p:cNvPr>
          <p:cNvCxnSpPr/>
          <p:nvPr/>
        </p:nvCxnSpPr>
        <p:spPr>
          <a:xfrm flipV="1">
            <a:off x="7239207" y="2513974"/>
            <a:ext cx="654706" cy="100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Rett pilkobling 91">
            <a:extLst>
              <a:ext uri="{FF2B5EF4-FFF2-40B4-BE49-F238E27FC236}">
                <a16:creationId xmlns:a16="http://schemas.microsoft.com/office/drawing/2014/main" id="{982E0C8E-D942-4252-839C-850ED93CD214}"/>
              </a:ext>
            </a:extLst>
          </p:cNvPr>
          <p:cNvCxnSpPr>
            <a:cxnSpLocks/>
          </p:cNvCxnSpPr>
          <p:nvPr/>
        </p:nvCxnSpPr>
        <p:spPr>
          <a:xfrm flipV="1">
            <a:off x="5791218" y="3294962"/>
            <a:ext cx="7240" cy="61807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1C2BC13A-5671-4D90-BDE0-51A71ECEB025}"/>
              </a:ext>
            </a:extLst>
          </p:cNvPr>
          <p:cNvSpPr txBox="1"/>
          <p:nvPr/>
        </p:nvSpPr>
        <p:spPr>
          <a:xfrm>
            <a:off x="2001134" y="3879184"/>
            <a:ext cx="794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</a:t>
            </a:r>
            <a:r>
              <a:rPr lang="en-US" sz="3200" b="1" dirty="0"/>
              <a:t>Generation</a:t>
            </a:r>
            <a:r>
              <a:rPr lang="en-US" sz="2800" b="1" dirty="0"/>
              <a:t>, feature engineering and training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C7D5D-E8BF-4B67-90CE-FB25572C3850}"/>
              </a:ext>
            </a:extLst>
          </p:cNvPr>
          <p:cNvGrpSpPr/>
          <p:nvPr/>
        </p:nvGrpSpPr>
        <p:grpSpPr>
          <a:xfrm>
            <a:off x="209664" y="1811224"/>
            <a:ext cx="3069432" cy="1621632"/>
            <a:chOff x="507206" y="2326481"/>
            <a:chExt cx="3069432" cy="162163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615AA37-B6D4-4D6B-A856-A14BE92A7223}"/>
                </a:ext>
              </a:extLst>
            </p:cNvPr>
            <p:cNvSpPr/>
            <p:nvPr/>
          </p:nvSpPr>
          <p:spPr>
            <a:xfrm>
              <a:off x="507206" y="2881313"/>
              <a:ext cx="1547813" cy="1066800"/>
            </a:xfrm>
            <a:custGeom>
              <a:avLst/>
              <a:gdLst>
                <a:gd name="connsiteX0" fmla="*/ 0 w 1547813"/>
                <a:gd name="connsiteY0" fmla="*/ 0 h 1066800"/>
                <a:gd name="connsiteX1" fmla="*/ 0 w 1547813"/>
                <a:gd name="connsiteY1" fmla="*/ 190500 h 1066800"/>
                <a:gd name="connsiteX2" fmla="*/ 1547813 w 1547813"/>
                <a:gd name="connsiteY2" fmla="*/ 1066800 h 1066800"/>
                <a:gd name="connsiteX3" fmla="*/ 1545432 w 1547813"/>
                <a:gd name="connsiteY3" fmla="*/ 819150 h 1066800"/>
                <a:gd name="connsiteX4" fmla="*/ 0 w 1547813"/>
                <a:gd name="connsiteY4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813" h="1066800">
                  <a:moveTo>
                    <a:pt x="0" y="0"/>
                  </a:moveTo>
                  <a:lnTo>
                    <a:pt x="0" y="190500"/>
                  </a:lnTo>
                  <a:lnTo>
                    <a:pt x="1547813" y="1066800"/>
                  </a:lnTo>
                  <a:cubicBezTo>
                    <a:pt x="1547019" y="984250"/>
                    <a:pt x="1546226" y="901700"/>
                    <a:pt x="1545432" y="819150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83B58D-C4E8-4AA0-B85D-857FB4EBB193}"/>
                </a:ext>
              </a:extLst>
            </p:cNvPr>
            <p:cNvSpPr/>
            <p:nvPr/>
          </p:nvSpPr>
          <p:spPr>
            <a:xfrm>
              <a:off x="2052638" y="2859881"/>
              <a:ext cx="1524000" cy="1085850"/>
            </a:xfrm>
            <a:custGeom>
              <a:avLst/>
              <a:gdLst>
                <a:gd name="connsiteX0" fmla="*/ 2381 w 1524000"/>
                <a:gd name="connsiteY0" fmla="*/ 847725 h 1085850"/>
                <a:gd name="connsiteX1" fmla="*/ 1524000 w 1524000"/>
                <a:gd name="connsiteY1" fmla="*/ 0 h 1085850"/>
                <a:gd name="connsiteX2" fmla="*/ 1502568 w 1524000"/>
                <a:gd name="connsiteY2" fmla="*/ 200025 h 1085850"/>
                <a:gd name="connsiteX3" fmla="*/ 0 w 1524000"/>
                <a:gd name="connsiteY3" fmla="*/ 1085850 h 1085850"/>
                <a:gd name="connsiteX4" fmla="*/ 2381 w 1524000"/>
                <a:gd name="connsiteY4" fmla="*/ 847725 h 1085850"/>
                <a:gd name="connsiteX0" fmla="*/ 2381 w 1524000"/>
                <a:gd name="connsiteY0" fmla="*/ 847725 h 1085850"/>
                <a:gd name="connsiteX1" fmla="*/ 1524000 w 1524000"/>
                <a:gd name="connsiteY1" fmla="*/ 0 h 1085850"/>
                <a:gd name="connsiteX2" fmla="*/ 1516855 w 1524000"/>
                <a:gd name="connsiteY2" fmla="*/ 203597 h 1085850"/>
                <a:gd name="connsiteX3" fmla="*/ 0 w 1524000"/>
                <a:gd name="connsiteY3" fmla="*/ 1085850 h 1085850"/>
                <a:gd name="connsiteX4" fmla="*/ 2381 w 1524000"/>
                <a:gd name="connsiteY4" fmla="*/ 847725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85850">
                  <a:moveTo>
                    <a:pt x="2381" y="847725"/>
                  </a:moveTo>
                  <a:lnTo>
                    <a:pt x="1524000" y="0"/>
                  </a:lnTo>
                  <a:lnTo>
                    <a:pt x="1516855" y="203597"/>
                  </a:lnTo>
                  <a:lnTo>
                    <a:pt x="0" y="1085850"/>
                  </a:lnTo>
                  <a:cubicBezTo>
                    <a:pt x="794" y="1006475"/>
                    <a:pt x="1587" y="927100"/>
                    <a:pt x="2381" y="84772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43193B-AFF3-428B-9FFA-378BAA40A39A}"/>
                </a:ext>
              </a:extLst>
            </p:cNvPr>
            <p:cNvSpPr/>
            <p:nvPr/>
          </p:nvSpPr>
          <p:spPr>
            <a:xfrm>
              <a:off x="507206" y="2326481"/>
              <a:ext cx="3067050" cy="1373982"/>
            </a:xfrm>
            <a:custGeom>
              <a:avLst/>
              <a:gdLst>
                <a:gd name="connsiteX0" fmla="*/ 0 w 3067050"/>
                <a:gd name="connsiteY0" fmla="*/ 557213 h 1373982"/>
                <a:gd name="connsiteX1" fmla="*/ 1528763 w 3067050"/>
                <a:gd name="connsiteY1" fmla="*/ 0 h 1373982"/>
                <a:gd name="connsiteX2" fmla="*/ 3067050 w 3067050"/>
                <a:gd name="connsiteY2" fmla="*/ 528638 h 1373982"/>
                <a:gd name="connsiteX3" fmla="*/ 1547813 w 3067050"/>
                <a:gd name="connsiteY3" fmla="*/ 1373982 h 1373982"/>
                <a:gd name="connsiteX4" fmla="*/ 0 w 3067050"/>
                <a:gd name="connsiteY4" fmla="*/ 557213 h 137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050" h="1373982">
                  <a:moveTo>
                    <a:pt x="0" y="557213"/>
                  </a:moveTo>
                  <a:lnTo>
                    <a:pt x="1528763" y="0"/>
                  </a:lnTo>
                  <a:lnTo>
                    <a:pt x="3067050" y="528638"/>
                  </a:lnTo>
                  <a:lnTo>
                    <a:pt x="1547813" y="1373982"/>
                  </a:lnTo>
                  <a:lnTo>
                    <a:pt x="0" y="55721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570852-7C02-4826-BBD6-8FC4B0EDCC49}"/>
              </a:ext>
            </a:extLst>
          </p:cNvPr>
          <p:cNvGrpSpPr/>
          <p:nvPr/>
        </p:nvGrpSpPr>
        <p:grpSpPr>
          <a:xfrm>
            <a:off x="1067354" y="2089831"/>
            <a:ext cx="1401368" cy="746895"/>
            <a:chOff x="507206" y="2326481"/>
            <a:chExt cx="3069432" cy="1621632"/>
          </a:xfrm>
          <a:solidFill>
            <a:srgbClr val="FFC000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E608106-4777-46C1-9825-BFB937B053CE}"/>
                </a:ext>
              </a:extLst>
            </p:cNvPr>
            <p:cNvSpPr/>
            <p:nvPr/>
          </p:nvSpPr>
          <p:spPr>
            <a:xfrm>
              <a:off x="507206" y="2881313"/>
              <a:ext cx="1547813" cy="1066800"/>
            </a:xfrm>
            <a:custGeom>
              <a:avLst/>
              <a:gdLst>
                <a:gd name="connsiteX0" fmla="*/ 0 w 1547813"/>
                <a:gd name="connsiteY0" fmla="*/ 0 h 1066800"/>
                <a:gd name="connsiteX1" fmla="*/ 0 w 1547813"/>
                <a:gd name="connsiteY1" fmla="*/ 190500 h 1066800"/>
                <a:gd name="connsiteX2" fmla="*/ 1547813 w 1547813"/>
                <a:gd name="connsiteY2" fmla="*/ 1066800 h 1066800"/>
                <a:gd name="connsiteX3" fmla="*/ 1545432 w 1547813"/>
                <a:gd name="connsiteY3" fmla="*/ 819150 h 1066800"/>
                <a:gd name="connsiteX4" fmla="*/ 0 w 1547813"/>
                <a:gd name="connsiteY4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813" h="1066800">
                  <a:moveTo>
                    <a:pt x="0" y="0"/>
                  </a:moveTo>
                  <a:lnTo>
                    <a:pt x="0" y="190500"/>
                  </a:lnTo>
                  <a:lnTo>
                    <a:pt x="1547813" y="1066800"/>
                  </a:lnTo>
                  <a:cubicBezTo>
                    <a:pt x="1547019" y="984250"/>
                    <a:pt x="1546226" y="901700"/>
                    <a:pt x="1545432" y="819150"/>
                  </a:cubicBez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CCA7CB-66B1-4BC3-9529-504BE03B1E99}"/>
                </a:ext>
              </a:extLst>
            </p:cNvPr>
            <p:cNvSpPr/>
            <p:nvPr/>
          </p:nvSpPr>
          <p:spPr>
            <a:xfrm>
              <a:off x="2052638" y="2859881"/>
              <a:ext cx="1524000" cy="1085850"/>
            </a:xfrm>
            <a:custGeom>
              <a:avLst/>
              <a:gdLst>
                <a:gd name="connsiteX0" fmla="*/ 2381 w 1524000"/>
                <a:gd name="connsiteY0" fmla="*/ 847725 h 1085850"/>
                <a:gd name="connsiteX1" fmla="*/ 1524000 w 1524000"/>
                <a:gd name="connsiteY1" fmla="*/ 0 h 1085850"/>
                <a:gd name="connsiteX2" fmla="*/ 1502568 w 1524000"/>
                <a:gd name="connsiteY2" fmla="*/ 200025 h 1085850"/>
                <a:gd name="connsiteX3" fmla="*/ 0 w 1524000"/>
                <a:gd name="connsiteY3" fmla="*/ 1085850 h 1085850"/>
                <a:gd name="connsiteX4" fmla="*/ 2381 w 1524000"/>
                <a:gd name="connsiteY4" fmla="*/ 847725 h 1085850"/>
                <a:gd name="connsiteX0" fmla="*/ 2381 w 1524000"/>
                <a:gd name="connsiteY0" fmla="*/ 847725 h 1085850"/>
                <a:gd name="connsiteX1" fmla="*/ 1524000 w 1524000"/>
                <a:gd name="connsiteY1" fmla="*/ 0 h 1085850"/>
                <a:gd name="connsiteX2" fmla="*/ 1516855 w 1524000"/>
                <a:gd name="connsiteY2" fmla="*/ 203597 h 1085850"/>
                <a:gd name="connsiteX3" fmla="*/ 0 w 1524000"/>
                <a:gd name="connsiteY3" fmla="*/ 1085850 h 1085850"/>
                <a:gd name="connsiteX4" fmla="*/ 2381 w 1524000"/>
                <a:gd name="connsiteY4" fmla="*/ 847725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85850">
                  <a:moveTo>
                    <a:pt x="2381" y="847725"/>
                  </a:moveTo>
                  <a:lnTo>
                    <a:pt x="1524000" y="0"/>
                  </a:lnTo>
                  <a:lnTo>
                    <a:pt x="1516855" y="203597"/>
                  </a:lnTo>
                  <a:lnTo>
                    <a:pt x="0" y="1085850"/>
                  </a:lnTo>
                  <a:cubicBezTo>
                    <a:pt x="794" y="1006475"/>
                    <a:pt x="1587" y="927100"/>
                    <a:pt x="2381" y="847725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57C7C5-3197-4D65-B318-1A156AA91499}"/>
                </a:ext>
              </a:extLst>
            </p:cNvPr>
            <p:cNvSpPr/>
            <p:nvPr/>
          </p:nvSpPr>
          <p:spPr>
            <a:xfrm>
              <a:off x="507206" y="2326481"/>
              <a:ext cx="3067050" cy="1373982"/>
            </a:xfrm>
            <a:custGeom>
              <a:avLst/>
              <a:gdLst>
                <a:gd name="connsiteX0" fmla="*/ 0 w 3067050"/>
                <a:gd name="connsiteY0" fmla="*/ 557213 h 1373982"/>
                <a:gd name="connsiteX1" fmla="*/ 1528763 w 3067050"/>
                <a:gd name="connsiteY1" fmla="*/ 0 h 1373982"/>
                <a:gd name="connsiteX2" fmla="*/ 3067050 w 3067050"/>
                <a:gd name="connsiteY2" fmla="*/ 528638 h 1373982"/>
                <a:gd name="connsiteX3" fmla="*/ 1547813 w 3067050"/>
                <a:gd name="connsiteY3" fmla="*/ 1373982 h 1373982"/>
                <a:gd name="connsiteX4" fmla="*/ 0 w 3067050"/>
                <a:gd name="connsiteY4" fmla="*/ 557213 h 137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050" h="1373982">
                  <a:moveTo>
                    <a:pt x="0" y="557213"/>
                  </a:moveTo>
                  <a:lnTo>
                    <a:pt x="1528763" y="0"/>
                  </a:lnTo>
                  <a:lnTo>
                    <a:pt x="3067050" y="528638"/>
                  </a:lnTo>
                  <a:lnTo>
                    <a:pt x="1547813" y="1373982"/>
                  </a:lnTo>
                  <a:lnTo>
                    <a:pt x="0" y="55721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7D514A3-BCD8-432F-B6C8-3EC99360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014" y="1751074"/>
            <a:ext cx="2794145" cy="166898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307C766-B24B-4481-A5F9-F13ADF0465AD}"/>
              </a:ext>
            </a:extLst>
          </p:cNvPr>
          <p:cNvGrpSpPr/>
          <p:nvPr/>
        </p:nvGrpSpPr>
        <p:grpSpPr>
          <a:xfrm>
            <a:off x="3851105" y="4398489"/>
            <a:ext cx="6866923" cy="1849951"/>
            <a:chOff x="1757915" y="3397469"/>
            <a:chExt cx="9192670" cy="34676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CB84F8E-0D09-4A49-8850-37D4E010C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7916" y="3397469"/>
              <a:ext cx="9192669" cy="17267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6C18A45-42BC-4096-9874-B8DE331D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7915" y="5169718"/>
              <a:ext cx="9192669" cy="1695370"/>
            </a:xfrm>
            <a:prstGeom prst="rect">
              <a:avLst/>
            </a:prstGeom>
          </p:spPr>
        </p:pic>
      </p:grpSp>
      <p:pic>
        <p:nvPicPr>
          <p:cNvPr id="49" name="Bilde 6">
            <a:extLst>
              <a:ext uri="{FF2B5EF4-FFF2-40B4-BE49-F238E27FC236}">
                <a16:creationId xmlns:a16="http://schemas.microsoft.com/office/drawing/2014/main" id="{F947734D-EFF8-42B7-86DB-36E4C4F57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1" y="4505218"/>
            <a:ext cx="3079483" cy="1628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33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A6968453-5BE0-4C3C-8BF1-FB57690331E0}"/>
              </a:ext>
            </a:extLst>
          </p:cNvPr>
          <p:cNvSpPr/>
          <p:nvPr/>
        </p:nvSpPr>
        <p:spPr>
          <a:xfrm>
            <a:off x="4476000" y="2190219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54BA6BEC-18C7-47FE-AD26-F613B2B857D9}"/>
              </a:ext>
            </a:extLst>
          </p:cNvPr>
          <p:cNvSpPr/>
          <p:nvPr/>
        </p:nvSpPr>
        <p:spPr>
          <a:xfrm>
            <a:off x="8356225" y="2191227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00B290AC-4E4E-44F8-9049-8F01AE7C5E73}"/>
              </a:ext>
            </a:extLst>
          </p:cNvPr>
          <p:cNvSpPr/>
          <p:nvPr/>
        </p:nvSpPr>
        <p:spPr>
          <a:xfrm>
            <a:off x="581294" y="2191227"/>
            <a:ext cx="3240000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6872DFE-7315-48C0-9A9B-AB7284FBF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90" y="2150403"/>
            <a:ext cx="3065772" cy="1621722"/>
          </a:xfrm>
          <a:prstGeom prst="rect">
            <a:avLst/>
          </a:prstGeom>
        </p:spPr>
      </p:pic>
      <p:pic>
        <p:nvPicPr>
          <p:cNvPr id="9" name="Bilde 8" descr="Et bilde som inneholder elektronikk, krets&#10;&#10;Automatisk generert beskrivelse">
            <a:extLst>
              <a:ext uri="{FF2B5EF4-FFF2-40B4-BE49-F238E27FC236}">
                <a16:creationId xmlns:a16="http://schemas.microsoft.com/office/drawing/2014/main" id="{1E9FDBD2-FF0F-46D5-85DF-1451772B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1" y="2161453"/>
            <a:ext cx="3023996" cy="1599623"/>
          </a:xfrm>
          <a:prstGeom prst="rect">
            <a:avLst/>
          </a:prstGeom>
        </p:spPr>
      </p:pic>
      <p:sp>
        <p:nvSpPr>
          <p:cNvPr id="26" name="TekstSylinder 25">
            <a:extLst>
              <a:ext uri="{FF2B5EF4-FFF2-40B4-BE49-F238E27FC236}">
                <a16:creationId xmlns:a16="http://schemas.microsoft.com/office/drawing/2014/main" id="{6740AA90-62D5-4F51-8E07-767225ED6017}"/>
              </a:ext>
            </a:extLst>
          </p:cNvPr>
          <p:cNvSpPr txBox="1"/>
          <p:nvPr/>
        </p:nvSpPr>
        <p:spPr>
          <a:xfrm>
            <a:off x="4896062" y="1787814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Tree-based</a:t>
            </a:r>
            <a:r>
              <a:rPr lang="nb-NO" dirty="0"/>
              <a:t> ML </a:t>
            </a:r>
            <a:r>
              <a:rPr lang="nb-NO" dirty="0" err="1"/>
              <a:t>model</a:t>
            </a:r>
            <a:endParaRPr lang="en-US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8EDFF865-97A7-43E3-8173-66F8EC548E9A}"/>
              </a:ext>
            </a:extLst>
          </p:cNvPr>
          <p:cNvSpPr txBox="1"/>
          <p:nvPr/>
        </p:nvSpPr>
        <p:spPr>
          <a:xfrm>
            <a:off x="460497" y="1776223"/>
            <a:ext cx="348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AM </a:t>
            </a:r>
            <a:r>
              <a:rPr lang="nb-NO" dirty="0" err="1"/>
              <a:t>model</a:t>
            </a:r>
            <a:r>
              <a:rPr lang="nb-NO" dirty="0"/>
              <a:t> to </a:t>
            </a:r>
            <a:r>
              <a:rPr lang="nb-NO" dirty="0" err="1"/>
              <a:t>predict</a:t>
            </a:r>
            <a:r>
              <a:rPr lang="nb-NO" dirty="0"/>
              <a:t>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fields</a:t>
            </a:r>
            <a:endParaRPr lang="en-US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64563561-15AE-447B-B07C-7759AB6D2BE3}"/>
              </a:ext>
            </a:extLst>
          </p:cNvPr>
          <p:cNvSpPr txBox="1"/>
          <p:nvPr/>
        </p:nvSpPr>
        <p:spPr>
          <a:xfrm>
            <a:off x="460497" y="482546"/>
            <a:ext cx="291336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/>
              <a:t>ML - Machine Learning </a:t>
            </a:r>
          </a:p>
          <a:p>
            <a:r>
              <a:rPr lang="nb-NO" dirty="0"/>
              <a:t>AM -Additive </a:t>
            </a:r>
            <a:r>
              <a:rPr lang="nb-NO" dirty="0" err="1"/>
              <a:t>Manufacturing</a:t>
            </a:r>
            <a:endParaRPr lang="nb-NO" dirty="0"/>
          </a:p>
          <a:p>
            <a:r>
              <a:rPr lang="nb-NO" dirty="0"/>
              <a:t>FEA – </a:t>
            </a:r>
            <a:r>
              <a:rPr lang="nb-NO" dirty="0" err="1"/>
              <a:t>Finite</a:t>
            </a:r>
            <a:r>
              <a:rPr lang="nb-NO" dirty="0"/>
              <a:t> Element Analysis</a:t>
            </a:r>
            <a:endParaRPr lang="en-US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37843E43-BE4B-49BE-827A-9CBF73A62B6C}"/>
              </a:ext>
            </a:extLst>
          </p:cNvPr>
          <p:cNvSpPr txBox="1"/>
          <p:nvPr/>
        </p:nvSpPr>
        <p:spPr>
          <a:xfrm>
            <a:off x="8163107" y="1787814"/>
            <a:ext cx="36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Predicted</a:t>
            </a:r>
            <a:r>
              <a:rPr lang="nb-NO" dirty="0"/>
              <a:t>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field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AM </a:t>
            </a:r>
            <a:r>
              <a:rPr lang="nb-NO" dirty="0" err="1"/>
              <a:t>model</a:t>
            </a:r>
            <a:endParaRPr lang="en-US" dirty="0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A7F7DB38-326B-441F-84AF-4B21C3C39C2E}"/>
              </a:ext>
            </a:extLst>
          </p:cNvPr>
          <p:cNvSpPr/>
          <p:nvPr/>
        </p:nvSpPr>
        <p:spPr>
          <a:xfrm>
            <a:off x="5874681" y="2530978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Rett pilkobling 68">
            <a:extLst>
              <a:ext uri="{FF2B5EF4-FFF2-40B4-BE49-F238E27FC236}">
                <a16:creationId xmlns:a16="http://schemas.microsoft.com/office/drawing/2014/main" id="{6E6B2E8B-C6BE-4565-BF2F-6A4CDB4F0505}"/>
              </a:ext>
            </a:extLst>
          </p:cNvPr>
          <p:cNvCxnSpPr/>
          <p:nvPr/>
        </p:nvCxnSpPr>
        <p:spPr>
          <a:xfrm flipH="1">
            <a:off x="5607981" y="2742816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pilkobling 69">
            <a:extLst>
              <a:ext uri="{FF2B5EF4-FFF2-40B4-BE49-F238E27FC236}">
                <a16:creationId xmlns:a16="http://schemas.microsoft.com/office/drawing/2014/main" id="{ACA01078-B0A5-4004-AF40-852E4B7972DE}"/>
              </a:ext>
            </a:extLst>
          </p:cNvPr>
          <p:cNvCxnSpPr/>
          <p:nvPr/>
        </p:nvCxnSpPr>
        <p:spPr>
          <a:xfrm>
            <a:off x="6208056" y="2742816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ktangel 70">
            <a:extLst>
              <a:ext uri="{FF2B5EF4-FFF2-40B4-BE49-F238E27FC236}">
                <a16:creationId xmlns:a16="http://schemas.microsoft.com/office/drawing/2014/main" id="{83C5F713-7E33-48B8-9444-7771D45D5495}"/>
              </a:ext>
            </a:extLst>
          </p:cNvPr>
          <p:cNvSpPr/>
          <p:nvPr/>
        </p:nvSpPr>
        <p:spPr>
          <a:xfrm>
            <a:off x="5407956" y="3001227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Rett pilkobling 71">
            <a:extLst>
              <a:ext uri="{FF2B5EF4-FFF2-40B4-BE49-F238E27FC236}">
                <a16:creationId xmlns:a16="http://schemas.microsoft.com/office/drawing/2014/main" id="{7652CE69-B93D-4744-9278-17EDD394D570}"/>
              </a:ext>
            </a:extLst>
          </p:cNvPr>
          <p:cNvCxnSpPr/>
          <p:nvPr/>
        </p:nvCxnSpPr>
        <p:spPr>
          <a:xfrm flipH="1">
            <a:off x="5141256" y="3213065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5612059C-1B5B-411A-AA58-91613D0473DB}"/>
              </a:ext>
            </a:extLst>
          </p:cNvPr>
          <p:cNvCxnSpPr/>
          <p:nvPr/>
        </p:nvCxnSpPr>
        <p:spPr>
          <a:xfrm>
            <a:off x="5741331" y="3213065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ktangel 73">
            <a:extLst>
              <a:ext uri="{FF2B5EF4-FFF2-40B4-BE49-F238E27FC236}">
                <a16:creationId xmlns:a16="http://schemas.microsoft.com/office/drawing/2014/main" id="{D6EC8529-AC2C-4414-AD5F-4E91AD740EA2}"/>
              </a:ext>
            </a:extLst>
          </p:cNvPr>
          <p:cNvSpPr/>
          <p:nvPr/>
        </p:nvSpPr>
        <p:spPr>
          <a:xfrm>
            <a:off x="6357419" y="3001227"/>
            <a:ext cx="333375" cy="2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Rett pilkobling 74">
            <a:extLst>
              <a:ext uri="{FF2B5EF4-FFF2-40B4-BE49-F238E27FC236}">
                <a16:creationId xmlns:a16="http://schemas.microsoft.com/office/drawing/2014/main" id="{86E3E29C-23F0-4DE0-A2C4-CD6623937FB6}"/>
              </a:ext>
            </a:extLst>
          </p:cNvPr>
          <p:cNvCxnSpPr/>
          <p:nvPr/>
        </p:nvCxnSpPr>
        <p:spPr>
          <a:xfrm flipH="1">
            <a:off x="6090719" y="3213065"/>
            <a:ext cx="266700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pilkobling 75">
            <a:extLst>
              <a:ext uri="{FF2B5EF4-FFF2-40B4-BE49-F238E27FC236}">
                <a16:creationId xmlns:a16="http://schemas.microsoft.com/office/drawing/2014/main" id="{73E6DD37-2532-4493-85BF-7788EE8DDA52}"/>
              </a:ext>
            </a:extLst>
          </p:cNvPr>
          <p:cNvCxnSpPr/>
          <p:nvPr/>
        </p:nvCxnSpPr>
        <p:spPr>
          <a:xfrm>
            <a:off x="6690794" y="3213065"/>
            <a:ext cx="257175" cy="25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ktangel 76">
            <a:extLst>
              <a:ext uri="{FF2B5EF4-FFF2-40B4-BE49-F238E27FC236}">
                <a16:creationId xmlns:a16="http://schemas.microsoft.com/office/drawing/2014/main" id="{FA32FEA2-BEDC-45C4-889A-73E70EC464D7}"/>
              </a:ext>
            </a:extLst>
          </p:cNvPr>
          <p:cNvSpPr/>
          <p:nvPr/>
        </p:nvSpPr>
        <p:spPr>
          <a:xfrm>
            <a:off x="581294" y="4897111"/>
            <a:ext cx="11014931" cy="162000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1" name="Rett pilkobling 80">
            <a:extLst>
              <a:ext uri="{FF2B5EF4-FFF2-40B4-BE49-F238E27FC236}">
                <a16:creationId xmlns:a16="http://schemas.microsoft.com/office/drawing/2014/main" id="{DBB1A2CD-E6EC-42AD-A5B4-2162BCFE9EB5}"/>
              </a:ext>
            </a:extLst>
          </p:cNvPr>
          <p:cNvCxnSpPr>
            <a:stCxn id="27" idx="3"/>
            <a:endCxn id="12" idx="1"/>
          </p:cNvCxnSpPr>
          <p:nvPr/>
        </p:nvCxnSpPr>
        <p:spPr>
          <a:xfrm flipV="1">
            <a:off x="3821294" y="3000219"/>
            <a:ext cx="654706" cy="1008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Rett pilkobling 81">
            <a:extLst>
              <a:ext uri="{FF2B5EF4-FFF2-40B4-BE49-F238E27FC236}">
                <a16:creationId xmlns:a16="http://schemas.microsoft.com/office/drawing/2014/main" id="{5BECD960-0F3D-4EAE-A7B6-DEFF135496CA}"/>
              </a:ext>
            </a:extLst>
          </p:cNvPr>
          <p:cNvCxnSpPr/>
          <p:nvPr/>
        </p:nvCxnSpPr>
        <p:spPr>
          <a:xfrm flipV="1">
            <a:off x="7687805" y="3009219"/>
            <a:ext cx="654706" cy="1008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3" name="Bilde 82">
            <a:extLst>
              <a:ext uri="{FF2B5EF4-FFF2-40B4-BE49-F238E27FC236}">
                <a16:creationId xmlns:a16="http://schemas.microsoft.com/office/drawing/2014/main" id="{FA6948BF-3257-41BC-810D-FE898119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4" y="5213266"/>
            <a:ext cx="1867169" cy="987689"/>
          </a:xfrm>
          <a:prstGeom prst="rect">
            <a:avLst/>
          </a:prstGeom>
        </p:spPr>
      </p:pic>
      <p:pic>
        <p:nvPicPr>
          <p:cNvPr id="85" name="Bilde 84">
            <a:extLst>
              <a:ext uri="{FF2B5EF4-FFF2-40B4-BE49-F238E27FC236}">
                <a16:creationId xmlns:a16="http://schemas.microsoft.com/office/drawing/2014/main" id="{367E901B-50F5-462D-B918-3F9050DB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4" y="5204266"/>
            <a:ext cx="1867169" cy="987689"/>
          </a:xfrm>
          <a:prstGeom prst="rect">
            <a:avLst/>
          </a:prstGeom>
        </p:spPr>
      </p:pic>
      <p:pic>
        <p:nvPicPr>
          <p:cNvPr id="88" name="Bilde 87">
            <a:extLst>
              <a:ext uri="{FF2B5EF4-FFF2-40B4-BE49-F238E27FC236}">
                <a16:creationId xmlns:a16="http://schemas.microsoft.com/office/drawing/2014/main" id="{7EA5E37A-CA2C-4C16-BB94-015D4E10A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37" y="5294546"/>
            <a:ext cx="1867169" cy="987689"/>
          </a:xfrm>
          <a:prstGeom prst="rect">
            <a:avLst/>
          </a:prstGeom>
        </p:spPr>
      </p:pic>
      <p:pic>
        <p:nvPicPr>
          <p:cNvPr id="89" name="Bilde 88">
            <a:extLst>
              <a:ext uri="{FF2B5EF4-FFF2-40B4-BE49-F238E27FC236}">
                <a16:creationId xmlns:a16="http://schemas.microsoft.com/office/drawing/2014/main" id="{1ECDC81E-6CAA-49BD-8432-3F8833673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36" y="5294545"/>
            <a:ext cx="1867169" cy="987689"/>
          </a:xfrm>
          <a:prstGeom prst="rect">
            <a:avLst/>
          </a:prstGeom>
        </p:spPr>
      </p:pic>
      <p:cxnSp>
        <p:nvCxnSpPr>
          <p:cNvPr id="91" name="Rett linje 90">
            <a:extLst>
              <a:ext uri="{FF2B5EF4-FFF2-40B4-BE49-F238E27FC236}">
                <a16:creationId xmlns:a16="http://schemas.microsoft.com/office/drawing/2014/main" id="{95952858-B2D6-4655-93A5-68EA13923D08}"/>
              </a:ext>
            </a:extLst>
          </p:cNvPr>
          <p:cNvCxnSpPr/>
          <p:nvPr/>
        </p:nvCxnSpPr>
        <p:spPr>
          <a:xfrm>
            <a:off x="4148647" y="5698110"/>
            <a:ext cx="3866511" cy="0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tt pilkobling 91">
            <a:extLst>
              <a:ext uri="{FF2B5EF4-FFF2-40B4-BE49-F238E27FC236}">
                <a16:creationId xmlns:a16="http://schemas.microsoft.com/office/drawing/2014/main" id="{982E0C8E-D942-4252-839C-850ED93CD214}"/>
              </a:ext>
            </a:extLst>
          </p:cNvPr>
          <p:cNvCxnSpPr>
            <a:cxnSpLocks/>
            <a:stCxn id="77" idx="0"/>
            <a:endCxn id="12" idx="2"/>
          </p:cNvCxnSpPr>
          <p:nvPr/>
        </p:nvCxnSpPr>
        <p:spPr>
          <a:xfrm flipV="1">
            <a:off x="6088760" y="3810219"/>
            <a:ext cx="7240" cy="1086892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1C2BC13A-5671-4D90-BDE0-51A71ECEB025}"/>
              </a:ext>
            </a:extLst>
          </p:cNvPr>
          <p:cNvSpPr txBox="1"/>
          <p:nvPr/>
        </p:nvSpPr>
        <p:spPr>
          <a:xfrm>
            <a:off x="6081902" y="4033114"/>
            <a:ext cx="227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Data from </a:t>
            </a:r>
            <a:r>
              <a:rPr lang="nb-NO" dirty="0" err="1"/>
              <a:t>existing</a:t>
            </a:r>
            <a:r>
              <a:rPr lang="nb-NO" dirty="0"/>
              <a:t> FEA to </a:t>
            </a:r>
            <a:r>
              <a:rPr lang="nb-NO" dirty="0" err="1"/>
              <a:t>train</a:t>
            </a:r>
            <a:r>
              <a:rPr lang="nb-NO" dirty="0"/>
              <a:t> ML </a:t>
            </a:r>
            <a:r>
              <a:rPr lang="nb-NO" dirty="0" err="1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5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C40A457-41E0-4243-A89E-FD21B1AA735A}"/>
              </a:ext>
            </a:extLst>
          </p:cNvPr>
          <p:cNvSpPr/>
          <p:nvPr/>
        </p:nvSpPr>
        <p:spPr>
          <a:xfrm>
            <a:off x="8619979" y="648048"/>
            <a:ext cx="2880694" cy="32930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6740AA90-62D5-4F51-8E07-767225ED6017}"/>
              </a:ext>
            </a:extLst>
          </p:cNvPr>
          <p:cNvSpPr txBox="1"/>
          <p:nvPr/>
        </p:nvSpPr>
        <p:spPr>
          <a:xfrm>
            <a:off x="4633698" y="590262"/>
            <a:ext cx="331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/>
              <a:t>Physics-based</a:t>
            </a:r>
            <a:r>
              <a:rPr lang="nb-NO" sz="2800" b="1" dirty="0"/>
              <a:t> ML </a:t>
            </a:r>
            <a:r>
              <a:rPr lang="nb-NO" sz="2800" b="1" dirty="0" err="1"/>
              <a:t>model</a:t>
            </a:r>
            <a:endParaRPr lang="en-US" sz="2800" b="1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8EDFF865-97A7-43E3-8173-66F8EC548E9A}"/>
              </a:ext>
            </a:extLst>
          </p:cNvPr>
          <p:cNvSpPr txBox="1"/>
          <p:nvPr/>
        </p:nvSpPr>
        <p:spPr>
          <a:xfrm>
            <a:off x="1042120" y="918093"/>
            <a:ext cx="297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/>
              <a:t>AM </a:t>
            </a:r>
            <a:r>
              <a:rPr lang="nb-NO" sz="2800" b="1" dirty="0" err="1"/>
              <a:t>process</a:t>
            </a:r>
            <a:r>
              <a:rPr lang="nb-NO" sz="2800" b="1" dirty="0"/>
              <a:t> design</a:t>
            </a:r>
            <a:endParaRPr lang="en-US" sz="2800" b="1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37843E43-BE4B-49BE-827A-9CBF73A62B6C}"/>
              </a:ext>
            </a:extLst>
          </p:cNvPr>
          <p:cNvSpPr txBox="1"/>
          <p:nvPr/>
        </p:nvSpPr>
        <p:spPr>
          <a:xfrm>
            <a:off x="8679690" y="969835"/>
            <a:ext cx="2634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/>
              <a:t>Predicted</a:t>
            </a:r>
            <a:r>
              <a:rPr lang="nb-NO" sz="2800" b="1" dirty="0"/>
              <a:t> </a:t>
            </a:r>
            <a:r>
              <a:rPr lang="nb-NO" sz="2800" b="1" dirty="0" err="1"/>
              <a:t>thermal</a:t>
            </a:r>
            <a:r>
              <a:rPr lang="nb-NO" sz="2800" b="1" dirty="0"/>
              <a:t> </a:t>
            </a:r>
            <a:r>
              <a:rPr lang="nb-NO" sz="2800" b="1" dirty="0" err="1"/>
              <a:t>history</a:t>
            </a:r>
            <a:endParaRPr lang="en-US" sz="2800" b="1" dirty="0"/>
          </a:p>
        </p:txBody>
      </p:sp>
      <p:sp>
        <p:nvSpPr>
          <p:cNvPr id="77" name="Rektangel: avrundede hjørner 76">
            <a:extLst>
              <a:ext uri="{FF2B5EF4-FFF2-40B4-BE49-F238E27FC236}">
                <a16:creationId xmlns:a16="http://schemas.microsoft.com/office/drawing/2014/main" id="{FA32FEA2-BEDC-45C4-889A-73E70EC464D7}"/>
              </a:ext>
            </a:extLst>
          </p:cNvPr>
          <p:cNvSpPr/>
          <p:nvPr/>
        </p:nvSpPr>
        <p:spPr>
          <a:xfrm>
            <a:off x="619394" y="4522282"/>
            <a:ext cx="11014931" cy="183766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1" name="Rett pilkobling 80">
            <a:extLst>
              <a:ext uri="{FF2B5EF4-FFF2-40B4-BE49-F238E27FC236}">
                <a16:creationId xmlns:a16="http://schemas.microsoft.com/office/drawing/2014/main" id="{DBB1A2CD-E6EC-42AD-A5B4-2162BCFE9EB5}"/>
              </a:ext>
            </a:extLst>
          </p:cNvPr>
          <p:cNvCxnSpPr>
            <a:cxnSpLocks/>
          </p:cNvCxnSpPr>
          <p:nvPr/>
        </p:nvCxnSpPr>
        <p:spPr>
          <a:xfrm flipV="1">
            <a:off x="4071433" y="2394202"/>
            <a:ext cx="654706" cy="1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Rett pilkobling 81">
            <a:extLst>
              <a:ext uri="{FF2B5EF4-FFF2-40B4-BE49-F238E27FC236}">
                <a16:creationId xmlns:a16="http://schemas.microsoft.com/office/drawing/2014/main" id="{5BECD960-0F3D-4EAE-A7B6-DEFF135496CA}"/>
              </a:ext>
            </a:extLst>
          </p:cNvPr>
          <p:cNvCxnSpPr/>
          <p:nvPr/>
        </p:nvCxnSpPr>
        <p:spPr>
          <a:xfrm flipV="1">
            <a:off x="7813332" y="2325157"/>
            <a:ext cx="654706" cy="1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Rett pilkobling 91">
            <a:extLst>
              <a:ext uri="{FF2B5EF4-FFF2-40B4-BE49-F238E27FC236}">
                <a16:creationId xmlns:a16="http://schemas.microsoft.com/office/drawing/2014/main" id="{982E0C8E-D942-4252-839C-850ED93CD214}"/>
              </a:ext>
            </a:extLst>
          </p:cNvPr>
          <p:cNvCxnSpPr>
            <a:cxnSpLocks/>
          </p:cNvCxnSpPr>
          <p:nvPr/>
        </p:nvCxnSpPr>
        <p:spPr>
          <a:xfrm flipV="1">
            <a:off x="6235568" y="3105872"/>
            <a:ext cx="0" cy="14164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1C2BC13A-5671-4D90-BDE0-51A71ECEB025}"/>
              </a:ext>
            </a:extLst>
          </p:cNvPr>
          <p:cNvSpPr txBox="1"/>
          <p:nvPr/>
        </p:nvSpPr>
        <p:spPr>
          <a:xfrm>
            <a:off x="3064946" y="3411286"/>
            <a:ext cx="3094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/>
              <a:t>Training </a:t>
            </a:r>
            <a:r>
              <a:rPr lang="nb-NO" sz="2800" b="1" dirty="0" err="1"/>
              <a:t>of</a:t>
            </a:r>
            <a:r>
              <a:rPr lang="nb-NO" sz="2800" b="1" dirty="0"/>
              <a:t> ML </a:t>
            </a:r>
            <a:r>
              <a:rPr lang="nb-NO" sz="2800" b="1" dirty="0" err="1"/>
              <a:t>model</a:t>
            </a:r>
            <a:endParaRPr lang="en-US" sz="2800" b="1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97B9D6F8-661D-46EC-843B-FA4BD1C7CC8F}"/>
              </a:ext>
            </a:extLst>
          </p:cNvPr>
          <p:cNvSpPr txBox="1"/>
          <p:nvPr/>
        </p:nvSpPr>
        <p:spPr>
          <a:xfrm>
            <a:off x="1780931" y="4544496"/>
            <a:ext cx="921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/>
              <a:t>Data from </a:t>
            </a:r>
            <a:r>
              <a:rPr lang="nb-NO" sz="2800" b="1" dirty="0" err="1"/>
              <a:t>existing</a:t>
            </a:r>
            <a:r>
              <a:rPr lang="nb-NO" sz="2800" b="1" dirty="0"/>
              <a:t> FEA </a:t>
            </a:r>
            <a:r>
              <a:rPr lang="nb-NO" sz="2800" b="1" dirty="0" err="1"/>
              <a:t>with</a:t>
            </a:r>
            <a:r>
              <a:rPr lang="nb-NO" sz="2800" b="1" dirty="0"/>
              <a:t> </a:t>
            </a:r>
            <a:r>
              <a:rPr lang="nb-NO" sz="2800" b="1" dirty="0" err="1"/>
              <a:t>various</a:t>
            </a:r>
            <a:r>
              <a:rPr lang="nb-NO" sz="2800" b="1" dirty="0"/>
              <a:t> </a:t>
            </a:r>
            <a:r>
              <a:rPr lang="nb-NO" sz="2800" b="1" dirty="0" err="1"/>
              <a:t>model</a:t>
            </a:r>
            <a:r>
              <a:rPr lang="nb-NO" sz="2800" b="1" dirty="0"/>
              <a:t> </a:t>
            </a:r>
            <a:r>
              <a:rPr lang="nb-NO" sz="2800" b="1" dirty="0" err="1"/>
              <a:t>characteristics</a:t>
            </a:r>
            <a:endParaRPr lang="en-US" sz="2800" b="1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075B5377-E287-46B7-AE55-82049461C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20592" r="17608" b="12949"/>
          <a:stretch/>
        </p:blipFill>
        <p:spPr>
          <a:xfrm>
            <a:off x="801883" y="1772325"/>
            <a:ext cx="2970272" cy="157181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D8A66E2-B1FD-4A79-8556-3DE501676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54" y="2273613"/>
            <a:ext cx="2234247" cy="1339044"/>
          </a:xfrm>
          <a:prstGeom prst="rect">
            <a:avLst/>
          </a:prstGeom>
        </p:spPr>
      </p:pic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69E3B187-2975-44DA-80C6-357F8AD3CF76}"/>
              </a:ext>
            </a:extLst>
          </p:cNvPr>
          <p:cNvCxnSpPr/>
          <p:nvPr/>
        </p:nvCxnSpPr>
        <p:spPr>
          <a:xfrm>
            <a:off x="5793690" y="5489011"/>
            <a:ext cx="3866511" cy="0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Bilde 38">
            <a:extLst>
              <a:ext uri="{FF2B5EF4-FFF2-40B4-BE49-F238E27FC236}">
                <a16:creationId xmlns:a16="http://schemas.microsoft.com/office/drawing/2014/main" id="{8C43E752-6A21-4707-8BE8-69849F6B1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4"/>
          <a:stretch/>
        </p:blipFill>
        <p:spPr>
          <a:xfrm>
            <a:off x="9054697" y="5071715"/>
            <a:ext cx="3341881" cy="1180321"/>
          </a:xfrm>
          <a:prstGeom prst="rect">
            <a:avLst/>
          </a:prstGeom>
        </p:spPr>
      </p:pic>
      <p:pic>
        <p:nvPicPr>
          <p:cNvPr id="40" name="Bilde 39">
            <a:extLst>
              <a:ext uri="{FF2B5EF4-FFF2-40B4-BE49-F238E27FC236}">
                <a16:creationId xmlns:a16="http://schemas.microsoft.com/office/drawing/2014/main" id="{07112BE8-C6EA-4001-BAD0-A915A81E1A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20767" r="22736"/>
          <a:stretch/>
        </p:blipFill>
        <p:spPr>
          <a:xfrm rot="21318725">
            <a:off x="3947346" y="5090125"/>
            <a:ext cx="1867169" cy="1143499"/>
          </a:xfrm>
          <a:prstGeom prst="rect">
            <a:avLst/>
          </a:prstGeom>
        </p:spPr>
      </p:pic>
      <p:pic>
        <p:nvPicPr>
          <p:cNvPr id="41" name="Bilde 40" descr="Et bilde som inneholder tekst, elektronikk&#10;&#10;Automatisk generert beskrivelse">
            <a:extLst>
              <a:ext uri="{FF2B5EF4-FFF2-40B4-BE49-F238E27FC236}">
                <a16:creationId xmlns:a16="http://schemas.microsoft.com/office/drawing/2014/main" id="{9A2D25A1-6FED-47AB-B785-3D597611E6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8"/>
          <a:stretch/>
        </p:blipFill>
        <p:spPr>
          <a:xfrm>
            <a:off x="-108770" y="5092995"/>
            <a:ext cx="3329806" cy="1223783"/>
          </a:xfrm>
          <a:prstGeom prst="rect">
            <a:avLst/>
          </a:prstGeom>
        </p:spPr>
      </p:pic>
      <p:pic>
        <p:nvPicPr>
          <p:cNvPr id="42" name="Bilde 41">
            <a:extLst>
              <a:ext uri="{FF2B5EF4-FFF2-40B4-BE49-F238E27FC236}">
                <a16:creationId xmlns:a16="http://schemas.microsoft.com/office/drawing/2014/main" id="{B01B24C8-1558-4C0C-9744-656B1031FE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0"/>
          <a:stretch/>
        </p:blipFill>
        <p:spPr>
          <a:xfrm rot="177810">
            <a:off x="1634120" y="5148971"/>
            <a:ext cx="3227343" cy="11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9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74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18</cp:revision>
  <dcterms:created xsi:type="dcterms:W3CDTF">2021-07-08T16:08:02Z</dcterms:created>
  <dcterms:modified xsi:type="dcterms:W3CDTF">2021-10-25T19:24:34Z</dcterms:modified>
</cp:coreProperties>
</file>