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39003D-7F15-4C17-BB47-555CC037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4D435D6-24F1-43E1-B26E-94D99D636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C783D92-DDD0-4B99-8B6E-B19AA416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7681E1-D023-49EB-8357-A2FB5600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3A853C1-F21E-4086-8114-E038959D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6CC63-B2AF-46D9-97AF-FD7DD907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8BD56EF-0CAC-4002-9FC7-87F01DF2A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DB6CE0-C164-41BD-A515-85A84C85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21D4AB-115B-4377-8F46-36EAAAE2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A9F16F9-9116-498B-9840-E396506A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5159F06-48B2-428A-A277-2F466FB93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9A64E2D-D7D2-4C4D-9E79-9E88700A0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B5C748E-1A18-4786-9A28-5BE2354D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334A6C0-4CCE-4EE8-AF91-00ABDCE9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F30CEEA-E9E3-4429-B937-14B630C0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1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842472-85C8-4612-9D3B-3AB933AA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30446E-6790-4242-BC2D-E6EDD8B3F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4D35B31-D4F0-48CB-844B-B704AD46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4FF3E6D-AE54-4CD9-AB62-9C38D85F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834957F-A4A1-41AF-8B09-40462200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8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691695-D918-45C1-A2C8-3A9594B1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8D1BDF4-64DF-42A9-808C-6B2D0581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CC1CC79-1C7A-47E0-9CAA-78DEB278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6E99D8E-10D6-4EF8-94AC-FB2BC7E2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E9A5387-D9EF-46AE-8756-E787E894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6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F7A6D6C-879C-420F-B9D6-F1B28191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37011F-AA85-45AC-906A-1C18776AB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55BBCBF-6BF9-4F80-B700-4A90BCCA9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9890801-8C0A-42C3-9EA1-47B62858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E0103B9-6776-43E7-BF1C-007E54A4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24D7012-71C8-4EC8-82E1-91351349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6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58F130-9086-49E1-89A2-19324B6C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A7960B9-1776-47BD-8377-100F7669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95EE681-8989-4607-8BA2-3019CB2EF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67E60CE-44AA-474F-868C-7153B72B1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0A06D4C-F23B-4E68-931E-86E875894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7BFD299-08C5-4447-8150-D05FDB47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945A33B8-1560-485C-9C05-59E994B9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89CE4A7-96B5-4E9B-B479-B5ADE502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E13A16-4BC8-429A-895E-D2E031F3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ED166E5-DE8A-4B07-BD35-3974EE60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F76D429-F919-4833-BC6C-AB51029F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38E15B7-C7B4-4264-95F3-776F849E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5EE9B00-2795-45D5-A3B9-BB42058B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99D710C-C4BD-4EE6-BF60-E3768AD8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C1773A6-7236-4080-B0BD-800AB5BF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720C31-CA70-441B-B878-AE1BC103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4B702F-EDAC-4461-A9B3-B75FD057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5903CC0-681D-4A86-BC1B-F11DCF10C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2D2A169-D0F7-49DA-A877-93F34E70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810167A-B0F7-429E-87BE-1E3E8775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C1EFF9B-4012-48A0-874E-37ABFF0D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9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00C078-BA79-4F1B-9889-A3DF952C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16F4E16-AC88-4356-851A-C77257E7C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13C9FD2-D040-4C7D-A575-639FB911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3DEF63B-05ED-491E-B12F-93313BDB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D9A64D2-45D7-4BDF-A125-7A9B149F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007BEED-E6CA-4F1B-A256-91A7A876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2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306B546-CF6F-4F18-8DB6-B3B6F439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AE4047C-6115-49D5-AB3A-454756AB6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CDCAED5-77D0-4BB3-877B-53560E8C5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6C7D-548D-43E7-A59C-3F21D4F6105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5C5A8E9-1991-49FA-AD44-911835E95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C5178C-F3BE-4F5E-B8F7-11D240937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A6968453-5BE0-4C3C-8BF1-FB57690331E0}"/>
              </a:ext>
            </a:extLst>
          </p:cNvPr>
          <p:cNvSpPr/>
          <p:nvPr/>
        </p:nvSpPr>
        <p:spPr>
          <a:xfrm>
            <a:off x="4476000" y="2190219"/>
            <a:ext cx="3240000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54BA6BEC-18C7-47FE-AD26-F613B2B857D9}"/>
              </a:ext>
            </a:extLst>
          </p:cNvPr>
          <p:cNvSpPr/>
          <p:nvPr/>
        </p:nvSpPr>
        <p:spPr>
          <a:xfrm>
            <a:off x="8356225" y="2191227"/>
            <a:ext cx="3240000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00B290AC-4E4E-44F8-9049-8F01AE7C5E73}"/>
              </a:ext>
            </a:extLst>
          </p:cNvPr>
          <p:cNvSpPr/>
          <p:nvPr/>
        </p:nvSpPr>
        <p:spPr>
          <a:xfrm>
            <a:off x="581294" y="2191227"/>
            <a:ext cx="3240000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6872DFE-7315-48C0-9A9B-AB7284FBF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19" y="2157146"/>
            <a:ext cx="3065772" cy="1621722"/>
          </a:xfrm>
          <a:prstGeom prst="rect">
            <a:avLst/>
          </a:prstGeom>
        </p:spPr>
      </p:pic>
      <p:pic>
        <p:nvPicPr>
          <p:cNvPr id="9" name="Bilde 8" descr="Et bilde som inneholder elektronikk, krets&#10;&#10;Automatisk generert beskrivelse">
            <a:extLst>
              <a:ext uri="{FF2B5EF4-FFF2-40B4-BE49-F238E27FC236}">
                <a16:creationId xmlns:a16="http://schemas.microsoft.com/office/drawing/2014/main" id="{1E9FDBD2-FF0F-46D5-85DF-1451772BF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1" y="2161453"/>
            <a:ext cx="3023996" cy="1599623"/>
          </a:xfrm>
          <a:prstGeom prst="rect">
            <a:avLst/>
          </a:prstGeom>
        </p:spPr>
      </p:pic>
      <p:sp>
        <p:nvSpPr>
          <p:cNvPr id="26" name="TekstSylinder 25">
            <a:extLst>
              <a:ext uri="{FF2B5EF4-FFF2-40B4-BE49-F238E27FC236}">
                <a16:creationId xmlns:a16="http://schemas.microsoft.com/office/drawing/2014/main" id="{6740AA90-62D5-4F51-8E07-767225ED6017}"/>
              </a:ext>
            </a:extLst>
          </p:cNvPr>
          <p:cNvSpPr txBox="1"/>
          <p:nvPr/>
        </p:nvSpPr>
        <p:spPr>
          <a:xfrm>
            <a:off x="4896062" y="1787814"/>
            <a:ext cx="221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Tree-based</a:t>
            </a:r>
            <a:r>
              <a:rPr lang="nb-NO" dirty="0"/>
              <a:t> ML </a:t>
            </a:r>
            <a:r>
              <a:rPr lang="nb-NO" dirty="0" err="1"/>
              <a:t>model</a:t>
            </a:r>
            <a:endParaRPr lang="en-US" dirty="0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8EDFF865-97A7-43E3-8173-66F8EC548E9A}"/>
              </a:ext>
            </a:extLst>
          </p:cNvPr>
          <p:cNvSpPr txBox="1"/>
          <p:nvPr/>
        </p:nvSpPr>
        <p:spPr>
          <a:xfrm>
            <a:off x="460497" y="1776223"/>
            <a:ext cx="348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AM </a:t>
            </a:r>
            <a:r>
              <a:rPr lang="nb-NO" dirty="0" err="1"/>
              <a:t>model</a:t>
            </a:r>
            <a:r>
              <a:rPr lang="nb-NO" dirty="0"/>
              <a:t> to </a:t>
            </a:r>
            <a:r>
              <a:rPr lang="nb-NO" dirty="0" err="1"/>
              <a:t>predict</a:t>
            </a:r>
            <a:r>
              <a:rPr lang="nb-NO" dirty="0"/>
              <a:t> </a:t>
            </a:r>
            <a:r>
              <a:rPr lang="nb-NO" dirty="0" err="1"/>
              <a:t>thermal</a:t>
            </a:r>
            <a:r>
              <a:rPr lang="nb-NO" dirty="0"/>
              <a:t> </a:t>
            </a:r>
            <a:r>
              <a:rPr lang="nb-NO" dirty="0" err="1"/>
              <a:t>fields</a:t>
            </a:r>
            <a:endParaRPr lang="en-US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64563561-15AE-447B-B07C-7759AB6D2BE3}"/>
              </a:ext>
            </a:extLst>
          </p:cNvPr>
          <p:cNvSpPr txBox="1"/>
          <p:nvPr/>
        </p:nvSpPr>
        <p:spPr>
          <a:xfrm>
            <a:off x="460497" y="482546"/>
            <a:ext cx="291336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/>
              <a:t>ML - Machine Learning </a:t>
            </a:r>
          </a:p>
          <a:p>
            <a:r>
              <a:rPr lang="nb-NO" dirty="0"/>
              <a:t>AM -Additive </a:t>
            </a:r>
            <a:r>
              <a:rPr lang="nb-NO" dirty="0" err="1"/>
              <a:t>Manufacturing</a:t>
            </a:r>
            <a:endParaRPr lang="nb-NO" dirty="0"/>
          </a:p>
          <a:p>
            <a:r>
              <a:rPr lang="nb-NO" dirty="0"/>
              <a:t>FEA – </a:t>
            </a:r>
            <a:r>
              <a:rPr lang="nb-NO" dirty="0" err="1"/>
              <a:t>Finite</a:t>
            </a:r>
            <a:r>
              <a:rPr lang="nb-NO" dirty="0"/>
              <a:t> Element Analysis</a:t>
            </a:r>
            <a:endParaRPr lang="en-US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37843E43-BE4B-49BE-827A-9CBF73A62B6C}"/>
              </a:ext>
            </a:extLst>
          </p:cNvPr>
          <p:cNvSpPr txBox="1"/>
          <p:nvPr/>
        </p:nvSpPr>
        <p:spPr>
          <a:xfrm>
            <a:off x="8163107" y="1787814"/>
            <a:ext cx="361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Predicted</a:t>
            </a:r>
            <a:r>
              <a:rPr lang="nb-NO" dirty="0"/>
              <a:t> </a:t>
            </a:r>
            <a:r>
              <a:rPr lang="nb-NO" dirty="0" err="1"/>
              <a:t>thermal</a:t>
            </a:r>
            <a:r>
              <a:rPr lang="nb-NO" dirty="0"/>
              <a:t> </a:t>
            </a:r>
            <a:r>
              <a:rPr lang="nb-NO" dirty="0" err="1"/>
              <a:t>field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AM </a:t>
            </a:r>
            <a:r>
              <a:rPr lang="nb-NO" dirty="0" err="1"/>
              <a:t>model</a:t>
            </a:r>
            <a:endParaRPr lang="en-US" dirty="0"/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A7F7DB38-326B-441F-84AF-4B21C3C39C2E}"/>
              </a:ext>
            </a:extLst>
          </p:cNvPr>
          <p:cNvSpPr/>
          <p:nvPr/>
        </p:nvSpPr>
        <p:spPr>
          <a:xfrm>
            <a:off x="5874681" y="2530978"/>
            <a:ext cx="333375" cy="2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Rett pilkobling 68">
            <a:extLst>
              <a:ext uri="{FF2B5EF4-FFF2-40B4-BE49-F238E27FC236}">
                <a16:creationId xmlns:a16="http://schemas.microsoft.com/office/drawing/2014/main" id="{6E6B2E8B-C6BE-4565-BF2F-6A4CDB4F0505}"/>
              </a:ext>
            </a:extLst>
          </p:cNvPr>
          <p:cNvCxnSpPr/>
          <p:nvPr/>
        </p:nvCxnSpPr>
        <p:spPr>
          <a:xfrm flipH="1">
            <a:off x="5607981" y="2742816"/>
            <a:ext cx="266700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pilkobling 69">
            <a:extLst>
              <a:ext uri="{FF2B5EF4-FFF2-40B4-BE49-F238E27FC236}">
                <a16:creationId xmlns:a16="http://schemas.microsoft.com/office/drawing/2014/main" id="{ACA01078-B0A5-4004-AF40-852E4B7972DE}"/>
              </a:ext>
            </a:extLst>
          </p:cNvPr>
          <p:cNvCxnSpPr/>
          <p:nvPr/>
        </p:nvCxnSpPr>
        <p:spPr>
          <a:xfrm>
            <a:off x="6208056" y="2742816"/>
            <a:ext cx="257175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ktangel 70">
            <a:extLst>
              <a:ext uri="{FF2B5EF4-FFF2-40B4-BE49-F238E27FC236}">
                <a16:creationId xmlns:a16="http://schemas.microsoft.com/office/drawing/2014/main" id="{83C5F713-7E33-48B8-9444-7771D45D5495}"/>
              </a:ext>
            </a:extLst>
          </p:cNvPr>
          <p:cNvSpPr/>
          <p:nvPr/>
        </p:nvSpPr>
        <p:spPr>
          <a:xfrm>
            <a:off x="5407956" y="3001227"/>
            <a:ext cx="333375" cy="2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Rett pilkobling 71">
            <a:extLst>
              <a:ext uri="{FF2B5EF4-FFF2-40B4-BE49-F238E27FC236}">
                <a16:creationId xmlns:a16="http://schemas.microsoft.com/office/drawing/2014/main" id="{7652CE69-B93D-4744-9278-17EDD394D570}"/>
              </a:ext>
            </a:extLst>
          </p:cNvPr>
          <p:cNvCxnSpPr/>
          <p:nvPr/>
        </p:nvCxnSpPr>
        <p:spPr>
          <a:xfrm flipH="1">
            <a:off x="5141256" y="3213065"/>
            <a:ext cx="266700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5612059C-1B5B-411A-AA58-91613D0473DB}"/>
              </a:ext>
            </a:extLst>
          </p:cNvPr>
          <p:cNvCxnSpPr/>
          <p:nvPr/>
        </p:nvCxnSpPr>
        <p:spPr>
          <a:xfrm>
            <a:off x="5741331" y="3213065"/>
            <a:ext cx="257175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ktangel 73">
            <a:extLst>
              <a:ext uri="{FF2B5EF4-FFF2-40B4-BE49-F238E27FC236}">
                <a16:creationId xmlns:a16="http://schemas.microsoft.com/office/drawing/2014/main" id="{D6EC8529-AC2C-4414-AD5F-4E91AD740EA2}"/>
              </a:ext>
            </a:extLst>
          </p:cNvPr>
          <p:cNvSpPr/>
          <p:nvPr/>
        </p:nvSpPr>
        <p:spPr>
          <a:xfrm>
            <a:off x="6357419" y="3001227"/>
            <a:ext cx="333375" cy="2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Rett pilkobling 74">
            <a:extLst>
              <a:ext uri="{FF2B5EF4-FFF2-40B4-BE49-F238E27FC236}">
                <a16:creationId xmlns:a16="http://schemas.microsoft.com/office/drawing/2014/main" id="{86E3E29C-23F0-4DE0-A2C4-CD6623937FB6}"/>
              </a:ext>
            </a:extLst>
          </p:cNvPr>
          <p:cNvCxnSpPr/>
          <p:nvPr/>
        </p:nvCxnSpPr>
        <p:spPr>
          <a:xfrm flipH="1">
            <a:off x="6090719" y="3213065"/>
            <a:ext cx="266700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pilkobling 75">
            <a:extLst>
              <a:ext uri="{FF2B5EF4-FFF2-40B4-BE49-F238E27FC236}">
                <a16:creationId xmlns:a16="http://schemas.microsoft.com/office/drawing/2014/main" id="{73E6DD37-2532-4493-85BF-7788EE8DDA52}"/>
              </a:ext>
            </a:extLst>
          </p:cNvPr>
          <p:cNvCxnSpPr/>
          <p:nvPr/>
        </p:nvCxnSpPr>
        <p:spPr>
          <a:xfrm>
            <a:off x="6690794" y="3213065"/>
            <a:ext cx="257175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ktangel 76">
            <a:extLst>
              <a:ext uri="{FF2B5EF4-FFF2-40B4-BE49-F238E27FC236}">
                <a16:creationId xmlns:a16="http://schemas.microsoft.com/office/drawing/2014/main" id="{FA32FEA2-BEDC-45C4-889A-73E70EC464D7}"/>
              </a:ext>
            </a:extLst>
          </p:cNvPr>
          <p:cNvSpPr/>
          <p:nvPr/>
        </p:nvSpPr>
        <p:spPr>
          <a:xfrm>
            <a:off x="581294" y="4897111"/>
            <a:ext cx="11014931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81" name="Rett pilkobling 80">
            <a:extLst>
              <a:ext uri="{FF2B5EF4-FFF2-40B4-BE49-F238E27FC236}">
                <a16:creationId xmlns:a16="http://schemas.microsoft.com/office/drawing/2014/main" id="{DBB1A2CD-E6EC-42AD-A5B4-2162BCFE9EB5}"/>
              </a:ext>
            </a:extLst>
          </p:cNvPr>
          <p:cNvCxnSpPr>
            <a:stCxn id="27" idx="3"/>
            <a:endCxn id="12" idx="1"/>
          </p:cNvCxnSpPr>
          <p:nvPr/>
        </p:nvCxnSpPr>
        <p:spPr>
          <a:xfrm flipV="1">
            <a:off x="3821294" y="3000219"/>
            <a:ext cx="654706" cy="1008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Rett pilkobling 81">
            <a:extLst>
              <a:ext uri="{FF2B5EF4-FFF2-40B4-BE49-F238E27FC236}">
                <a16:creationId xmlns:a16="http://schemas.microsoft.com/office/drawing/2014/main" id="{5BECD960-0F3D-4EAE-A7B6-DEFF135496CA}"/>
              </a:ext>
            </a:extLst>
          </p:cNvPr>
          <p:cNvCxnSpPr/>
          <p:nvPr/>
        </p:nvCxnSpPr>
        <p:spPr>
          <a:xfrm flipV="1">
            <a:off x="7687805" y="3009219"/>
            <a:ext cx="654706" cy="1008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3" name="Bilde 82">
            <a:extLst>
              <a:ext uri="{FF2B5EF4-FFF2-40B4-BE49-F238E27FC236}">
                <a16:creationId xmlns:a16="http://schemas.microsoft.com/office/drawing/2014/main" id="{FA6948BF-3257-41BC-810D-FE898119C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4" y="5213266"/>
            <a:ext cx="1867169" cy="987689"/>
          </a:xfrm>
          <a:prstGeom prst="rect">
            <a:avLst/>
          </a:prstGeom>
        </p:spPr>
      </p:pic>
      <p:pic>
        <p:nvPicPr>
          <p:cNvPr id="85" name="Bilde 84">
            <a:extLst>
              <a:ext uri="{FF2B5EF4-FFF2-40B4-BE49-F238E27FC236}">
                <a16:creationId xmlns:a16="http://schemas.microsoft.com/office/drawing/2014/main" id="{367E901B-50F5-462D-B918-3F9050DBB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94" y="5204266"/>
            <a:ext cx="1867169" cy="987689"/>
          </a:xfrm>
          <a:prstGeom prst="rect">
            <a:avLst/>
          </a:prstGeom>
        </p:spPr>
      </p:pic>
      <p:pic>
        <p:nvPicPr>
          <p:cNvPr id="88" name="Bilde 87">
            <a:extLst>
              <a:ext uri="{FF2B5EF4-FFF2-40B4-BE49-F238E27FC236}">
                <a16:creationId xmlns:a16="http://schemas.microsoft.com/office/drawing/2014/main" id="{7EA5E37A-CA2C-4C16-BB94-015D4E10A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537" y="5294546"/>
            <a:ext cx="1867169" cy="987689"/>
          </a:xfrm>
          <a:prstGeom prst="rect">
            <a:avLst/>
          </a:prstGeom>
        </p:spPr>
      </p:pic>
      <p:cxnSp>
        <p:nvCxnSpPr>
          <p:cNvPr id="91" name="Rett linje 90">
            <a:extLst>
              <a:ext uri="{FF2B5EF4-FFF2-40B4-BE49-F238E27FC236}">
                <a16:creationId xmlns:a16="http://schemas.microsoft.com/office/drawing/2014/main" id="{95952858-B2D6-4655-93A5-68EA13923D08}"/>
              </a:ext>
            </a:extLst>
          </p:cNvPr>
          <p:cNvCxnSpPr/>
          <p:nvPr/>
        </p:nvCxnSpPr>
        <p:spPr>
          <a:xfrm>
            <a:off x="5782744" y="5716925"/>
            <a:ext cx="3866511" cy="0"/>
          </a:xfrm>
          <a:prstGeom prst="line">
            <a:avLst/>
          </a:prstGeom>
          <a:ln w="5080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tt pilkobling 91">
            <a:extLst>
              <a:ext uri="{FF2B5EF4-FFF2-40B4-BE49-F238E27FC236}">
                <a16:creationId xmlns:a16="http://schemas.microsoft.com/office/drawing/2014/main" id="{982E0C8E-D942-4252-839C-850ED93CD214}"/>
              </a:ext>
            </a:extLst>
          </p:cNvPr>
          <p:cNvCxnSpPr>
            <a:cxnSpLocks/>
            <a:stCxn id="77" idx="0"/>
            <a:endCxn id="12" idx="2"/>
          </p:cNvCxnSpPr>
          <p:nvPr/>
        </p:nvCxnSpPr>
        <p:spPr>
          <a:xfrm flipV="1">
            <a:off x="6088760" y="3810219"/>
            <a:ext cx="7240" cy="1086892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1C2BC13A-5671-4D90-BDE0-51A71ECEB025}"/>
              </a:ext>
            </a:extLst>
          </p:cNvPr>
          <p:cNvSpPr txBox="1"/>
          <p:nvPr/>
        </p:nvSpPr>
        <p:spPr>
          <a:xfrm>
            <a:off x="6081902" y="4033114"/>
            <a:ext cx="227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Data from </a:t>
            </a:r>
            <a:r>
              <a:rPr lang="nb-NO" dirty="0" err="1"/>
              <a:t>existing</a:t>
            </a:r>
            <a:r>
              <a:rPr lang="nb-NO" dirty="0"/>
              <a:t> FEA to </a:t>
            </a:r>
            <a:r>
              <a:rPr lang="nb-NO" dirty="0" err="1"/>
              <a:t>train</a:t>
            </a:r>
            <a:r>
              <a:rPr lang="nb-NO" dirty="0"/>
              <a:t> ML </a:t>
            </a:r>
            <a:r>
              <a:rPr lang="nb-NO" dirty="0" err="1"/>
              <a:t>model</a:t>
            </a:r>
            <a:endParaRPr lang="en-US" dirty="0"/>
          </a:p>
        </p:txBody>
      </p:sp>
      <p:pic>
        <p:nvPicPr>
          <p:cNvPr id="32" name="Bilde 31">
            <a:extLst>
              <a:ext uri="{FF2B5EF4-FFF2-40B4-BE49-F238E27FC236}">
                <a16:creationId xmlns:a16="http://schemas.microsoft.com/office/drawing/2014/main" id="{386742B6-4CC2-4AA3-B8FA-7AAAA1880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294" y="5211396"/>
            <a:ext cx="1867169" cy="9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3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A6968453-5BE0-4C3C-8BF1-FB57690331E0}"/>
              </a:ext>
            </a:extLst>
          </p:cNvPr>
          <p:cNvSpPr/>
          <p:nvPr/>
        </p:nvSpPr>
        <p:spPr>
          <a:xfrm>
            <a:off x="4476000" y="2190219"/>
            <a:ext cx="3240000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54BA6BEC-18C7-47FE-AD26-F613B2B857D9}"/>
              </a:ext>
            </a:extLst>
          </p:cNvPr>
          <p:cNvSpPr/>
          <p:nvPr/>
        </p:nvSpPr>
        <p:spPr>
          <a:xfrm>
            <a:off x="8356225" y="2191227"/>
            <a:ext cx="3240000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00B290AC-4E4E-44F8-9049-8F01AE7C5E73}"/>
              </a:ext>
            </a:extLst>
          </p:cNvPr>
          <p:cNvSpPr/>
          <p:nvPr/>
        </p:nvSpPr>
        <p:spPr>
          <a:xfrm>
            <a:off x="581294" y="2191227"/>
            <a:ext cx="3240000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6872DFE-7315-48C0-9A9B-AB7284FBF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19" y="2157146"/>
            <a:ext cx="3065772" cy="1621722"/>
          </a:xfrm>
          <a:prstGeom prst="rect">
            <a:avLst/>
          </a:prstGeom>
        </p:spPr>
      </p:pic>
      <p:pic>
        <p:nvPicPr>
          <p:cNvPr id="9" name="Bilde 8" descr="Et bilde som inneholder elektronikk, krets&#10;&#10;Automatisk generert beskrivelse">
            <a:extLst>
              <a:ext uri="{FF2B5EF4-FFF2-40B4-BE49-F238E27FC236}">
                <a16:creationId xmlns:a16="http://schemas.microsoft.com/office/drawing/2014/main" id="{1E9FDBD2-FF0F-46D5-85DF-1451772BF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1" y="2161453"/>
            <a:ext cx="3023996" cy="1599623"/>
          </a:xfrm>
          <a:prstGeom prst="rect">
            <a:avLst/>
          </a:prstGeom>
        </p:spPr>
      </p:pic>
      <p:sp>
        <p:nvSpPr>
          <p:cNvPr id="26" name="TekstSylinder 25">
            <a:extLst>
              <a:ext uri="{FF2B5EF4-FFF2-40B4-BE49-F238E27FC236}">
                <a16:creationId xmlns:a16="http://schemas.microsoft.com/office/drawing/2014/main" id="{6740AA90-62D5-4F51-8E07-767225ED6017}"/>
              </a:ext>
            </a:extLst>
          </p:cNvPr>
          <p:cNvSpPr txBox="1"/>
          <p:nvPr/>
        </p:nvSpPr>
        <p:spPr>
          <a:xfrm>
            <a:off x="4896062" y="1787814"/>
            <a:ext cx="221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Tree-based</a:t>
            </a:r>
            <a:r>
              <a:rPr lang="nb-NO" dirty="0"/>
              <a:t> ML </a:t>
            </a:r>
            <a:r>
              <a:rPr lang="nb-NO" dirty="0" err="1"/>
              <a:t>model</a:t>
            </a:r>
            <a:endParaRPr lang="en-US" dirty="0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8EDFF865-97A7-43E3-8173-66F8EC548E9A}"/>
              </a:ext>
            </a:extLst>
          </p:cNvPr>
          <p:cNvSpPr txBox="1"/>
          <p:nvPr/>
        </p:nvSpPr>
        <p:spPr>
          <a:xfrm>
            <a:off x="460497" y="1776223"/>
            <a:ext cx="348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AM </a:t>
            </a:r>
            <a:r>
              <a:rPr lang="nb-NO" dirty="0" err="1"/>
              <a:t>model</a:t>
            </a:r>
            <a:r>
              <a:rPr lang="nb-NO" dirty="0"/>
              <a:t> to </a:t>
            </a:r>
            <a:r>
              <a:rPr lang="nb-NO" dirty="0" err="1"/>
              <a:t>predict</a:t>
            </a:r>
            <a:r>
              <a:rPr lang="nb-NO" dirty="0"/>
              <a:t> </a:t>
            </a:r>
            <a:r>
              <a:rPr lang="nb-NO" dirty="0" err="1"/>
              <a:t>thermal</a:t>
            </a:r>
            <a:r>
              <a:rPr lang="nb-NO" dirty="0"/>
              <a:t> </a:t>
            </a:r>
            <a:r>
              <a:rPr lang="nb-NO" dirty="0" err="1"/>
              <a:t>fields</a:t>
            </a:r>
            <a:endParaRPr lang="en-US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64563561-15AE-447B-B07C-7759AB6D2BE3}"/>
              </a:ext>
            </a:extLst>
          </p:cNvPr>
          <p:cNvSpPr txBox="1"/>
          <p:nvPr/>
        </p:nvSpPr>
        <p:spPr>
          <a:xfrm>
            <a:off x="460497" y="482546"/>
            <a:ext cx="291336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/>
              <a:t>ML - Machine Learning </a:t>
            </a:r>
          </a:p>
          <a:p>
            <a:r>
              <a:rPr lang="nb-NO" dirty="0"/>
              <a:t>AM -Additive </a:t>
            </a:r>
            <a:r>
              <a:rPr lang="nb-NO" dirty="0" err="1"/>
              <a:t>Manufacturing</a:t>
            </a:r>
            <a:endParaRPr lang="nb-NO" dirty="0"/>
          </a:p>
          <a:p>
            <a:r>
              <a:rPr lang="nb-NO" dirty="0"/>
              <a:t>FEA – </a:t>
            </a:r>
            <a:r>
              <a:rPr lang="nb-NO" dirty="0" err="1"/>
              <a:t>Finite</a:t>
            </a:r>
            <a:r>
              <a:rPr lang="nb-NO" dirty="0"/>
              <a:t> Element Analysis</a:t>
            </a:r>
            <a:endParaRPr lang="en-US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37843E43-BE4B-49BE-827A-9CBF73A62B6C}"/>
              </a:ext>
            </a:extLst>
          </p:cNvPr>
          <p:cNvSpPr txBox="1"/>
          <p:nvPr/>
        </p:nvSpPr>
        <p:spPr>
          <a:xfrm>
            <a:off x="8163107" y="1787814"/>
            <a:ext cx="361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Predicted</a:t>
            </a:r>
            <a:r>
              <a:rPr lang="nb-NO" dirty="0"/>
              <a:t> </a:t>
            </a:r>
            <a:r>
              <a:rPr lang="nb-NO" dirty="0" err="1"/>
              <a:t>thermal</a:t>
            </a:r>
            <a:r>
              <a:rPr lang="nb-NO" dirty="0"/>
              <a:t> </a:t>
            </a:r>
            <a:r>
              <a:rPr lang="nb-NO" dirty="0" err="1"/>
              <a:t>field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AM </a:t>
            </a:r>
            <a:r>
              <a:rPr lang="nb-NO" dirty="0" err="1"/>
              <a:t>model</a:t>
            </a:r>
            <a:endParaRPr lang="en-US" dirty="0"/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A7F7DB38-326B-441F-84AF-4B21C3C39C2E}"/>
              </a:ext>
            </a:extLst>
          </p:cNvPr>
          <p:cNvSpPr/>
          <p:nvPr/>
        </p:nvSpPr>
        <p:spPr>
          <a:xfrm>
            <a:off x="5874681" y="2530978"/>
            <a:ext cx="333375" cy="2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Rett pilkobling 68">
            <a:extLst>
              <a:ext uri="{FF2B5EF4-FFF2-40B4-BE49-F238E27FC236}">
                <a16:creationId xmlns:a16="http://schemas.microsoft.com/office/drawing/2014/main" id="{6E6B2E8B-C6BE-4565-BF2F-6A4CDB4F0505}"/>
              </a:ext>
            </a:extLst>
          </p:cNvPr>
          <p:cNvCxnSpPr/>
          <p:nvPr/>
        </p:nvCxnSpPr>
        <p:spPr>
          <a:xfrm flipH="1">
            <a:off x="5607981" y="2742816"/>
            <a:ext cx="266700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pilkobling 69">
            <a:extLst>
              <a:ext uri="{FF2B5EF4-FFF2-40B4-BE49-F238E27FC236}">
                <a16:creationId xmlns:a16="http://schemas.microsoft.com/office/drawing/2014/main" id="{ACA01078-B0A5-4004-AF40-852E4B7972DE}"/>
              </a:ext>
            </a:extLst>
          </p:cNvPr>
          <p:cNvCxnSpPr/>
          <p:nvPr/>
        </p:nvCxnSpPr>
        <p:spPr>
          <a:xfrm>
            <a:off x="6208056" y="2742816"/>
            <a:ext cx="257175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ktangel 70">
            <a:extLst>
              <a:ext uri="{FF2B5EF4-FFF2-40B4-BE49-F238E27FC236}">
                <a16:creationId xmlns:a16="http://schemas.microsoft.com/office/drawing/2014/main" id="{83C5F713-7E33-48B8-9444-7771D45D5495}"/>
              </a:ext>
            </a:extLst>
          </p:cNvPr>
          <p:cNvSpPr/>
          <p:nvPr/>
        </p:nvSpPr>
        <p:spPr>
          <a:xfrm>
            <a:off x="5407956" y="3001227"/>
            <a:ext cx="333375" cy="2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Rett pilkobling 71">
            <a:extLst>
              <a:ext uri="{FF2B5EF4-FFF2-40B4-BE49-F238E27FC236}">
                <a16:creationId xmlns:a16="http://schemas.microsoft.com/office/drawing/2014/main" id="{7652CE69-B93D-4744-9278-17EDD394D570}"/>
              </a:ext>
            </a:extLst>
          </p:cNvPr>
          <p:cNvCxnSpPr/>
          <p:nvPr/>
        </p:nvCxnSpPr>
        <p:spPr>
          <a:xfrm flipH="1">
            <a:off x="5141256" y="3213065"/>
            <a:ext cx="266700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5612059C-1B5B-411A-AA58-91613D0473DB}"/>
              </a:ext>
            </a:extLst>
          </p:cNvPr>
          <p:cNvCxnSpPr/>
          <p:nvPr/>
        </p:nvCxnSpPr>
        <p:spPr>
          <a:xfrm>
            <a:off x="5741331" y="3213065"/>
            <a:ext cx="257175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ktangel 73">
            <a:extLst>
              <a:ext uri="{FF2B5EF4-FFF2-40B4-BE49-F238E27FC236}">
                <a16:creationId xmlns:a16="http://schemas.microsoft.com/office/drawing/2014/main" id="{D6EC8529-AC2C-4414-AD5F-4E91AD740EA2}"/>
              </a:ext>
            </a:extLst>
          </p:cNvPr>
          <p:cNvSpPr/>
          <p:nvPr/>
        </p:nvSpPr>
        <p:spPr>
          <a:xfrm>
            <a:off x="6357419" y="3001227"/>
            <a:ext cx="333375" cy="2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Rett pilkobling 74">
            <a:extLst>
              <a:ext uri="{FF2B5EF4-FFF2-40B4-BE49-F238E27FC236}">
                <a16:creationId xmlns:a16="http://schemas.microsoft.com/office/drawing/2014/main" id="{86E3E29C-23F0-4DE0-A2C4-CD6623937FB6}"/>
              </a:ext>
            </a:extLst>
          </p:cNvPr>
          <p:cNvCxnSpPr/>
          <p:nvPr/>
        </p:nvCxnSpPr>
        <p:spPr>
          <a:xfrm flipH="1">
            <a:off x="6090719" y="3213065"/>
            <a:ext cx="266700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pilkobling 75">
            <a:extLst>
              <a:ext uri="{FF2B5EF4-FFF2-40B4-BE49-F238E27FC236}">
                <a16:creationId xmlns:a16="http://schemas.microsoft.com/office/drawing/2014/main" id="{73E6DD37-2532-4493-85BF-7788EE8DDA52}"/>
              </a:ext>
            </a:extLst>
          </p:cNvPr>
          <p:cNvCxnSpPr/>
          <p:nvPr/>
        </p:nvCxnSpPr>
        <p:spPr>
          <a:xfrm>
            <a:off x="6690794" y="3213065"/>
            <a:ext cx="257175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ktangel 76">
            <a:extLst>
              <a:ext uri="{FF2B5EF4-FFF2-40B4-BE49-F238E27FC236}">
                <a16:creationId xmlns:a16="http://schemas.microsoft.com/office/drawing/2014/main" id="{FA32FEA2-BEDC-45C4-889A-73E70EC464D7}"/>
              </a:ext>
            </a:extLst>
          </p:cNvPr>
          <p:cNvSpPr/>
          <p:nvPr/>
        </p:nvSpPr>
        <p:spPr>
          <a:xfrm>
            <a:off x="581294" y="4897111"/>
            <a:ext cx="11014931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81" name="Rett pilkobling 80">
            <a:extLst>
              <a:ext uri="{FF2B5EF4-FFF2-40B4-BE49-F238E27FC236}">
                <a16:creationId xmlns:a16="http://schemas.microsoft.com/office/drawing/2014/main" id="{DBB1A2CD-E6EC-42AD-A5B4-2162BCFE9EB5}"/>
              </a:ext>
            </a:extLst>
          </p:cNvPr>
          <p:cNvCxnSpPr>
            <a:stCxn id="27" idx="3"/>
            <a:endCxn id="12" idx="1"/>
          </p:cNvCxnSpPr>
          <p:nvPr/>
        </p:nvCxnSpPr>
        <p:spPr>
          <a:xfrm flipV="1">
            <a:off x="3821294" y="3000219"/>
            <a:ext cx="654706" cy="1008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Rett pilkobling 81">
            <a:extLst>
              <a:ext uri="{FF2B5EF4-FFF2-40B4-BE49-F238E27FC236}">
                <a16:creationId xmlns:a16="http://schemas.microsoft.com/office/drawing/2014/main" id="{5BECD960-0F3D-4EAE-A7B6-DEFF135496CA}"/>
              </a:ext>
            </a:extLst>
          </p:cNvPr>
          <p:cNvCxnSpPr/>
          <p:nvPr/>
        </p:nvCxnSpPr>
        <p:spPr>
          <a:xfrm flipV="1">
            <a:off x="7687805" y="3009219"/>
            <a:ext cx="654706" cy="1008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Rett linje 90">
            <a:extLst>
              <a:ext uri="{FF2B5EF4-FFF2-40B4-BE49-F238E27FC236}">
                <a16:creationId xmlns:a16="http://schemas.microsoft.com/office/drawing/2014/main" id="{95952858-B2D6-4655-93A5-68EA13923D08}"/>
              </a:ext>
            </a:extLst>
          </p:cNvPr>
          <p:cNvCxnSpPr/>
          <p:nvPr/>
        </p:nvCxnSpPr>
        <p:spPr>
          <a:xfrm>
            <a:off x="5741331" y="5612150"/>
            <a:ext cx="3866511" cy="0"/>
          </a:xfrm>
          <a:prstGeom prst="line">
            <a:avLst/>
          </a:prstGeom>
          <a:ln w="5080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tt pilkobling 91">
            <a:extLst>
              <a:ext uri="{FF2B5EF4-FFF2-40B4-BE49-F238E27FC236}">
                <a16:creationId xmlns:a16="http://schemas.microsoft.com/office/drawing/2014/main" id="{982E0C8E-D942-4252-839C-850ED93CD214}"/>
              </a:ext>
            </a:extLst>
          </p:cNvPr>
          <p:cNvCxnSpPr>
            <a:cxnSpLocks/>
            <a:stCxn id="77" idx="0"/>
            <a:endCxn id="12" idx="2"/>
          </p:cNvCxnSpPr>
          <p:nvPr/>
        </p:nvCxnSpPr>
        <p:spPr>
          <a:xfrm flipV="1">
            <a:off x="6088760" y="3810219"/>
            <a:ext cx="7240" cy="1086892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1C2BC13A-5671-4D90-BDE0-51A71ECEB025}"/>
              </a:ext>
            </a:extLst>
          </p:cNvPr>
          <p:cNvSpPr txBox="1"/>
          <p:nvPr/>
        </p:nvSpPr>
        <p:spPr>
          <a:xfrm>
            <a:off x="6081902" y="4033114"/>
            <a:ext cx="227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Data from </a:t>
            </a:r>
            <a:r>
              <a:rPr lang="nb-NO" dirty="0" err="1"/>
              <a:t>existing</a:t>
            </a:r>
            <a:r>
              <a:rPr lang="nb-NO" dirty="0"/>
              <a:t> FEA to </a:t>
            </a:r>
            <a:r>
              <a:rPr lang="nb-NO" dirty="0" err="1"/>
              <a:t>train</a:t>
            </a:r>
            <a:r>
              <a:rPr lang="nb-NO" dirty="0"/>
              <a:t> ML </a:t>
            </a:r>
            <a:r>
              <a:rPr lang="nb-NO" dirty="0" err="1"/>
              <a:t>model</a:t>
            </a:r>
            <a:endParaRPr lang="en-US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07E4F80-45A5-4A09-9464-C268FC644B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4"/>
          <a:stretch/>
        </p:blipFill>
        <p:spPr>
          <a:xfrm>
            <a:off x="9002338" y="5194854"/>
            <a:ext cx="3341881" cy="1180321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B0CC8A91-DB7B-410A-90E5-25C6132FE9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4" t="20767" r="22736"/>
          <a:stretch/>
        </p:blipFill>
        <p:spPr>
          <a:xfrm rot="21318725">
            <a:off x="3894987" y="5213264"/>
            <a:ext cx="1867169" cy="1143499"/>
          </a:xfrm>
          <a:prstGeom prst="rect">
            <a:avLst/>
          </a:prstGeom>
        </p:spPr>
      </p:pic>
      <p:pic>
        <p:nvPicPr>
          <p:cNvPr id="10" name="Bilde 9" descr="Et bilde som inneholder tekst, elektronikk&#10;&#10;Automatisk generert beskrivelse">
            <a:extLst>
              <a:ext uri="{FF2B5EF4-FFF2-40B4-BE49-F238E27FC236}">
                <a16:creationId xmlns:a16="http://schemas.microsoft.com/office/drawing/2014/main" id="{1536E4AC-9E6B-4477-AEF5-024FAE53E6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8"/>
          <a:stretch/>
        </p:blipFill>
        <p:spPr>
          <a:xfrm>
            <a:off x="-161129" y="5216134"/>
            <a:ext cx="3329806" cy="1223783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0C887DBA-6EDB-4E99-8840-02499C9AD5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0"/>
          <a:stretch/>
        </p:blipFill>
        <p:spPr>
          <a:xfrm rot="177810">
            <a:off x="1581761" y="5272110"/>
            <a:ext cx="3227343" cy="11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9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A6968453-5BE0-4C3C-8BF1-FB57690331E0}"/>
              </a:ext>
            </a:extLst>
          </p:cNvPr>
          <p:cNvSpPr/>
          <p:nvPr/>
        </p:nvSpPr>
        <p:spPr>
          <a:xfrm>
            <a:off x="4476000" y="2190219"/>
            <a:ext cx="3240000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54BA6BEC-18C7-47FE-AD26-F613B2B857D9}"/>
              </a:ext>
            </a:extLst>
          </p:cNvPr>
          <p:cNvSpPr/>
          <p:nvPr/>
        </p:nvSpPr>
        <p:spPr>
          <a:xfrm>
            <a:off x="8356225" y="2191227"/>
            <a:ext cx="3240000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00B290AC-4E4E-44F8-9049-8F01AE7C5E73}"/>
              </a:ext>
            </a:extLst>
          </p:cNvPr>
          <p:cNvSpPr/>
          <p:nvPr/>
        </p:nvSpPr>
        <p:spPr>
          <a:xfrm>
            <a:off x="581294" y="2191227"/>
            <a:ext cx="3240000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6872DFE-7315-48C0-9A9B-AB7284FBF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390" y="2150403"/>
            <a:ext cx="3065772" cy="1621722"/>
          </a:xfrm>
          <a:prstGeom prst="rect">
            <a:avLst/>
          </a:prstGeom>
        </p:spPr>
      </p:pic>
      <p:pic>
        <p:nvPicPr>
          <p:cNvPr id="9" name="Bilde 8" descr="Et bilde som inneholder elektronikk, krets&#10;&#10;Automatisk generert beskrivelse">
            <a:extLst>
              <a:ext uri="{FF2B5EF4-FFF2-40B4-BE49-F238E27FC236}">
                <a16:creationId xmlns:a16="http://schemas.microsoft.com/office/drawing/2014/main" id="{1E9FDBD2-FF0F-46D5-85DF-1451772BF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1" y="2161453"/>
            <a:ext cx="3023996" cy="1599623"/>
          </a:xfrm>
          <a:prstGeom prst="rect">
            <a:avLst/>
          </a:prstGeom>
        </p:spPr>
      </p:pic>
      <p:sp>
        <p:nvSpPr>
          <p:cNvPr id="26" name="TekstSylinder 25">
            <a:extLst>
              <a:ext uri="{FF2B5EF4-FFF2-40B4-BE49-F238E27FC236}">
                <a16:creationId xmlns:a16="http://schemas.microsoft.com/office/drawing/2014/main" id="{6740AA90-62D5-4F51-8E07-767225ED6017}"/>
              </a:ext>
            </a:extLst>
          </p:cNvPr>
          <p:cNvSpPr txBox="1"/>
          <p:nvPr/>
        </p:nvSpPr>
        <p:spPr>
          <a:xfrm>
            <a:off x="4896062" y="1787814"/>
            <a:ext cx="221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Tree-based</a:t>
            </a:r>
            <a:r>
              <a:rPr lang="nb-NO" dirty="0"/>
              <a:t> ML </a:t>
            </a:r>
            <a:r>
              <a:rPr lang="nb-NO" dirty="0" err="1"/>
              <a:t>model</a:t>
            </a:r>
            <a:endParaRPr lang="en-US" dirty="0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8EDFF865-97A7-43E3-8173-66F8EC548E9A}"/>
              </a:ext>
            </a:extLst>
          </p:cNvPr>
          <p:cNvSpPr txBox="1"/>
          <p:nvPr/>
        </p:nvSpPr>
        <p:spPr>
          <a:xfrm>
            <a:off x="460497" y="1776223"/>
            <a:ext cx="348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AM </a:t>
            </a:r>
            <a:r>
              <a:rPr lang="nb-NO" dirty="0" err="1"/>
              <a:t>model</a:t>
            </a:r>
            <a:r>
              <a:rPr lang="nb-NO" dirty="0"/>
              <a:t> to </a:t>
            </a:r>
            <a:r>
              <a:rPr lang="nb-NO" dirty="0" err="1"/>
              <a:t>predict</a:t>
            </a:r>
            <a:r>
              <a:rPr lang="nb-NO" dirty="0"/>
              <a:t> </a:t>
            </a:r>
            <a:r>
              <a:rPr lang="nb-NO" dirty="0" err="1"/>
              <a:t>thermal</a:t>
            </a:r>
            <a:r>
              <a:rPr lang="nb-NO" dirty="0"/>
              <a:t> </a:t>
            </a:r>
            <a:r>
              <a:rPr lang="nb-NO" dirty="0" err="1"/>
              <a:t>fields</a:t>
            </a:r>
            <a:endParaRPr lang="en-US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64563561-15AE-447B-B07C-7759AB6D2BE3}"/>
              </a:ext>
            </a:extLst>
          </p:cNvPr>
          <p:cNvSpPr txBox="1"/>
          <p:nvPr/>
        </p:nvSpPr>
        <p:spPr>
          <a:xfrm>
            <a:off x="460497" y="482546"/>
            <a:ext cx="291336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/>
              <a:t>ML - Machine Learning </a:t>
            </a:r>
          </a:p>
          <a:p>
            <a:r>
              <a:rPr lang="nb-NO" dirty="0"/>
              <a:t>AM -Additive </a:t>
            </a:r>
            <a:r>
              <a:rPr lang="nb-NO" dirty="0" err="1"/>
              <a:t>Manufacturing</a:t>
            </a:r>
            <a:endParaRPr lang="nb-NO" dirty="0"/>
          </a:p>
          <a:p>
            <a:r>
              <a:rPr lang="nb-NO" dirty="0"/>
              <a:t>FEA – </a:t>
            </a:r>
            <a:r>
              <a:rPr lang="nb-NO" dirty="0" err="1"/>
              <a:t>Finite</a:t>
            </a:r>
            <a:r>
              <a:rPr lang="nb-NO" dirty="0"/>
              <a:t> Element Analysis</a:t>
            </a:r>
            <a:endParaRPr lang="en-US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37843E43-BE4B-49BE-827A-9CBF73A62B6C}"/>
              </a:ext>
            </a:extLst>
          </p:cNvPr>
          <p:cNvSpPr txBox="1"/>
          <p:nvPr/>
        </p:nvSpPr>
        <p:spPr>
          <a:xfrm>
            <a:off x="8163107" y="1787814"/>
            <a:ext cx="361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Predicted</a:t>
            </a:r>
            <a:r>
              <a:rPr lang="nb-NO" dirty="0"/>
              <a:t> </a:t>
            </a:r>
            <a:r>
              <a:rPr lang="nb-NO" dirty="0" err="1"/>
              <a:t>thermal</a:t>
            </a:r>
            <a:r>
              <a:rPr lang="nb-NO" dirty="0"/>
              <a:t> </a:t>
            </a:r>
            <a:r>
              <a:rPr lang="nb-NO" dirty="0" err="1"/>
              <a:t>field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AM </a:t>
            </a:r>
            <a:r>
              <a:rPr lang="nb-NO" dirty="0" err="1"/>
              <a:t>model</a:t>
            </a:r>
            <a:endParaRPr lang="en-US" dirty="0"/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A7F7DB38-326B-441F-84AF-4B21C3C39C2E}"/>
              </a:ext>
            </a:extLst>
          </p:cNvPr>
          <p:cNvSpPr/>
          <p:nvPr/>
        </p:nvSpPr>
        <p:spPr>
          <a:xfrm>
            <a:off x="5874681" y="2530978"/>
            <a:ext cx="333375" cy="2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Rett pilkobling 68">
            <a:extLst>
              <a:ext uri="{FF2B5EF4-FFF2-40B4-BE49-F238E27FC236}">
                <a16:creationId xmlns:a16="http://schemas.microsoft.com/office/drawing/2014/main" id="{6E6B2E8B-C6BE-4565-BF2F-6A4CDB4F0505}"/>
              </a:ext>
            </a:extLst>
          </p:cNvPr>
          <p:cNvCxnSpPr/>
          <p:nvPr/>
        </p:nvCxnSpPr>
        <p:spPr>
          <a:xfrm flipH="1">
            <a:off x="5607981" y="2742816"/>
            <a:ext cx="266700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pilkobling 69">
            <a:extLst>
              <a:ext uri="{FF2B5EF4-FFF2-40B4-BE49-F238E27FC236}">
                <a16:creationId xmlns:a16="http://schemas.microsoft.com/office/drawing/2014/main" id="{ACA01078-B0A5-4004-AF40-852E4B7972DE}"/>
              </a:ext>
            </a:extLst>
          </p:cNvPr>
          <p:cNvCxnSpPr/>
          <p:nvPr/>
        </p:nvCxnSpPr>
        <p:spPr>
          <a:xfrm>
            <a:off x="6208056" y="2742816"/>
            <a:ext cx="257175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ktangel 70">
            <a:extLst>
              <a:ext uri="{FF2B5EF4-FFF2-40B4-BE49-F238E27FC236}">
                <a16:creationId xmlns:a16="http://schemas.microsoft.com/office/drawing/2014/main" id="{83C5F713-7E33-48B8-9444-7771D45D5495}"/>
              </a:ext>
            </a:extLst>
          </p:cNvPr>
          <p:cNvSpPr/>
          <p:nvPr/>
        </p:nvSpPr>
        <p:spPr>
          <a:xfrm>
            <a:off x="5407956" y="3001227"/>
            <a:ext cx="333375" cy="2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Rett pilkobling 71">
            <a:extLst>
              <a:ext uri="{FF2B5EF4-FFF2-40B4-BE49-F238E27FC236}">
                <a16:creationId xmlns:a16="http://schemas.microsoft.com/office/drawing/2014/main" id="{7652CE69-B93D-4744-9278-17EDD394D570}"/>
              </a:ext>
            </a:extLst>
          </p:cNvPr>
          <p:cNvCxnSpPr/>
          <p:nvPr/>
        </p:nvCxnSpPr>
        <p:spPr>
          <a:xfrm flipH="1">
            <a:off x="5141256" y="3213065"/>
            <a:ext cx="266700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5612059C-1B5B-411A-AA58-91613D0473DB}"/>
              </a:ext>
            </a:extLst>
          </p:cNvPr>
          <p:cNvCxnSpPr/>
          <p:nvPr/>
        </p:nvCxnSpPr>
        <p:spPr>
          <a:xfrm>
            <a:off x="5741331" y="3213065"/>
            <a:ext cx="257175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ktangel 73">
            <a:extLst>
              <a:ext uri="{FF2B5EF4-FFF2-40B4-BE49-F238E27FC236}">
                <a16:creationId xmlns:a16="http://schemas.microsoft.com/office/drawing/2014/main" id="{D6EC8529-AC2C-4414-AD5F-4E91AD740EA2}"/>
              </a:ext>
            </a:extLst>
          </p:cNvPr>
          <p:cNvSpPr/>
          <p:nvPr/>
        </p:nvSpPr>
        <p:spPr>
          <a:xfrm>
            <a:off x="6357419" y="3001227"/>
            <a:ext cx="333375" cy="2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Rett pilkobling 74">
            <a:extLst>
              <a:ext uri="{FF2B5EF4-FFF2-40B4-BE49-F238E27FC236}">
                <a16:creationId xmlns:a16="http://schemas.microsoft.com/office/drawing/2014/main" id="{86E3E29C-23F0-4DE0-A2C4-CD6623937FB6}"/>
              </a:ext>
            </a:extLst>
          </p:cNvPr>
          <p:cNvCxnSpPr/>
          <p:nvPr/>
        </p:nvCxnSpPr>
        <p:spPr>
          <a:xfrm flipH="1">
            <a:off x="6090719" y="3213065"/>
            <a:ext cx="266700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pilkobling 75">
            <a:extLst>
              <a:ext uri="{FF2B5EF4-FFF2-40B4-BE49-F238E27FC236}">
                <a16:creationId xmlns:a16="http://schemas.microsoft.com/office/drawing/2014/main" id="{73E6DD37-2532-4493-85BF-7788EE8DDA52}"/>
              </a:ext>
            </a:extLst>
          </p:cNvPr>
          <p:cNvCxnSpPr/>
          <p:nvPr/>
        </p:nvCxnSpPr>
        <p:spPr>
          <a:xfrm>
            <a:off x="6690794" y="3213065"/>
            <a:ext cx="257175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ktangel 76">
            <a:extLst>
              <a:ext uri="{FF2B5EF4-FFF2-40B4-BE49-F238E27FC236}">
                <a16:creationId xmlns:a16="http://schemas.microsoft.com/office/drawing/2014/main" id="{FA32FEA2-BEDC-45C4-889A-73E70EC464D7}"/>
              </a:ext>
            </a:extLst>
          </p:cNvPr>
          <p:cNvSpPr/>
          <p:nvPr/>
        </p:nvSpPr>
        <p:spPr>
          <a:xfrm>
            <a:off x="581294" y="4897111"/>
            <a:ext cx="11014931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81" name="Rett pilkobling 80">
            <a:extLst>
              <a:ext uri="{FF2B5EF4-FFF2-40B4-BE49-F238E27FC236}">
                <a16:creationId xmlns:a16="http://schemas.microsoft.com/office/drawing/2014/main" id="{DBB1A2CD-E6EC-42AD-A5B4-2162BCFE9EB5}"/>
              </a:ext>
            </a:extLst>
          </p:cNvPr>
          <p:cNvCxnSpPr>
            <a:stCxn id="27" idx="3"/>
            <a:endCxn id="12" idx="1"/>
          </p:cNvCxnSpPr>
          <p:nvPr/>
        </p:nvCxnSpPr>
        <p:spPr>
          <a:xfrm flipV="1">
            <a:off x="3821294" y="3000219"/>
            <a:ext cx="654706" cy="1008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Rett pilkobling 81">
            <a:extLst>
              <a:ext uri="{FF2B5EF4-FFF2-40B4-BE49-F238E27FC236}">
                <a16:creationId xmlns:a16="http://schemas.microsoft.com/office/drawing/2014/main" id="{5BECD960-0F3D-4EAE-A7B6-DEFF135496CA}"/>
              </a:ext>
            </a:extLst>
          </p:cNvPr>
          <p:cNvCxnSpPr/>
          <p:nvPr/>
        </p:nvCxnSpPr>
        <p:spPr>
          <a:xfrm flipV="1">
            <a:off x="7687805" y="3009219"/>
            <a:ext cx="654706" cy="1008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3" name="Bilde 82">
            <a:extLst>
              <a:ext uri="{FF2B5EF4-FFF2-40B4-BE49-F238E27FC236}">
                <a16:creationId xmlns:a16="http://schemas.microsoft.com/office/drawing/2014/main" id="{FA6948BF-3257-41BC-810D-FE898119C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4" y="5213266"/>
            <a:ext cx="1867169" cy="987689"/>
          </a:xfrm>
          <a:prstGeom prst="rect">
            <a:avLst/>
          </a:prstGeom>
        </p:spPr>
      </p:pic>
      <p:pic>
        <p:nvPicPr>
          <p:cNvPr id="85" name="Bilde 84">
            <a:extLst>
              <a:ext uri="{FF2B5EF4-FFF2-40B4-BE49-F238E27FC236}">
                <a16:creationId xmlns:a16="http://schemas.microsoft.com/office/drawing/2014/main" id="{367E901B-50F5-462D-B918-3F9050DBB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94" y="5204266"/>
            <a:ext cx="1867169" cy="987689"/>
          </a:xfrm>
          <a:prstGeom prst="rect">
            <a:avLst/>
          </a:prstGeom>
        </p:spPr>
      </p:pic>
      <p:pic>
        <p:nvPicPr>
          <p:cNvPr id="88" name="Bilde 87">
            <a:extLst>
              <a:ext uri="{FF2B5EF4-FFF2-40B4-BE49-F238E27FC236}">
                <a16:creationId xmlns:a16="http://schemas.microsoft.com/office/drawing/2014/main" id="{7EA5E37A-CA2C-4C16-BB94-015D4E10A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537" y="5294546"/>
            <a:ext cx="1867169" cy="987689"/>
          </a:xfrm>
          <a:prstGeom prst="rect">
            <a:avLst/>
          </a:prstGeom>
        </p:spPr>
      </p:pic>
      <p:pic>
        <p:nvPicPr>
          <p:cNvPr id="89" name="Bilde 88">
            <a:extLst>
              <a:ext uri="{FF2B5EF4-FFF2-40B4-BE49-F238E27FC236}">
                <a16:creationId xmlns:a16="http://schemas.microsoft.com/office/drawing/2014/main" id="{1ECDC81E-6CAA-49BD-8432-3F8833673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536" y="5294545"/>
            <a:ext cx="1867169" cy="987689"/>
          </a:xfrm>
          <a:prstGeom prst="rect">
            <a:avLst/>
          </a:prstGeom>
        </p:spPr>
      </p:pic>
      <p:cxnSp>
        <p:nvCxnSpPr>
          <p:cNvPr id="91" name="Rett linje 90">
            <a:extLst>
              <a:ext uri="{FF2B5EF4-FFF2-40B4-BE49-F238E27FC236}">
                <a16:creationId xmlns:a16="http://schemas.microsoft.com/office/drawing/2014/main" id="{95952858-B2D6-4655-93A5-68EA13923D08}"/>
              </a:ext>
            </a:extLst>
          </p:cNvPr>
          <p:cNvCxnSpPr/>
          <p:nvPr/>
        </p:nvCxnSpPr>
        <p:spPr>
          <a:xfrm>
            <a:off x="4148647" y="5698110"/>
            <a:ext cx="3866511" cy="0"/>
          </a:xfrm>
          <a:prstGeom prst="line">
            <a:avLst/>
          </a:prstGeom>
          <a:ln w="5080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tt pilkobling 91">
            <a:extLst>
              <a:ext uri="{FF2B5EF4-FFF2-40B4-BE49-F238E27FC236}">
                <a16:creationId xmlns:a16="http://schemas.microsoft.com/office/drawing/2014/main" id="{982E0C8E-D942-4252-839C-850ED93CD214}"/>
              </a:ext>
            </a:extLst>
          </p:cNvPr>
          <p:cNvCxnSpPr>
            <a:cxnSpLocks/>
            <a:stCxn id="77" idx="0"/>
            <a:endCxn id="12" idx="2"/>
          </p:cNvCxnSpPr>
          <p:nvPr/>
        </p:nvCxnSpPr>
        <p:spPr>
          <a:xfrm flipV="1">
            <a:off x="6088760" y="3810219"/>
            <a:ext cx="7240" cy="1086892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1C2BC13A-5671-4D90-BDE0-51A71ECEB025}"/>
              </a:ext>
            </a:extLst>
          </p:cNvPr>
          <p:cNvSpPr txBox="1"/>
          <p:nvPr/>
        </p:nvSpPr>
        <p:spPr>
          <a:xfrm>
            <a:off x="6081902" y="4033114"/>
            <a:ext cx="227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Data from </a:t>
            </a:r>
            <a:r>
              <a:rPr lang="nb-NO" dirty="0" err="1"/>
              <a:t>existing</a:t>
            </a:r>
            <a:r>
              <a:rPr lang="nb-NO" dirty="0"/>
              <a:t> FEA to </a:t>
            </a:r>
            <a:r>
              <a:rPr lang="nb-NO" dirty="0" err="1"/>
              <a:t>train</a:t>
            </a:r>
            <a:r>
              <a:rPr lang="nb-NO" dirty="0"/>
              <a:t> ML </a:t>
            </a:r>
            <a:r>
              <a:rPr lang="nb-NO" dirty="0" err="1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5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Kari Lovise Ness</dc:creator>
  <cp:lastModifiedBy>Kari Lovise Ness</cp:lastModifiedBy>
  <cp:revision>7</cp:revision>
  <dcterms:created xsi:type="dcterms:W3CDTF">2021-07-08T16:08:02Z</dcterms:created>
  <dcterms:modified xsi:type="dcterms:W3CDTF">2021-08-09T18:45:49Z</dcterms:modified>
</cp:coreProperties>
</file>